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Carnot's Theorem 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Second Part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35563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The second part of the theorem may be proved by the same arguments as before. </a:t>
            </a:r>
          </a:p>
          <a:p>
            <a:pPr algn="just"/>
            <a:r>
              <a:rPr lang="en-US" dirty="0" smtClean="0"/>
              <a:t>For this purpose, we consider two reversible engines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and assume that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smtClean="0"/>
              <a:t>is more efficient than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 Proceeding in the same way we can show that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cannot be more efficient than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.</a:t>
            </a:r>
            <a:endParaRPr lang="en-US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just"/>
            <a:r>
              <a:rPr lang="en-US" dirty="0" smtClean="0"/>
              <a:t>Therefore, </a:t>
            </a:r>
            <a:r>
              <a:rPr lang="en-US" dirty="0" smtClean="0">
                <a:solidFill>
                  <a:srgbClr val="FF0000"/>
                </a:solidFill>
              </a:rPr>
              <a:t>all reversible engines </a:t>
            </a:r>
            <a:r>
              <a:rPr lang="en-US" dirty="0" smtClean="0">
                <a:solidFill>
                  <a:srgbClr val="0070C0"/>
                </a:solidFill>
              </a:rPr>
              <a:t>working between the </a:t>
            </a:r>
            <a:r>
              <a:rPr lang="en-US" dirty="0" smtClean="0">
                <a:solidFill>
                  <a:srgbClr val="FF0000"/>
                </a:solidFill>
              </a:rPr>
              <a:t>same two temperatures </a:t>
            </a:r>
            <a:r>
              <a:rPr lang="en-US" dirty="0" smtClean="0">
                <a:solidFill>
                  <a:srgbClr val="0070C0"/>
                </a:solidFill>
              </a:rPr>
              <a:t>have the same </a:t>
            </a:r>
            <a:r>
              <a:rPr lang="en-US" dirty="0" smtClean="0">
                <a:solidFill>
                  <a:srgbClr val="0070C0"/>
                </a:solidFill>
              </a:rPr>
              <a:t>efficiency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Thus, the </a:t>
            </a:r>
            <a:r>
              <a:rPr lang="en-US" dirty="0" smtClean="0">
                <a:solidFill>
                  <a:srgbClr val="FF0000"/>
                </a:solidFill>
              </a:rPr>
              <a:t>efficiency of a perfectly reversible engine depends </a:t>
            </a:r>
            <a:r>
              <a:rPr lang="en-US" dirty="0" smtClean="0"/>
              <a:t>only on the </a:t>
            </a:r>
            <a:r>
              <a:rPr lang="en-US" dirty="0" smtClean="0">
                <a:solidFill>
                  <a:srgbClr val="0070C0"/>
                </a:solidFill>
              </a:rPr>
              <a:t>temperatures</a:t>
            </a:r>
            <a:r>
              <a:rPr lang="en-US" dirty="0" smtClean="0"/>
              <a:t> between which the engine work, and is </a:t>
            </a:r>
            <a:r>
              <a:rPr lang="en-US" dirty="0" smtClean="0">
                <a:solidFill>
                  <a:srgbClr val="FF0000"/>
                </a:solidFill>
              </a:rPr>
              <a:t>independent of the nature of the working substance.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u="sng" dirty="0" smtClean="0">
                <a:solidFill>
                  <a:srgbClr val="FF0000"/>
                </a:solidFill>
              </a:rPr>
              <a:t>Statement</a:t>
            </a:r>
            <a:r>
              <a:rPr lang="en-US" b="1" u="sng" dirty="0" smtClean="0">
                <a:solidFill>
                  <a:srgbClr val="FF0000"/>
                </a:solidFill>
              </a:rPr>
              <a:t/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83163"/>
          </a:xfrm>
        </p:spPr>
        <p:txBody>
          <a:bodyPr/>
          <a:lstStyle/>
          <a:p>
            <a:pPr algn="just"/>
            <a:r>
              <a:rPr lang="en-US" dirty="0" smtClean="0"/>
              <a:t>From the </a:t>
            </a:r>
            <a:r>
              <a:rPr lang="en-US" dirty="0" smtClean="0">
                <a:solidFill>
                  <a:srgbClr val="0070C0"/>
                </a:solidFill>
              </a:rPr>
              <a:t>second law of thermodynamics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important results </a:t>
            </a:r>
            <a:r>
              <a:rPr lang="en-US" dirty="0" smtClean="0"/>
              <a:t>are derived</a:t>
            </a:r>
          </a:p>
          <a:p>
            <a:pPr algn="just"/>
            <a:r>
              <a:rPr lang="en-US" dirty="0" smtClean="0"/>
              <a:t> "No engine can be more efficient than a perfectly reversible engine working between the same two temperature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efficiency (</a:t>
            </a:r>
            <a:r>
              <a:rPr lang="ta-IN" sz="2400" dirty="0" smtClean="0">
                <a:solidFill>
                  <a:srgbClr val="FF0000"/>
                </a:solidFill>
              </a:rPr>
              <a:t>செயல்திறன்</a:t>
            </a:r>
            <a:r>
              <a:rPr lang="en-US" dirty="0" smtClean="0"/>
              <a:t>) </a:t>
            </a:r>
            <a:r>
              <a:rPr lang="en-US" dirty="0" smtClean="0"/>
              <a:t>of all reversible engines, working between the same two temperatures is the same, whatever the working </a:t>
            </a:r>
            <a:r>
              <a:rPr lang="en-US" dirty="0" smtClean="0"/>
              <a:t>substance.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-20200819-WA0011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0"/>
            <a:ext cx="6172200" cy="6324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324600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First Part</a:t>
            </a:r>
            <a:r>
              <a:rPr lang="en-US" dirty="0" smtClean="0"/>
              <a:t>: To prove the first part of the theorem, </a:t>
            </a:r>
            <a:endParaRPr lang="en-US" dirty="0" smtClean="0"/>
          </a:p>
          <a:p>
            <a:pPr algn="just"/>
            <a:r>
              <a:rPr lang="en-US" dirty="0" smtClean="0"/>
              <a:t>we </a:t>
            </a:r>
            <a:r>
              <a:rPr lang="en-US" dirty="0" smtClean="0"/>
              <a:t>consider </a:t>
            </a:r>
            <a:r>
              <a:rPr lang="en-US" dirty="0" smtClean="0">
                <a:solidFill>
                  <a:srgbClr val="FF0000"/>
                </a:solidFill>
              </a:rPr>
              <a:t>two engines </a:t>
            </a:r>
            <a:r>
              <a:rPr lang="en-US" b="1" u="sng" dirty="0" smtClean="0">
                <a:solidFill>
                  <a:srgbClr val="002060"/>
                </a:solidFill>
              </a:rPr>
              <a:t>R </a:t>
            </a:r>
            <a:r>
              <a:rPr lang="en-US" dirty="0" smtClean="0"/>
              <a:t>and </a:t>
            </a:r>
            <a:r>
              <a:rPr lang="en-US" u="sng" dirty="0" smtClean="0">
                <a:solidFill>
                  <a:srgbClr val="002060"/>
                </a:solidFill>
              </a:rPr>
              <a:t>I </a:t>
            </a:r>
            <a:r>
              <a:rPr lang="en-US" dirty="0" smtClean="0"/>
              <a:t>working between the temperatures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where </a:t>
            </a:r>
            <a:r>
              <a:rPr lang="en-US" b="1" u="sng" dirty="0" smtClean="0">
                <a:solidFill>
                  <a:srgbClr val="FF0000"/>
                </a:solidFill>
              </a:rPr>
              <a:t>T</a:t>
            </a:r>
            <a:r>
              <a:rPr lang="en-US" b="1" u="sng" baseline="-25000" dirty="0" smtClean="0">
                <a:solidFill>
                  <a:srgbClr val="FF0000"/>
                </a:solidFill>
              </a:rPr>
              <a:t>1</a:t>
            </a:r>
            <a:r>
              <a:rPr lang="en-US" b="1" u="sng" dirty="0" smtClean="0">
                <a:solidFill>
                  <a:srgbClr val="FF0000"/>
                </a:solidFill>
              </a:rPr>
              <a:t> &gt; T</a:t>
            </a:r>
            <a:r>
              <a:rPr lang="en-US" b="1" u="sng" baseline="-25000" dirty="0" smtClean="0">
                <a:solidFill>
                  <a:srgbClr val="FF0000"/>
                </a:solidFill>
              </a:rPr>
              <a:t>2</a:t>
            </a:r>
            <a:r>
              <a:rPr lang="en-US" b="1" u="sng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r>
              <a:rPr lang="en-US" dirty="0" smtClean="0"/>
              <a:t>Of these two engines 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is </a:t>
            </a:r>
            <a:r>
              <a:rPr lang="en-US" u="sng" dirty="0" smtClean="0">
                <a:solidFill>
                  <a:srgbClr val="0070C0"/>
                </a:solidFill>
              </a:rPr>
              <a:t>reversible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is </a:t>
            </a:r>
            <a:r>
              <a:rPr lang="en-US" u="sng" dirty="0" smtClean="0">
                <a:solidFill>
                  <a:srgbClr val="0070C0"/>
                </a:solidFill>
              </a:rPr>
              <a:t>irreversible</a:t>
            </a:r>
            <a:r>
              <a:rPr lang="en-US" dirty="0" smtClean="0"/>
              <a:t>,</a:t>
            </a:r>
          </a:p>
          <a:p>
            <a:pPr algn="just"/>
            <a:r>
              <a:rPr lang="en-US" dirty="0" smtClean="0"/>
              <a:t>Suppose </a:t>
            </a:r>
            <a:r>
              <a:rPr lang="en-US" dirty="0" smtClean="0">
                <a:solidFill>
                  <a:srgbClr val="0070C0"/>
                </a:solidFill>
              </a:rPr>
              <a:t>I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more efficient </a:t>
            </a:r>
            <a:r>
              <a:rPr lang="en-US" dirty="0" smtClean="0"/>
              <a:t>than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Suppose in each cycle,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absorbs the quantity of  heat </a:t>
            </a:r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from </a:t>
            </a:r>
            <a:r>
              <a:rPr lang="en-US" dirty="0" smtClean="0"/>
              <a:t>the source at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rejects the quantity of heat </a:t>
            </a:r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the sink </a:t>
            </a:r>
            <a:r>
              <a:rPr lang="en-US" dirty="0" smtClean="0"/>
              <a:t>at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686800" cy="5516563"/>
          </a:xfrm>
        </p:spPr>
        <p:txBody>
          <a:bodyPr/>
          <a:lstStyle/>
          <a:p>
            <a:r>
              <a:rPr lang="en-US" dirty="0" smtClean="0"/>
              <a:t> Suppose in each cycle </a:t>
            </a:r>
            <a:r>
              <a:rPr lang="en-US" b="1" u="sng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 absorbs the quantity of heat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ˈ</a:t>
            </a:r>
            <a:r>
              <a:rPr lang="en-US" dirty="0" smtClean="0"/>
              <a:t> from the </a:t>
            </a:r>
            <a:r>
              <a:rPr lang="en-US" dirty="0" smtClean="0">
                <a:solidFill>
                  <a:srgbClr val="0070C0"/>
                </a:solidFill>
              </a:rPr>
              <a:t>source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and gives up the quantity of heat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ˈ</a:t>
            </a:r>
            <a:r>
              <a:rPr lang="en-US" dirty="0" smtClean="0"/>
              <a:t> to the </a:t>
            </a:r>
            <a:r>
              <a:rPr lang="en-US" dirty="0" smtClean="0">
                <a:solidFill>
                  <a:srgbClr val="0070C0"/>
                </a:solidFill>
              </a:rPr>
              <a:t>sink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.</a:t>
            </a:r>
          </a:p>
          <a:p>
            <a:r>
              <a:rPr lang="en-US" dirty="0" smtClean="0"/>
              <a:t> Let the two engines do the </a:t>
            </a:r>
            <a:r>
              <a:rPr lang="en-US" dirty="0" smtClean="0">
                <a:solidFill>
                  <a:srgbClr val="0070C0"/>
                </a:solidFill>
              </a:rPr>
              <a:t>same amount of work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 in each cycle. </a:t>
            </a:r>
          </a:p>
          <a:p>
            <a:r>
              <a:rPr lang="en-US" dirty="0" smtClean="0"/>
              <a:t>According to the assumption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0070C0"/>
                </a:solidFill>
              </a:rPr>
              <a:t>more efficient </a:t>
            </a:r>
            <a:r>
              <a:rPr lang="en-US" dirty="0" smtClean="0"/>
              <a:t>than </a:t>
            </a:r>
            <a:r>
              <a:rPr lang="en-US" dirty="0" smtClean="0">
                <a:solidFill>
                  <a:srgbClr val="FF0000"/>
                </a:solidFill>
              </a:rPr>
              <a:t>R.</a:t>
            </a:r>
          </a:p>
          <a:p>
            <a:endParaRPr lang="en-US" dirty="0"/>
          </a:p>
        </p:txBody>
      </p:sp>
      <p:pic>
        <p:nvPicPr>
          <p:cNvPr id="1026" name="Picture 2" descr="C:\Users\Ammu\Desktop\IMG-20200819-WA0011-1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886200"/>
            <a:ext cx="4953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mmu\Desktop\IMG-20200819-WA0004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8486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867400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 Suppose the </a:t>
            </a:r>
            <a:r>
              <a:rPr lang="en-US" dirty="0" smtClean="0">
                <a:solidFill>
                  <a:srgbClr val="FF0000"/>
                </a:solidFill>
              </a:rPr>
              <a:t>two engines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0070C0"/>
                </a:solidFill>
              </a:rPr>
              <a:t>coupled</a:t>
            </a:r>
            <a:r>
              <a:rPr lang="en-US" dirty="0" smtClean="0"/>
              <a:t> together so that 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drives 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backwards </a:t>
            </a:r>
            <a:r>
              <a:rPr lang="en-US" dirty="0" smtClean="0"/>
              <a:t>they use the same source and sink.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combination forms a self-acting machine in which </a:t>
            </a:r>
            <a:r>
              <a:rPr lang="en-US" b="1" dirty="0" smtClean="0">
                <a:solidFill>
                  <a:srgbClr val="FF0000"/>
                </a:solidFill>
              </a:rPr>
              <a:t>I </a:t>
            </a:r>
            <a:r>
              <a:rPr lang="en-US" dirty="0" smtClean="0"/>
              <a:t>supplies </a:t>
            </a:r>
            <a:r>
              <a:rPr lang="en-US" dirty="0" smtClean="0"/>
              <a:t> external work </a:t>
            </a:r>
            <a:r>
              <a:rPr lang="en-US" b="1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/>
              <a:t> </a:t>
            </a:r>
            <a:r>
              <a:rPr lang="en-US" dirty="0" smtClean="0"/>
              <a:t>absorbs this amount of work in its </a:t>
            </a:r>
            <a:r>
              <a:rPr lang="en-US" dirty="0" smtClean="0">
                <a:solidFill>
                  <a:srgbClr val="FF0000"/>
                </a:solidFill>
              </a:rPr>
              <a:t>reverse cycle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/>
              <a:t>in its cycle absorbs heat </a:t>
            </a:r>
            <a:r>
              <a:rPr lang="en-US" b="1" u="sng" dirty="0" smtClean="0">
                <a:solidFill>
                  <a:srgbClr val="FF0000"/>
                </a:solidFill>
              </a:rPr>
              <a:t>Q</a:t>
            </a:r>
            <a:r>
              <a:rPr lang="en-US" b="1" u="sng" baseline="-25000" dirty="0" smtClean="0">
                <a:solidFill>
                  <a:srgbClr val="FF0000"/>
                </a:solidFill>
              </a:rPr>
              <a:t>1</a:t>
            </a:r>
            <a:r>
              <a:rPr lang="en-US" b="1" u="sng" dirty="0" smtClean="0">
                <a:solidFill>
                  <a:srgbClr val="FF0000"/>
                </a:solidFill>
              </a:rPr>
              <a:t>ˈ</a:t>
            </a:r>
            <a:r>
              <a:rPr lang="en-US" dirty="0" smtClean="0"/>
              <a:t> from the source </a:t>
            </a:r>
            <a:r>
              <a:rPr lang="en-US" dirty="0" smtClean="0"/>
              <a:t>and gives up </a:t>
            </a:r>
            <a:r>
              <a:rPr lang="en-US" dirty="0" smtClean="0"/>
              <a:t>heat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ˈ</a:t>
            </a:r>
            <a:r>
              <a:rPr lang="en-US" dirty="0" smtClean="0"/>
              <a:t> </a:t>
            </a:r>
            <a:r>
              <a:rPr lang="en-US" dirty="0" smtClean="0"/>
              <a:t>to the sink</a:t>
            </a:r>
            <a:r>
              <a:rPr lang="en-US" dirty="0" smtClean="0"/>
              <a:t>.</a:t>
            </a:r>
          </a:p>
          <a:p>
            <a:pPr algn="just"/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in its reverse cycle, absorbs heat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ˈ</a:t>
            </a:r>
            <a:r>
              <a:rPr lang="en-US" dirty="0" smtClean="0"/>
              <a:t> </a:t>
            </a:r>
            <a:r>
              <a:rPr lang="en-US" dirty="0" smtClean="0"/>
              <a:t>from the </a:t>
            </a:r>
            <a:r>
              <a:rPr lang="en-US" dirty="0" smtClean="0"/>
              <a:t>sink and </a:t>
            </a:r>
            <a:r>
              <a:rPr lang="en-US" dirty="0" smtClean="0"/>
              <a:t>gives up heat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dirty="0" smtClean="0"/>
              <a:t>, to the source.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mmu\Downloads\IMG-20200819-WA0004-2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"/>
            <a:ext cx="8229600" cy="2819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3276600"/>
            <a:ext cx="8458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3200" dirty="0" smtClean="0"/>
              <a:t>Thus the </a:t>
            </a:r>
            <a:r>
              <a:rPr lang="en-US" sz="3200" dirty="0" smtClean="0">
                <a:solidFill>
                  <a:srgbClr val="FF0000"/>
                </a:solidFill>
              </a:rPr>
              <a:t>coupled engines </a:t>
            </a:r>
            <a:r>
              <a:rPr lang="en-US" sz="3200" dirty="0" smtClean="0"/>
              <a:t>forming a </a:t>
            </a:r>
            <a:r>
              <a:rPr lang="en-US" sz="3200" b="1" u="sng" dirty="0" smtClean="0">
                <a:solidFill>
                  <a:srgbClr val="0070C0"/>
                </a:solidFill>
              </a:rPr>
              <a:t>self-acting machine</a:t>
            </a:r>
            <a:r>
              <a:rPr lang="en-US" sz="3200" dirty="0" smtClean="0"/>
              <a:t> unaided by any </a:t>
            </a:r>
            <a:r>
              <a:rPr lang="en-US" sz="3200" b="1" dirty="0" smtClean="0">
                <a:solidFill>
                  <a:srgbClr val="0070C0"/>
                </a:solidFill>
              </a:rPr>
              <a:t>external agency </a:t>
            </a:r>
            <a:r>
              <a:rPr lang="en-US" sz="3200" dirty="0" smtClean="0"/>
              <a:t>transfer heat  continuously </a:t>
            </a:r>
            <a:r>
              <a:rPr lang="en-US" sz="3200" dirty="0" smtClean="0"/>
              <a:t>from a body </a:t>
            </a:r>
            <a:r>
              <a:rPr lang="en-US" sz="3200" dirty="0" smtClean="0">
                <a:solidFill>
                  <a:srgbClr val="FF0000"/>
                </a:solidFill>
              </a:rPr>
              <a:t>at low temperature</a:t>
            </a:r>
            <a:r>
              <a:rPr lang="en-US" sz="3200" dirty="0" smtClean="0"/>
              <a:t> to a body </a:t>
            </a:r>
            <a:r>
              <a:rPr lang="en-US" sz="3200" dirty="0" smtClean="0">
                <a:solidFill>
                  <a:srgbClr val="FF0000"/>
                </a:solidFill>
              </a:rPr>
              <a:t>at a higher temperature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7451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This conclusion is </a:t>
            </a:r>
            <a:r>
              <a:rPr lang="en-US" dirty="0" smtClean="0">
                <a:solidFill>
                  <a:srgbClr val="FF0000"/>
                </a:solidFill>
              </a:rPr>
              <a:t>contrary (</a:t>
            </a:r>
            <a:r>
              <a:rPr lang="ta-IN" sz="2400" u="sng" dirty="0" smtClean="0">
                <a:solidFill>
                  <a:srgbClr val="0070C0"/>
                </a:solidFill>
              </a:rPr>
              <a:t>எதிரானது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/>
              <a:t>to the second law of thermodynamics, </a:t>
            </a:r>
            <a:endParaRPr lang="en-US" dirty="0" smtClean="0"/>
          </a:p>
          <a:p>
            <a:pPr algn="just"/>
            <a:r>
              <a:rPr lang="en-US" dirty="0" smtClean="0"/>
              <a:t>According </a:t>
            </a:r>
            <a:r>
              <a:rPr lang="en-US" dirty="0" smtClean="0"/>
              <a:t>to which in a </a:t>
            </a:r>
            <a:r>
              <a:rPr lang="en-US" dirty="0" smtClean="0">
                <a:solidFill>
                  <a:srgbClr val="0070C0"/>
                </a:solidFill>
              </a:rPr>
              <a:t>cyclic process heat </a:t>
            </a:r>
            <a:r>
              <a:rPr lang="en-US" dirty="0" smtClean="0">
                <a:solidFill>
                  <a:srgbClr val="FF0000"/>
                </a:solidFill>
              </a:rPr>
              <a:t>cannot </a:t>
            </a:r>
            <a:r>
              <a:rPr lang="en-US" dirty="0" smtClean="0">
                <a:solidFill>
                  <a:srgbClr val="0070C0"/>
                </a:solidFill>
              </a:rPr>
              <a:t>be transferred from </a:t>
            </a:r>
            <a:r>
              <a:rPr lang="en-US" dirty="0" smtClean="0">
                <a:solidFill>
                  <a:srgbClr val="FF0000"/>
                </a:solidFill>
              </a:rPr>
              <a:t>one body </a:t>
            </a:r>
            <a:r>
              <a:rPr lang="en-US" dirty="0" smtClean="0">
                <a:solidFill>
                  <a:srgbClr val="0070C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anothe</a:t>
            </a:r>
            <a:r>
              <a:rPr lang="en-US" dirty="0" smtClean="0">
                <a:solidFill>
                  <a:srgbClr val="0070C0"/>
                </a:solidFill>
              </a:rPr>
              <a:t>r at a higher temperature by a self-acting </a:t>
            </a:r>
            <a:r>
              <a:rPr lang="en-US" dirty="0" smtClean="0">
                <a:solidFill>
                  <a:srgbClr val="0070C0"/>
                </a:solidFill>
              </a:rPr>
              <a:t>machine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Hence our assumption is </a:t>
            </a:r>
            <a:r>
              <a:rPr lang="en-US" dirty="0" smtClean="0">
                <a:solidFill>
                  <a:srgbClr val="FF0000"/>
                </a:solidFill>
              </a:rPr>
              <a:t>incorrect</a:t>
            </a:r>
            <a:r>
              <a:rPr lang="en-US" dirty="0" smtClean="0"/>
              <a:t> and we conclude that </a:t>
            </a:r>
            <a:r>
              <a:rPr lang="en-US" dirty="0" smtClean="0">
                <a:solidFill>
                  <a:srgbClr val="FF0000"/>
                </a:solidFill>
              </a:rPr>
              <a:t>no engine can be more efficient than a perfectly reversible engine working </a:t>
            </a:r>
            <a:r>
              <a:rPr lang="en-US" dirty="0" smtClean="0"/>
              <a:t>between the same temperatures.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401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Carnot's Theorem </vt:lpstr>
      <vt:lpstr>Statement  </vt:lpstr>
      <vt:lpstr>Slide 3</vt:lpstr>
      <vt:lpstr>Slide 4</vt:lpstr>
      <vt:lpstr>Slide 5</vt:lpstr>
      <vt:lpstr>Slide 6</vt:lpstr>
      <vt:lpstr>Slide 7</vt:lpstr>
      <vt:lpstr>Slide 8</vt:lpstr>
      <vt:lpstr>Slide 9</vt:lpstr>
      <vt:lpstr>Second Part: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Carnot's Theorem </dc:title>
  <dc:creator>Chandru</dc:creator>
  <cp:lastModifiedBy>Ammu</cp:lastModifiedBy>
  <cp:revision>15</cp:revision>
  <dcterms:created xsi:type="dcterms:W3CDTF">2006-08-16T00:00:00Z</dcterms:created>
  <dcterms:modified xsi:type="dcterms:W3CDTF">2020-08-27T03:42:44Z</dcterms:modified>
</cp:coreProperties>
</file>