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81" r:id="rId5"/>
    <p:sldId id="262" r:id="rId6"/>
    <p:sldId id="284" r:id="rId7"/>
    <p:sldId id="259" r:id="rId8"/>
    <p:sldId id="260" r:id="rId9"/>
    <p:sldId id="263" r:id="rId10"/>
    <p:sldId id="264" r:id="rId11"/>
    <p:sldId id="285" r:id="rId12"/>
    <p:sldId id="265" r:id="rId13"/>
    <p:sldId id="266" r:id="rId14"/>
    <p:sldId id="267" r:id="rId15"/>
    <p:sldId id="268" r:id="rId16"/>
    <p:sldId id="279" r:id="rId17"/>
    <p:sldId id="278" r:id="rId18"/>
    <p:sldId id="275" r:id="rId19"/>
    <p:sldId id="276" r:id="rId20"/>
    <p:sldId id="272" r:id="rId21"/>
    <p:sldId id="273" r:id="rId22"/>
    <p:sldId id="274" r:id="rId23"/>
    <p:sldId id="258" r:id="rId24"/>
    <p:sldId id="280" r:id="rId25"/>
    <p:sldId id="282" r:id="rId26"/>
    <p:sldId id="28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ABBD5-C4AA-40AE-93EC-4753AD934A0F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B833-164F-4DA0-AB4D-BE2C01141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ABBD5-C4AA-40AE-93EC-4753AD934A0F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B833-164F-4DA0-AB4D-BE2C01141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ABBD5-C4AA-40AE-93EC-4753AD934A0F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B833-164F-4DA0-AB4D-BE2C01141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ABBD5-C4AA-40AE-93EC-4753AD934A0F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B833-164F-4DA0-AB4D-BE2C01141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ABBD5-C4AA-40AE-93EC-4753AD934A0F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B833-164F-4DA0-AB4D-BE2C01141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ABBD5-C4AA-40AE-93EC-4753AD934A0F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B833-164F-4DA0-AB4D-BE2C01141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ABBD5-C4AA-40AE-93EC-4753AD934A0F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B833-164F-4DA0-AB4D-BE2C01141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ABBD5-C4AA-40AE-93EC-4753AD934A0F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B833-164F-4DA0-AB4D-BE2C01141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ABBD5-C4AA-40AE-93EC-4753AD934A0F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B833-164F-4DA0-AB4D-BE2C01141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ABBD5-C4AA-40AE-93EC-4753AD934A0F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B833-164F-4DA0-AB4D-BE2C01141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ABBD5-C4AA-40AE-93EC-4753AD934A0F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B833-164F-4DA0-AB4D-BE2C01141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ABBD5-C4AA-40AE-93EC-4753AD934A0F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8B833-164F-4DA0-AB4D-BE2C01141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ta.wikipedia.org/wiki/%E0%AE%B5%E0%AF%86%E0%AE%AA%E0%AF%8D%E0%AE%AA%E0%AE%AA%E0%AF%8D_%E0%AE%AA%E0%AE%B0%E0%AE%BF%E0%AE%AE%E0%AE%BE%E0%AE%B1%E0%AF%8D%E0%AE%B1%E0%AE%AE%E0%AF%8D" TargetMode="External"/><Relationship Id="rId2" Type="http://schemas.openxmlformats.org/officeDocument/2006/relationships/hyperlink" Target="https://ta.wikipedia.org/wiki/%E0%AE%B5%E0%AF%86%E0%AE%AA%E0%AF%8D%E0%AE%AA_%E0%AE%87%E0%AE%AF%E0%AE%95%E0%AF%8D%E0%AE%95%E0%AE%B5%E0%AE%BF%E0%AE%AF%E0%AE%B2%E0%AF%8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a.wikipedia.org/wiki/%E0%AE%AE%E0%AF%81%E0%AE%A4%E0%AE%B2%E0%AE%BE%E0%AE%B5%E0%AE%A4%E0%AF%81_%E0%AE%B5%E0%AF%86%E0%AE%AA%E0%AF%8D%E0%AE%AA_%E0%AE%87%E0%AE%AF%E0%AE%95%E0%AF%8D%E0%AE%95%E0%AE%B5%E0%AE%BF%E0%AE%AF%E0%AE%B2%E0%AF%8D_%E0%AE%B5%E0%AE%BF%E0%AE%A4%E0%AE%BF" TargetMode="External"/><Relationship Id="rId5" Type="http://schemas.openxmlformats.org/officeDocument/2006/relationships/hyperlink" Target="https://ta.wikipedia.org/w/index.php?title=%E0%AE%B5%E0%AF%87%E0%AE%B2%E0%AF%88_(%E0%AE%B5%E0%AF%86%E0%AE%AA%E0%AF%8D%E0%AE%AA_%E0%AE%87%E0%AE%AF%E0%AE%95%E0%AF%8D%E0%AE%95%E0%AE%B5%E0%AE%BF%E0%AE%AF%E0%AE%B2%E0%AF%8D)&amp;action=edit&amp;redlink=1" TargetMode="External"/><Relationship Id="rId4" Type="http://schemas.openxmlformats.org/officeDocument/2006/relationships/hyperlink" Target="https://ta.wikipedia.org/wiki/%E0%AE%A8%E0%AE%BF%E0%AE%B1%E0%AF%88_%E0%AE%AE%E0%AE%BE%E0%AE%B1%E0%AF%8D%E0%AE%B1%E0%AE%B5%E0%AE%BF%E0%AE%AF%E0%AE%B2%E0%AF%8D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uclear-power.net/nuclear-engineering/thermodynamics/what-is-energy-physics/what-is-enthalpy/" TargetMode="External"/><Relationship Id="rId2" Type="http://schemas.openxmlformats.org/officeDocument/2006/relationships/hyperlink" Target="https://www.thermal-engineering.org/what-is-internal-energy-thermal-energy-definiti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uclear-power.net/nuclear-engineering/thermodynamics/laws-of-thermodynamics/first-law-of-thermodynamics/first-law-in-terms-of-enthalpy-dh-dq-vdp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ta.wikipedia.org/wiki/%E0%AE%B5%E0%AF%86%E0%AE%AA%E0%AF%8D%E0%AE%AA%E0%AE%B5%E0%AE%BF%E0%AE%AF%E0%AE%95%E0%AF%8D%E0%AE%95%E0%AE%B5%E0%AE%BF%E0%AE%AF%E0%AE%B2%E0%AF%8D" TargetMode="External"/><Relationship Id="rId2" Type="http://schemas.openxmlformats.org/officeDocument/2006/relationships/hyperlink" Target="https://ta.wikipedia.org/wiki/%E0%AE%85%E0%AE%B4%E0%AF%81%E0%AE%A4%E0%AF%8D%E0%AE%A4%E0%AE%AE%E0%AF%8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a.wikipedia.org/wiki/%E0%AE%89%E0%AE%B3%E0%AF%8D%E0%AE%B3%E0%AE%BE%E0%AE%B1%E0%AF%8D%E0%AE%B1%E0%AE%B2%E0%AF%8D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ta.wikipedia.org/wiki/%E0%AE%86%E0%AE%B1%E0%AF%8D%E0%AE%B1%E0%AE%B2%E0%AF%8D" TargetMode="External"/><Relationship Id="rId2" Type="http://schemas.openxmlformats.org/officeDocument/2006/relationships/hyperlink" Target="https://ta.wikipedia.org/wiki/%E0%AE%B5%E0%AF%86%E0%AE%AA%E0%AF%8D%E0%AE%AA_%E0%AE%87%E0%AE%AF%E0%AE%95%E0%AF%8D%E0%AE%95%E0%AE%B5%E0%AE%BF%E0%AE%AF%E0%AE%B2%E0%AF%8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a.wikipedia.org/wiki/%E0%AE%89%E0%AE%B3%E0%AF%8D%E0%AE%B3%E0%AE%BE%E0%AE%B1%E0%AF%8D%E0%AE%B1%E0%AE%B2%E0%AF%8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oughtco.com/chemical-equilibrium-606793" TargetMode="External"/><Relationship Id="rId2" Type="http://schemas.openxmlformats.org/officeDocument/2006/relationships/hyperlink" Target="https://www.thoughtco.com/how-does-heat-transfer-2699422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byjus.com/jee/first-law-of-thermodynamics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ta.wikipedia.org/wiki/%E0%AE%B5%E0%AF%86%E0%AE%AA%E0%AF%8D%E0%AE%AA%E0%AE%B5%E0%AE%BF%E0%AE%AF%E0%AE%95%E0%AF%8D%E0%AE%95%E0%AE%B5%E0%AE%BF%E0%AE%AF%E0%AE%B2%E0%AF%8D" TargetMode="External"/><Relationship Id="rId2" Type="http://schemas.openxmlformats.org/officeDocument/2006/relationships/hyperlink" Target="https://ta.wikipedia.org/wiki/%E0%AE%95%E0%AE%A9%E0%AE%B5%E0%AE%B3%E0%AE%B5%E0%AF%81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oughtco.com/heat-energy-definition-and-examples-2698981" TargetMode="External"/><Relationship Id="rId2" Type="http://schemas.openxmlformats.org/officeDocument/2006/relationships/hyperlink" Target="https://www.thoughtco.com/energy-definition-and-examples-269897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houghtco.com/work-2699023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a.wikipedia.org/wiki/%E0%AE%B5%E0%AF%86%E0%AE%AA%E0%AF%8D%E0%AE%AA%E0%AE%A8%E0%AE%BF%E0%AE%B2%E0%AF%88" TargetMode="External"/><Relationship Id="rId2" Type="http://schemas.openxmlformats.org/officeDocument/2006/relationships/hyperlink" Target="https://ta.wikipedia.org/wiki/%E0%AE%B5%E0%AF%86%E0%AE%AA%E0%AF%8D%E0%AE%AA%E0%AE%B5%E0%AE%BF%E0%AE%AF%E0%AE%95%E0%AF%8D%E0%AE%95%E0%AE%B5%E0%AE%BF%E0%AE%AF%E0%AE%B2%E0%AF%8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ta.wikipedia.org/wiki/%E0%AE%AE%E0%AE%BE%E0%AE%B1%E0%AE%BE%E0%AE%B5%E0%AF%86%E0%AE%AA%E0%AF%8D%E0%AE%AA%E0%AE%9A%E0%AF%8D_%E0%AE%9A%E0%AF%86%E0%AE%AF%E0%AE%B2%E0%AF%8D%E0%AE%AE%E0%AF%81%E0%AE%B1%E0%AF%8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2590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Isothermal, </a:t>
            </a:r>
            <a:r>
              <a:rPr lang="en-US" b="1" dirty="0">
                <a:solidFill>
                  <a:srgbClr val="FF0000"/>
                </a:solidFill>
              </a:rPr>
              <a:t>Adiabatic </a:t>
            </a:r>
            <a:r>
              <a:rPr lang="en-US" b="1" dirty="0" smtClean="0">
                <a:solidFill>
                  <a:srgbClr val="FF0000"/>
                </a:solidFill>
              </a:rPr>
              <a:t>, Isobaric and Isochoric Process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ta-IN" sz="2400" b="1" dirty="0" smtClean="0">
                <a:solidFill>
                  <a:srgbClr val="0070C0"/>
                </a:solidFill>
              </a:rPr>
              <a:t>சமவெப்ப செயல்முறை</a:t>
            </a:r>
            <a:r>
              <a:rPr lang="en-US" sz="2400" b="1" dirty="0" smtClean="0">
                <a:solidFill>
                  <a:srgbClr val="0070C0"/>
                </a:solidFill>
              </a:rPr>
              <a:t>, </a:t>
            </a:r>
            <a:r>
              <a:rPr lang="ta-IN" sz="2400" b="1" dirty="0">
                <a:solidFill>
                  <a:srgbClr val="0070C0"/>
                </a:solidFill>
              </a:rPr>
              <a:t>மாறாவெப்பச் </a:t>
            </a:r>
            <a:r>
              <a:rPr lang="ta-IN" sz="2400" b="1" dirty="0" smtClean="0">
                <a:solidFill>
                  <a:srgbClr val="0070C0"/>
                </a:solidFill>
              </a:rPr>
              <a:t>செயல்முறை</a:t>
            </a:r>
            <a:r>
              <a:rPr lang="en-US" sz="2400" b="1" dirty="0" smtClean="0">
                <a:solidFill>
                  <a:srgbClr val="0070C0"/>
                </a:solidFill>
              </a:rPr>
              <a:t>, </a:t>
            </a:r>
            <a:r>
              <a:rPr lang="ta-IN" sz="2400" b="1" dirty="0">
                <a:solidFill>
                  <a:srgbClr val="0070C0"/>
                </a:solidFill>
              </a:rPr>
              <a:t>சம </a:t>
            </a:r>
            <a:r>
              <a:rPr lang="ta-IN" sz="2400" b="1" dirty="0" smtClean="0">
                <a:solidFill>
                  <a:srgbClr val="0070C0"/>
                </a:solidFill>
              </a:rPr>
              <a:t>அழுத்த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ta-IN" sz="2400" b="1" dirty="0" smtClean="0">
                <a:solidFill>
                  <a:srgbClr val="0070C0"/>
                </a:solidFill>
              </a:rPr>
              <a:t>மற்றும்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ta-IN" sz="2400" b="1" dirty="0">
                <a:solidFill>
                  <a:srgbClr val="0070C0"/>
                </a:solidFill>
              </a:rPr>
              <a:t>மாறாக் கனவளவு </a:t>
            </a:r>
            <a:r>
              <a:rPr lang="ta-IN" sz="2400" b="1" dirty="0" smtClean="0">
                <a:solidFill>
                  <a:srgbClr val="0070C0"/>
                </a:solidFill>
              </a:rPr>
              <a:t>செயல்முறை</a:t>
            </a:r>
            <a:r>
              <a:rPr lang="en-US" sz="2400" b="1" dirty="0" smtClean="0">
                <a:solidFill>
                  <a:srgbClr val="0070C0"/>
                </a:solidFill>
              </a:rPr>
              <a:t/>
            </a:r>
            <a:br>
              <a:rPr lang="en-US" sz="2400" b="1" dirty="0" smtClean="0">
                <a:solidFill>
                  <a:srgbClr val="0070C0"/>
                </a:solidFill>
              </a:rPr>
            </a:br>
            <a:r>
              <a:rPr lang="en-US" sz="2400" b="1" dirty="0" smtClean="0">
                <a:solidFill>
                  <a:srgbClr val="0070C0"/>
                </a:solidFill>
              </a:rPr>
              <a:t>(6.08.2020)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21336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+mj-lt"/>
              </a:rPr>
              <a:t>Dr. T. </a:t>
            </a:r>
            <a:r>
              <a:rPr lang="en-US" sz="2400" b="1" dirty="0" err="1" smtClean="0">
                <a:solidFill>
                  <a:srgbClr val="FFC000"/>
                </a:solidFill>
                <a:latin typeface="+mj-lt"/>
              </a:rPr>
              <a:t>Thilagavathi</a:t>
            </a:r>
            <a:endParaRPr lang="en-US" sz="2400" b="1" dirty="0" smtClean="0">
              <a:solidFill>
                <a:srgbClr val="FFC000"/>
              </a:solidFill>
              <a:latin typeface="+mj-lt"/>
            </a:endParaRPr>
          </a:p>
          <a:p>
            <a:r>
              <a:rPr lang="en-US" sz="2400" b="1" dirty="0" smtClean="0">
                <a:solidFill>
                  <a:srgbClr val="FFC000"/>
                </a:solidFill>
                <a:latin typeface="+mj-lt"/>
              </a:rPr>
              <a:t>Assistant Professor of Physics</a:t>
            </a:r>
          </a:p>
          <a:p>
            <a:r>
              <a:rPr lang="en-US" sz="2400" b="1" dirty="0" smtClean="0">
                <a:solidFill>
                  <a:srgbClr val="FFC000"/>
                </a:solidFill>
                <a:latin typeface="+mj-lt"/>
              </a:rPr>
              <a:t>Government college for women (A)</a:t>
            </a:r>
          </a:p>
          <a:p>
            <a:r>
              <a:rPr lang="en-US" sz="2400" b="1" dirty="0" err="1" smtClean="0">
                <a:solidFill>
                  <a:srgbClr val="FFC000"/>
                </a:solidFill>
                <a:latin typeface="+mj-lt"/>
              </a:rPr>
              <a:t>Kumbakonam</a:t>
            </a:r>
            <a:endParaRPr lang="en-US" sz="2400" b="1" dirty="0">
              <a:solidFill>
                <a:srgbClr val="FFC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The </a:t>
            </a:r>
            <a:r>
              <a:rPr lang="en-US" dirty="0">
                <a:solidFill>
                  <a:srgbClr val="FF0000"/>
                </a:solidFill>
              </a:rPr>
              <a:t>system</a:t>
            </a:r>
            <a:r>
              <a:rPr lang="en-US" dirty="0"/>
              <a:t> must be perfectly </a:t>
            </a:r>
            <a:r>
              <a:rPr lang="en-US" dirty="0">
                <a:solidFill>
                  <a:srgbClr val="00B0F0"/>
                </a:solidFill>
              </a:rPr>
              <a:t>insulated</a:t>
            </a:r>
            <a:r>
              <a:rPr lang="en-US" dirty="0"/>
              <a:t> from the </a:t>
            </a:r>
            <a:r>
              <a:rPr lang="en-US" dirty="0">
                <a:solidFill>
                  <a:srgbClr val="FF0000"/>
                </a:solidFill>
              </a:rPr>
              <a:t>surrounding</a:t>
            </a:r>
            <a:r>
              <a:rPr lang="en-US" dirty="0"/>
              <a:t>.</a:t>
            </a:r>
          </a:p>
          <a:p>
            <a:r>
              <a:rPr lang="en-US" dirty="0"/>
              <a:t>The process must be </a:t>
            </a:r>
            <a:r>
              <a:rPr lang="en-US" dirty="0">
                <a:solidFill>
                  <a:srgbClr val="FF0000"/>
                </a:solidFill>
              </a:rPr>
              <a:t>carried out quickly </a:t>
            </a:r>
            <a:r>
              <a:rPr lang="en-US" dirty="0"/>
              <a:t>so that there is a sufficient amount of time for heat transfer to take </a:t>
            </a:r>
            <a:r>
              <a:rPr lang="en-US" dirty="0" smtClean="0"/>
              <a:t>place.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Adiabatic Process</a:t>
            </a:r>
            <a:r>
              <a:rPr lang="en-US" u="sng" dirty="0" smtClean="0">
                <a:solidFill>
                  <a:srgbClr val="FF0000"/>
                </a:solidFill>
              </a:rPr>
              <a:t/>
            </a:r>
            <a:br>
              <a:rPr lang="en-US" u="sng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pic>
        <p:nvPicPr>
          <p:cNvPr id="4" name="Content Placeholder 3" descr="2015522-11575230-4127-ad-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990600"/>
            <a:ext cx="8077200" cy="51816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Example</a:t>
            </a:r>
            <a:r>
              <a:rPr lang="en-US" u="sng" dirty="0">
                <a:solidFill>
                  <a:srgbClr val="FF0000"/>
                </a:solidFill>
              </a:rPr>
              <a:t/>
            </a:r>
            <a:br>
              <a:rPr lang="en-US" u="sng" dirty="0">
                <a:solidFill>
                  <a:srgbClr val="FF0000"/>
                </a:solidFill>
              </a:rPr>
            </a:b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algn="just"/>
            <a:r>
              <a:rPr lang="en-US" dirty="0"/>
              <a:t>It is a </a:t>
            </a:r>
            <a:r>
              <a:rPr lang="en-US" b="1" dirty="0"/>
              <a:t>process</a:t>
            </a:r>
            <a:r>
              <a:rPr lang="en-US" dirty="0"/>
              <a:t> where there is a </a:t>
            </a:r>
            <a:r>
              <a:rPr lang="en-US" dirty="0">
                <a:solidFill>
                  <a:srgbClr val="00B0F0"/>
                </a:solidFill>
              </a:rPr>
              <a:t>gas compression </a:t>
            </a:r>
            <a:r>
              <a:rPr lang="en-US" dirty="0"/>
              <a:t>and</a:t>
            </a:r>
            <a:r>
              <a:rPr lang="en-US" dirty="0">
                <a:solidFill>
                  <a:srgbClr val="00B0F0"/>
                </a:solidFill>
              </a:rPr>
              <a:t> heat is generated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</a:p>
          <a:p>
            <a:pPr lvl="0" algn="just"/>
            <a:r>
              <a:rPr lang="en-US" dirty="0"/>
              <a:t>One of the simplest </a:t>
            </a:r>
            <a:r>
              <a:rPr lang="en-US" b="1" dirty="0"/>
              <a:t>examples</a:t>
            </a:r>
            <a:r>
              <a:rPr lang="en-US" dirty="0"/>
              <a:t> would be the release of air from a </a:t>
            </a:r>
            <a:r>
              <a:rPr lang="en-US" dirty="0">
                <a:solidFill>
                  <a:srgbClr val="FF0000"/>
                </a:solidFill>
              </a:rPr>
              <a:t>pneumatic </a:t>
            </a:r>
            <a:r>
              <a:rPr lang="en-US" dirty="0" smtClean="0">
                <a:solidFill>
                  <a:srgbClr val="FF0000"/>
                </a:solidFill>
              </a:rPr>
              <a:t> tire</a:t>
            </a:r>
            <a:r>
              <a:rPr lang="en-US" dirty="0"/>
              <a:t>. </a:t>
            </a:r>
            <a:endParaRPr lang="en-US" dirty="0" smtClean="0"/>
          </a:p>
          <a:p>
            <a:pPr lvl="0" algn="just"/>
            <a:r>
              <a:rPr lang="en-US" b="1" dirty="0" smtClean="0"/>
              <a:t>Adiabatic</a:t>
            </a:r>
            <a:r>
              <a:rPr lang="en-US" dirty="0"/>
              <a:t> Efficiency is applied to devices such as </a:t>
            </a:r>
            <a:r>
              <a:rPr lang="en-US" dirty="0">
                <a:solidFill>
                  <a:srgbClr val="00B0F0"/>
                </a:solidFill>
              </a:rPr>
              <a:t>nozzles</a:t>
            </a:r>
            <a:r>
              <a:rPr lang="en-US" dirty="0"/>
              <a:t>, </a:t>
            </a:r>
            <a:r>
              <a:rPr lang="en-US" dirty="0">
                <a:solidFill>
                  <a:srgbClr val="00B0F0"/>
                </a:solidFill>
              </a:rPr>
              <a:t>compressors</a:t>
            </a:r>
            <a:r>
              <a:rPr lang="en-US" dirty="0"/>
              <a:t>, and </a:t>
            </a:r>
            <a:r>
              <a:rPr lang="en-US" dirty="0">
                <a:solidFill>
                  <a:srgbClr val="00B0F0"/>
                </a:solidFill>
              </a:rPr>
              <a:t>turbines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ta-IN" sz="2700" u="sng" dirty="0">
                <a:solidFill>
                  <a:srgbClr val="FF0000"/>
                </a:solidFill>
              </a:rPr>
              <a:t>மாறாவெப்பச் செயல்முறை</a:t>
            </a:r>
            <a:r>
              <a:rPr lang="ta-IN" dirty="0"/>
              <a:t/>
            </a:r>
            <a:br>
              <a:rPr lang="ta-IN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rmAutofit/>
          </a:bodyPr>
          <a:lstStyle/>
          <a:p>
            <a:pPr algn="just"/>
            <a:r>
              <a:rPr lang="ta-IN" sz="2400" dirty="0">
                <a:solidFill>
                  <a:srgbClr val="0070C0"/>
                </a:solidFill>
                <a:hlinkClick r:id="rId2" tooltip="வெப்ப இயக்கவியல்"/>
              </a:rPr>
              <a:t>வெப்ப இயக்கவியலில்</a:t>
            </a:r>
            <a:r>
              <a:rPr lang="ta-IN" sz="2400" dirty="0">
                <a:solidFill>
                  <a:srgbClr val="0070C0"/>
                </a:solidFill>
              </a:rPr>
              <a:t>, </a:t>
            </a:r>
            <a:r>
              <a:rPr lang="ta-IN" sz="2400" b="1" dirty="0">
                <a:solidFill>
                  <a:srgbClr val="0070C0"/>
                </a:solidFill>
              </a:rPr>
              <a:t>மாறாவெப்பச் செயல்முறை</a:t>
            </a:r>
            <a:r>
              <a:rPr lang="ta-IN" sz="2400" dirty="0"/>
              <a:t> </a:t>
            </a:r>
            <a:r>
              <a:rPr lang="ta-IN" sz="2400" dirty="0">
                <a:solidFill>
                  <a:srgbClr val="FF0000"/>
                </a:solidFill>
              </a:rPr>
              <a:t>(</a:t>
            </a:r>
            <a:r>
              <a:rPr lang="en-US" sz="2400" dirty="0">
                <a:solidFill>
                  <a:srgbClr val="FF0000"/>
                </a:solidFill>
              </a:rPr>
              <a:t>Adiabatic process) </a:t>
            </a:r>
            <a:r>
              <a:rPr lang="ta-IN" sz="2400" dirty="0"/>
              <a:t>அல்லது </a:t>
            </a:r>
            <a:r>
              <a:rPr lang="ta-IN" sz="2400" b="1" dirty="0">
                <a:solidFill>
                  <a:srgbClr val="0070C0"/>
                </a:solidFill>
              </a:rPr>
              <a:t>வெப்பஞ்சேராச் செயல்முறை</a:t>
            </a:r>
            <a:r>
              <a:rPr lang="ta-IN" sz="2400" dirty="0"/>
              <a:t> என்பது ஒரு அமைப்பில் அதன் சுற்றுச்சூழலோடு எவ்வித </a:t>
            </a:r>
            <a:r>
              <a:rPr lang="ta-IN" sz="2400" dirty="0">
                <a:hlinkClick r:id="rId3" tooltip="வெப்பப் பரிமாற்றம்"/>
              </a:rPr>
              <a:t>வெப்பப் பரிமாற்றமும்</a:t>
            </a:r>
            <a:r>
              <a:rPr lang="ta-IN" sz="2400" dirty="0"/>
              <a:t> </a:t>
            </a:r>
            <a:r>
              <a:rPr lang="ta-IN" sz="2400" dirty="0">
                <a:hlinkClick r:id="rId4" tooltip="நிறை மாற்றவியல்"/>
              </a:rPr>
              <a:t>நிறை மாற்றமும்</a:t>
            </a:r>
            <a:r>
              <a:rPr lang="ta-IN" sz="2400" dirty="0"/>
              <a:t> இன்றி நடைபெறும் செயல்முறை ஆகும்</a:t>
            </a:r>
            <a:r>
              <a:rPr lang="ta-IN" sz="2400" dirty="0" smtClean="0"/>
              <a:t>.</a:t>
            </a:r>
            <a:endParaRPr lang="en-US" sz="2400" dirty="0" smtClean="0"/>
          </a:p>
          <a:p>
            <a:pPr algn="just"/>
            <a:r>
              <a:rPr lang="ta-IN" sz="2400" dirty="0"/>
              <a:t>இந்தச் செயல்முறையில், ஆற்றல் மாற்றம் </a:t>
            </a:r>
            <a:r>
              <a:rPr lang="ta-IN" sz="2400" dirty="0">
                <a:hlinkClick r:id="rId5" tooltip="வேலை (வெப்ப இயக்கவியல்) (இன்னமும் எழுதப்படவில்லை)"/>
              </a:rPr>
              <a:t>வேலையாக</a:t>
            </a:r>
            <a:r>
              <a:rPr lang="ta-IN" sz="2400" dirty="0"/>
              <a:t> மட்டுமே </a:t>
            </a:r>
            <a:r>
              <a:rPr lang="ta-IN" sz="2400" dirty="0" smtClean="0"/>
              <a:t>இருக்கும்</a:t>
            </a:r>
            <a:r>
              <a:rPr lang="en-US" sz="2400" baseline="30000" dirty="0"/>
              <a:t>.</a:t>
            </a:r>
            <a:r>
              <a:rPr lang="ta-IN" sz="2400" dirty="0"/>
              <a:t> </a:t>
            </a:r>
            <a:endParaRPr lang="en-US" sz="2400" dirty="0" smtClean="0"/>
          </a:p>
          <a:p>
            <a:pPr algn="just"/>
            <a:r>
              <a:rPr lang="ta-IN" sz="2400" dirty="0" smtClean="0">
                <a:hlinkClick r:id="rId6" tooltip="முதலாவது வெப்ப இயக்கவியல் விதி"/>
              </a:rPr>
              <a:t>வெப்ப </a:t>
            </a:r>
            <a:r>
              <a:rPr lang="ta-IN" sz="2400" dirty="0">
                <a:hlinkClick r:id="rId6" tooltip="முதலாவது வெப்ப இயக்கவியல் விதி"/>
              </a:rPr>
              <a:t>இயக்கவியலின் முதல் விதியை</a:t>
            </a:r>
            <a:r>
              <a:rPr lang="ta-IN" sz="2400" dirty="0"/>
              <a:t> விளக்கும் எளிய கருத்துருவாக்கத்தை மாறாவெப்பச் செயல்முறை தருகிறது.</a:t>
            </a: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Isobaric Process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91600" cy="5135563"/>
          </a:xfrm>
        </p:spPr>
        <p:txBody>
          <a:bodyPr>
            <a:normAutofit/>
          </a:bodyPr>
          <a:lstStyle/>
          <a:p>
            <a:pPr lvl="0" algn="just"/>
            <a:r>
              <a:rPr lang="en-US" i="1" dirty="0"/>
              <a:t>An </a:t>
            </a:r>
            <a:r>
              <a:rPr lang="en-US" i="1" dirty="0">
                <a:solidFill>
                  <a:srgbClr val="FF0000"/>
                </a:solidFill>
              </a:rPr>
              <a:t>isobaric process </a:t>
            </a:r>
            <a:r>
              <a:rPr lang="en-US" i="1" dirty="0"/>
              <a:t>or a </a:t>
            </a:r>
            <a:r>
              <a:rPr lang="en-US" i="1" dirty="0">
                <a:solidFill>
                  <a:srgbClr val="FF0000"/>
                </a:solidFill>
              </a:rPr>
              <a:t>constant-pressure process</a:t>
            </a:r>
            <a:r>
              <a:rPr lang="en-US" i="1" dirty="0"/>
              <a:t> is a thermodynamic process, in which the </a:t>
            </a:r>
            <a:r>
              <a:rPr lang="en-US" i="1" u="sng" dirty="0">
                <a:solidFill>
                  <a:srgbClr val="0070C0"/>
                </a:solidFill>
              </a:rPr>
              <a:t>pressure</a:t>
            </a:r>
            <a:r>
              <a:rPr lang="en-US" i="1" u="sng" dirty="0"/>
              <a:t> </a:t>
            </a:r>
            <a:r>
              <a:rPr lang="en-US" i="1" dirty="0"/>
              <a:t>of the </a:t>
            </a:r>
            <a:r>
              <a:rPr lang="en-US" i="1" u="sng" dirty="0">
                <a:solidFill>
                  <a:srgbClr val="0070C0"/>
                </a:solidFill>
              </a:rPr>
              <a:t>system remains constant </a:t>
            </a:r>
            <a:r>
              <a:rPr lang="en-US" i="1" dirty="0"/>
              <a:t>(p = const</a:t>
            </a:r>
            <a:r>
              <a:rPr lang="en-US" i="1" dirty="0" smtClean="0"/>
              <a:t>).</a:t>
            </a:r>
          </a:p>
          <a:p>
            <a:pPr algn="just"/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heat transfer </a:t>
            </a:r>
            <a:r>
              <a:rPr lang="en-US" dirty="0"/>
              <a:t>into or out of the system does work, but also changes the </a:t>
            </a:r>
            <a:r>
              <a:rPr lang="en-US" u="sng" dirty="0">
                <a:solidFill>
                  <a:srgbClr val="FF0000"/>
                </a:solidFill>
              </a:rPr>
              <a:t>internal </a:t>
            </a:r>
            <a:r>
              <a:rPr lang="en-US" u="sng" dirty="0" smtClean="0">
                <a:solidFill>
                  <a:srgbClr val="FF0000"/>
                </a:solidFill>
              </a:rPr>
              <a:t>energy </a:t>
            </a:r>
            <a:r>
              <a:rPr lang="en-US" u="sng" dirty="0" smtClean="0">
                <a:solidFill>
                  <a:srgbClr val="0070C0"/>
                </a:solidFill>
              </a:rPr>
              <a:t>(U) </a:t>
            </a:r>
            <a:r>
              <a:rPr lang="en-US" dirty="0"/>
              <a:t>of the system.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lvl="0" algn="just"/>
            <a:r>
              <a:rPr lang="en-US" dirty="0" smtClean="0"/>
              <a:t>Since there are changes in </a:t>
            </a:r>
            <a:r>
              <a:rPr lang="en-US" u="sng" dirty="0" smtClean="0">
                <a:hlinkClick r:id="rId2"/>
              </a:rPr>
              <a:t>internal energy</a:t>
            </a:r>
            <a:r>
              <a:rPr lang="en-US" dirty="0" smtClean="0"/>
              <a:t> (</a:t>
            </a:r>
            <a:r>
              <a:rPr lang="en-US" dirty="0" err="1" smtClean="0">
                <a:solidFill>
                  <a:srgbClr val="FF0000"/>
                </a:solidFill>
              </a:rPr>
              <a:t>dU</a:t>
            </a:r>
            <a:r>
              <a:rPr lang="en-US" dirty="0" smtClean="0"/>
              <a:t>) and changes in </a:t>
            </a:r>
            <a:r>
              <a:rPr lang="en-US" u="sng" dirty="0" smtClean="0">
                <a:solidFill>
                  <a:srgbClr val="0070C0"/>
                </a:solidFill>
              </a:rPr>
              <a:t>system volume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∆V</a:t>
            </a:r>
            <a:r>
              <a:rPr lang="en-US" dirty="0" smtClean="0"/>
              <a:t>), engineers often use the</a:t>
            </a:r>
            <a:r>
              <a:rPr lang="en-US" b="1" dirty="0" smtClean="0">
                <a:hlinkClick r:id="rId3" tooltip="What is Enthalpy"/>
              </a:rPr>
              <a:t> enthalpy</a:t>
            </a:r>
            <a:r>
              <a:rPr lang="en-US" dirty="0" smtClean="0"/>
              <a:t> of the system, which is defined as:</a:t>
            </a:r>
          </a:p>
          <a:p>
            <a:pPr lvl="6"/>
            <a:r>
              <a:rPr lang="en-US" sz="3600" b="1" i="1" dirty="0" smtClean="0"/>
              <a:t>H = U + </a:t>
            </a:r>
            <a:r>
              <a:rPr lang="en-US" sz="3600" b="1" i="1" dirty="0" err="1" smtClean="0"/>
              <a:t>pV</a:t>
            </a:r>
            <a:endParaRPr lang="en-US" sz="3600" dirty="0" smtClean="0"/>
          </a:p>
          <a:p>
            <a:pPr lvl="0" algn="just"/>
            <a:r>
              <a:rPr lang="en-US" dirty="0" smtClean="0"/>
              <a:t>In many thermodynamic analyses it is convenient to use the </a:t>
            </a:r>
            <a:r>
              <a:rPr lang="en-US" b="1" dirty="0" smtClean="0">
                <a:solidFill>
                  <a:srgbClr val="FF0000"/>
                </a:solidFill>
              </a:rPr>
              <a:t>enthalpy</a:t>
            </a:r>
            <a:r>
              <a:rPr lang="en-US" dirty="0" smtClean="0"/>
              <a:t> instead of the internal energy. Especially in case of the </a:t>
            </a:r>
            <a:r>
              <a:rPr lang="en-US" b="1" dirty="0" smtClean="0">
                <a:hlinkClick r:id="rId4" tooltip="First Law in Terms of Enthalpy dH = dQ + Vdp"/>
              </a:rPr>
              <a:t>first law of thermodynamics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Examples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An </a:t>
            </a:r>
            <a:r>
              <a:rPr lang="en-US" b="1" dirty="0" smtClean="0"/>
              <a:t>everyday example</a:t>
            </a:r>
            <a:r>
              <a:rPr lang="en-US" dirty="0" smtClean="0"/>
              <a:t> of an </a:t>
            </a:r>
            <a:r>
              <a:rPr lang="en-US" b="1" dirty="0" smtClean="0"/>
              <a:t>isobaric process</a:t>
            </a:r>
            <a:r>
              <a:rPr lang="en-US" dirty="0" smtClean="0"/>
              <a:t> occurs when </a:t>
            </a:r>
            <a:r>
              <a:rPr lang="en-US" dirty="0" smtClean="0">
                <a:solidFill>
                  <a:srgbClr val="FF0000"/>
                </a:solidFill>
              </a:rPr>
              <a:t>boiling water in an open container.</a:t>
            </a:r>
          </a:p>
          <a:p>
            <a:pPr algn="just"/>
            <a:r>
              <a:rPr lang="en-US" dirty="0" smtClean="0"/>
              <a:t> By supplying </a:t>
            </a:r>
            <a:r>
              <a:rPr lang="en-US" dirty="0" smtClean="0">
                <a:solidFill>
                  <a:srgbClr val="00B0F0"/>
                </a:solidFill>
              </a:rPr>
              <a:t>heat energy to water</a:t>
            </a:r>
            <a:r>
              <a:rPr lang="en-US" dirty="0" smtClean="0"/>
              <a:t>, it rises in temperature and becomes steam.</a:t>
            </a:r>
          </a:p>
          <a:p>
            <a:pPr algn="just"/>
            <a:r>
              <a:rPr lang="en-US" dirty="0" smtClean="0"/>
              <a:t> The steam that is obtained has a </a:t>
            </a:r>
            <a:r>
              <a:rPr lang="en-US" dirty="0" smtClean="0">
                <a:solidFill>
                  <a:srgbClr val="00B0F0"/>
                </a:solidFill>
              </a:rPr>
              <a:t>higher temperature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B0F0"/>
                </a:solidFill>
              </a:rPr>
              <a:t>occupies a greater volume</a:t>
            </a:r>
            <a:r>
              <a:rPr lang="en-US" dirty="0" smtClean="0"/>
              <a:t>, however, the </a:t>
            </a:r>
            <a:r>
              <a:rPr lang="en-US" dirty="0" smtClean="0">
                <a:solidFill>
                  <a:srgbClr val="00B0F0"/>
                </a:solidFill>
              </a:rPr>
              <a:t>pressure remains constant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ta-IN" sz="2700" u="sng" dirty="0">
                <a:solidFill>
                  <a:srgbClr val="FF0000"/>
                </a:solidFill>
              </a:rPr>
              <a:t>சம அழுத்தச் செயல்முறை</a:t>
            </a:r>
            <a:r>
              <a:rPr lang="ta-IN" dirty="0"/>
              <a:t/>
            </a:r>
            <a:br>
              <a:rPr lang="ta-IN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915400" cy="5364163"/>
          </a:xfrm>
        </p:spPr>
        <p:txBody>
          <a:bodyPr>
            <a:normAutofit/>
          </a:bodyPr>
          <a:lstStyle/>
          <a:p>
            <a:pPr algn="just"/>
            <a:r>
              <a:rPr lang="ta-IN" sz="2000" b="1" dirty="0">
                <a:solidFill>
                  <a:srgbClr val="FF0000"/>
                </a:solidFill>
                <a:latin typeface="+mj-lt"/>
              </a:rPr>
              <a:t>சம அழுத்தச் செயல்முறை</a:t>
            </a:r>
            <a:r>
              <a:rPr lang="ta-IN" sz="2000" dirty="0">
                <a:latin typeface="+mj-lt"/>
              </a:rPr>
              <a:t> </a:t>
            </a:r>
            <a:r>
              <a:rPr lang="ta-IN" sz="2000" dirty="0">
                <a:solidFill>
                  <a:srgbClr val="00B0F0"/>
                </a:solidFill>
                <a:latin typeface="+mj-lt"/>
              </a:rPr>
              <a:t>(</a:t>
            </a:r>
            <a:r>
              <a:rPr lang="en-US" sz="2000" i="1" dirty="0">
                <a:solidFill>
                  <a:srgbClr val="00B0F0"/>
                </a:solidFill>
                <a:latin typeface="+mj-lt"/>
              </a:rPr>
              <a:t>Isobaric process</a:t>
            </a:r>
            <a:r>
              <a:rPr lang="en-US" sz="2000" dirty="0">
                <a:solidFill>
                  <a:srgbClr val="00B0F0"/>
                </a:solidFill>
                <a:latin typeface="+mj-lt"/>
              </a:rPr>
              <a:t>) </a:t>
            </a:r>
            <a:r>
              <a:rPr lang="ta-IN" sz="2000" dirty="0">
                <a:latin typeface="+mj-lt"/>
              </a:rPr>
              <a:t>அல்லது </a:t>
            </a:r>
            <a:r>
              <a:rPr lang="ta-IN" sz="2000" b="1" dirty="0">
                <a:latin typeface="+mj-lt"/>
              </a:rPr>
              <a:t>மாறா அழுத்தச் செயல்முறை</a:t>
            </a:r>
            <a:r>
              <a:rPr lang="ta-IN" sz="2000" dirty="0">
                <a:latin typeface="+mj-lt"/>
              </a:rPr>
              <a:t> என்பது ஒரு தொகுதியின் </a:t>
            </a:r>
            <a:r>
              <a:rPr lang="ta-IN" sz="2000" dirty="0">
                <a:latin typeface="+mj-lt"/>
                <a:hlinkClick r:id="rId2" tooltip="அழுத்தம்"/>
              </a:rPr>
              <a:t>அழுத்தம்</a:t>
            </a:r>
            <a:r>
              <a:rPr lang="ta-IN" sz="2000" dirty="0">
                <a:latin typeface="+mj-lt"/>
              </a:rPr>
              <a:t> மாற்றமடையாமல் நிலையாக வைத்து </a:t>
            </a:r>
            <a:r>
              <a:rPr lang="ta-IN" sz="2000" dirty="0" smtClean="0">
                <a:latin typeface="+mj-lt"/>
              </a:rPr>
              <a:t>நிகழ்த்தப்படும்</a:t>
            </a:r>
            <a:r>
              <a:rPr lang="ta-IN" sz="2000" dirty="0">
                <a:latin typeface="+mj-lt"/>
              </a:rPr>
              <a:t> </a:t>
            </a:r>
            <a:r>
              <a:rPr lang="ta-IN" sz="2000" u="sng" dirty="0">
                <a:latin typeface="+mj-lt"/>
                <a:hlinkClick r:id="rId3"/>
              </a:rPr>
              <a:t>வெப்பவியக்கவியல்</a:t>
            </a:r>
            <a:r>
              <a:rPr lang="ta-IN" sz="2000" dirty="0">
                <a:latin typeface="+mj-lt"/>
              </a:rPr>
              <a:t> </a:t>
            </a:r>
            <a:r>
              <a:rPr lang="ta-IN" sz="2000" dirty="0" smtClean="0">
                <a:latin typeface="+mj-lt"/>
              </a:rPr>
              <a:t>செயல்முறையாகும்</a:t>
            </a:r>
            <a:r>
              <a:rPr lang="ta-IN" sz="2400" dirty="0">
                <a:latin typeface="+mj-lt"/>
              </a:rPr>
              <a:t>. </a:t>
            </a:r>
            <a:endParaRPr lang="en-US" sz="2400" dirty="0" smtClean="0">
              <a:latin typeface="+mj-lt"/>
            </a:endParaRPr>
          </a:p>
          <a:p>
            <a:pPr algn="just"/>
            <a:r>
              <a:rPr lang="ta-IN" sz="2000" dirty="0" smtClean="0">
                <a:latin typeface="+mj-lt"/>
              </a:rPr>
              <a:t>இதன் </a:t>
            </a:r>
            <a:r>
              <a:rPr lang="ta-IN" sz="2000" dirty="0">
                <a:latin typeface="+mj-lt"/>
              </a:rPr>
              <a:t>போது தொகுதியினுள் கடத்தப்படும் வெப்பமானது வேலையைச் செய்வதுடன் தொகுதியின் </a:t>
            </a:r>
            <a:r>
              <a:rPr lang="ta-IN" sz="2000" dirty="0">
                <a:latin typeface="+mj-lt"/>
                <a:hlinkClick r:id="rId4" tooltip="உள்ளாற்றல்"/>
              </a:rPr>
              <a:t>உள்ளாற்றலினையும்</a:t>
            </a:r>
            <a:r>
              <a:rPr lang="ta-IN" sz="2000" dirty="0">
                <a:latin typeface="+mj-lt"/>
              </a:rPr>
              <a:t> அதிகரிக்கிறது</a:t>
            </a:r>
            <a:r>
              <a:rPr lang="ta-IN" sz="2000" dirty="0" smtClean="0">
                <a:latin typeface="+mj-lt"/>
              </a:rPr>
              <a:t>:</a:t>
            </a:r>
            <a:endParaRPr lang="en-US" sz="2000" dirty="0" smtClean="0">
              <a:latin typeface="+mj-lt"/>
            </a:endParaRPr>
          </a:p>
          <a:p>
            <a:pPr algn="just"/>
            <a:endParaRPr lang="en-US" sz="2400" dirty="0">
              <a:latin typeface="+mj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Enthalpy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/>
          <a:lstStyle/>
          <a:p>
            <a:r>
              <a:rPr lang="en-US" dirty="0" smtClean="0"/>
              <a:t>It is equivalent to the </a:t>
            </a:r>
            <a:r>
              <a:rPr lang="en-US" dirty="0" smtClean="0">
                <a:solidFill>
                  <a:srgbClr val="0070C0"/>
                </a:solidFill>
              </a:rPr>
              <a:t>total heat content </a:t>
            </a:r>
            <a:r>
              <a:rPr lang="en-US" dirty="0" smtClean="0"/>
              <a:t>of the system.</a:t>
            </a:r>
          </a:p>
          <a:p>
            <a:r>
              <a:rPr lang="en-US" dirty="0" smtClean="0"/>
              <a:t>It is equal to the </a:t>
            </a:r>
            <a:r>
              <a:rPr lang="en-US" dirty="0" smtClean="0">
                <a:solidFill>
                  <a:srgbClr val="FF0000"/>
                </a:solidFill>
              </a:rPr>
              <a:t>internal energy (U) </a:t>
            </a:r>
            <a:r>
              <a:rPr lang="en-US" dirty="0" smtClean="0"/>
              <a:t>of the system + the </a:t>
            </a:r>
            <a:r>
              <a:rPr lang="en-US" dirty="0" smtClean="0">
                <a:solidFill>
                  <a:srgbClr val="0070C0"/>
                </a:solidFill>
              </a:rPr>
              <a:t>product of system and volume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ta-IN" u="sng" dirty="0">
                <a:solidFill>
                  <a:srgbClr val="FF0000"/>
                </a:solidFill>
              </a:rPr>
              <a:t>வெப்ப அடக்கம்</a:t>
            </a:r>
            <a:br>
              <a:rPr lang="ta-IN" u="sng" dirty="0">
                <a:solidFill>
                  <a:srgbClr val="FF0000"/>
                </a:solidFill>
              </a:rPr>
            </a:b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5867400"/>
          </a:xfrm>
        </p:spPr>
        <p:txBody>
          <a:bodyPr>
            <a:normAutofit/>
          </a:bodyPr>
          <a:lstStyle/>
          <a:p>
            <a:pPr algn="just"/>
            <a:endParaRPr lang="en-US" sz="2000" b="1" dirty="0" smtClean="0"/>
          </a:p>
          <a:p>
            <a:pPr algn="just"/>
            <a:endParaRPr lang="en-US" sz="2000" b="1" dirty="0"/>
          </a:p>
          <a:p>
            <a:pPr algn="just"/>
            <a:endParaRPr lang="en-US" sz="2000" b="1" dirty="0" smtClean="0"/>
          </a:p>
          <a:p>
            <a:pPr algn="just"/>
            <a:endParaRPr lang="en-US" sz="2000" b="1" dirty="0"/>
          </a:p>
          <a:p>
            <a:pPr algn="just"/>
            <a:r>
              <a:rPr lang="ta-IN" sz="2000" b="1" dirty="0" smtClean="0"/>
              <a:t>வெப்ப </a:t>
            </a:r>
            <a:r>
              <a:rPr lang="ta-IN" sz="2000" b="1" dirty="0"/>
              <a:t>அடக்கம்</a:t>
            </a:r>
            <a:r>
              <a:rPr lang="ta-IN" sz="2000" dirty="0"/>
              <a:t> (</a:t>
            </a:r>
            <a:r>
              <a:rPr lang="en-US" sz="2000" i="1" dirty="0"/>
              <a:t>Enthalpy</a:t>
            </a:r>
            <a:r>
              <a:rPr lang="en-US" sz="2000" dirty="0"/>
              <a:t>) </a:t>
            </a:r>
            <a:r>
              <a:rPr lang="ta-IN" sz="2000" dirty="0"/>
              <a:t>என்பது ஒரு </a:t>
            </a:r>
            <a:r>
              <a:rPr lang="ta-IN" sz="2000" dirty="0">
                <a:hlinkClick r:id="rId2" tooltip="வெப்ப இயக்கவியல்"/>
              </a:rPr>
              <a:t>வெப்ப இயக்கவியல்</a:t>
            </a:r>
            <a:r>
              <a:rPr lang="ta-IN" sz="2000" dirty="0"/>
              <a:t> கட்டகத்திலுள்ள மொத்த </a:t>
            </a:r>
            <a:r>
              <a:rPr lang="ta-IN" sz="2000" dirty="0">
                <a:hlinkClick r:id="rId3" tooltip="ஆற்றல்"/>
              </a:rPr>
              <a:t>ஆற்றலின்</a:t>
            </a:r>
            <a:r>
              <a:rPr lang="ta-IN" sz="2000" dirty="0"/>
              <a:t> அளவாகும்</a:t>
            </a:r>
            <a:r>
              <a:rPr lang="ta-IN" sz="2000" dirty="0" smtClean="0"/>
              <a:t>.</a:t>
            </a:r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endParaRPr lang="en-US" sz="2000" dirty="0"/>
          </a:p>
          <a:p>
            <a:pPr algn="just"/>
            <a:r>
              <a:rPr lang="ta-IN" sz="2000" dirty="0" smtClean="0"/>
              <a:t> </a:t>
            </a:r>
            <a:r>
              <a:rPr lang="ta-IN" sz="2000" dirty="0"/>
              <a:t>இது ஒரு கட்டகத்தை உருவாக்க வேண்டிய ஆற்றலான </a:t>
            </a:r>
            <a:r>
              <a:rPr lang="ta-IN" sz="2000" dirty="0">
                <a:hlinkClick r:id="rId4" tooltip="உள்ளாற்றல்"/>
              </a:rPr>
              <a:t>உள்ளார்ந்த ஆற்றலினையும்</a:t>
            </a:r>
            <a:r>
              <a:rPr lang="ta-IN" sz="2000" dirty="0"/>
              <a:t>, அதன் சூழலைக் கிடத்தவும், அதன் கொளுமை (கொள்ளளவு) மற்றும் அழுத்தத்தை நிறுவவும் வேண்டிய ஆற்றல் அளவையும் உள்ளடக்கியது.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Isothermal Process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5867400"/>
          </a:xfrm>
        </p:spPr>
        <p:txBody>
          <a:bodyPr/>
          <a:lstStyle/>
          <a:p>
            <a:pPr algn="just"/>
            <a:r>
              <a:rPr lang="en-US" dirty="0"/>
              <a:t>The "</a:t>
            </a:r>
            <a:r>
              <a:rPr lang="en-US" dirty="0">
                <a:solidFill>
                  <a:srgbClr val="00B0F0"/>
                </a:solidFill>
              </a:rPr>
              <a:t>isothermal process</a:t>
            </a:r>
            <a:r>
              <a:rPr lang="en-US" dirty="0"/>
              <a:t>", which is thermodynamic process in which the </a:t>
            </a:r>
            <a:r>
              <a:rPr lang="en-US" dirty="0">
                <a:solidFill>
                  <a:srgbClr val="FF0066"/>
                </a:solidFill>
              </a:rPr>
              <a:t>temperature of a system </a:t>
            </a:r>
            <a:r>
              <a:rPr lang="en-US" dirty="0">
                <a:solidFill>
                  <a:srgbClr val="00B0F0"/>
                </a:solidFill>
              </a:rPr>
              <a:t>remains constant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The </a:t>
            </a:r>
            <a:r>
              <a:rPr lang="en-US" dirty="0">
                <a:hlinkClick r:id="rId2"/>
              </a:rPr>
              <a:t>transfer of heat</a:t>
            </a:r>
            <a:r>
              <a:rPr lang="en-US" dirty="0"/>
              <a:t> into or out of the system happens so slowly that </a:t>
            </a:r>
            <a:r>
              <a:rPr lang="en-US" dirty="0">
                <a:hlinkClick r:id="rId3"/>
              </a:rPr>
              <a:t>thermal equilibrium</a:t>
            </a:r>
            <a:r>
              <a:rPr lang="en-US" dirty="0"/>
              <a:t> is maintained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"</a:t>
            </a:r>
            <a:r>
              <a:rPr lang="en-US" dirty="0">
                <a:solidFill>
                  <a:srgbClr val="FF0000"/>
                </a:solidFill>
              </a:rPr>
              <a:t>Thermal</a:t>
            </a:r>
            <a:r>
              <a:rPr lang="en-US" dirty="0"/>
              <a:t>" is a term that describes the </a:t>
            </a:r>
            <a:r>
              <a:rPr lang="en-US" dirty="0">
                <a:solidFill>
                  <a:srgbClr val="00B0F0"/>
                </a:solidFill>
              </a:rPr>
              <a:t>heat of a system.</a:t>
            </a:r>
            <a:r>
              <a:rPr lang="en-US" dirty="0">
                <a:solidFill>
                  <a:srgbClr val="FF0000"/>
                </a:solidFill>
              </a:rPr>
              <a:t> "</a:t>
            </a:r>
            <a:r>
              <a:rPr lang="en-US" dirty="0" err="1">
                <a:solidFill>
                  <a:srgbClr val="FF0000"/>
                </a:solidFill>
              </a:rPr>
              <a:t>Iso</a:t>
            </a:r>
            <a:r>
              <a:rPr lang="en-US" dirty="0">
                <a:solidFill>
                  <a:srgbClr val="FF0000"/>
                </a:solidFill>
              </a:rPr>
              <a:t>" </a:t>
            </a:r>
            <a:r>
              <a:rPr lang="en-US" dirty="0"/>
              <a:t>means "</a:t>
            </a:r>
            <a:r>
              <a:rPr lang="en-US" dirty="0">
                <a:solidFill>
                  <a:srgbClr val="00B0F0"/>
                </a:solidFill>
              </a:rPr>
              <a:t>equal</a:t>
            </a:r>
            <a:r>
              <a:rPr lang="en-US" dirty="0"/>
              <a:t>", so </a:t>
            </a:r>
            <a:r>
              <a:rPr lang="en-US" dirty="0">
                <a:solidFill>
                  <a:srgbClr val="FF0000"/>
                </a:solidFill>
              </a:rPr>
              <a:t>"isothermal" </a:t>
            </a:r>
            <a:r>
              <a:rPr lang="en-US" dirty="0"/>
              <a:t>means "</a:t>
            </a:r>
            <a:r>
              <a:rPr lang="en-US" dirty="0">
                <a:solidFill>
                  <a:srgbClr val="00B0F0"/>
                </a:solidFill>
              </a:rPr>
              <a:t>equal heat</a:t>
            </a:r>
            <a:r>
              <a:rPr lang="en-US" dirty="0"/>
              <a:t>", which is what defines thermal equilibrium.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Isochoric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algn="just"/>
            <a:r>
              <a:rPr lang="en-US" dirty="0"/>
              <a:t>A thermodynamic process taking place at </a:t>
            </a:r>
            <a:r>
              <a:rPr lang="en-US" dirty="0">
                <a:solidFill>
                  <a:srgbClr val="0070C0"/>
                </a:solidFill>
              </a:rPr>
              <a:t>constant volume </a:t>
            </a:r>
            <a:r>
              <a:rPr lang="en-US" dirty="0"/>
              <a:t>is known as the </a:t>
            </a:r>
            <a:r>
              <a:rPr lang="en-US" dirty="0">
                <a:solidFill>
                  <a:srgbClr val="FF0000"/>
                </a:solidFill>
              </a:rPr>
              <a:t>isochoric process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It is also sometimes called as an </a:t>
            </a:r>
            <a:r>
              <a:rPr lang="en-US" dirty="0">
                <a:solidFill>
                  <a:srgbClr val="0070C0"/>
                </a:solidFill>
              </a:rPr>
              <a:t>isometric process or constant-volume process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term isochoric has been derived from the Greek words </a:t>
            </a:r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iso</a:t>
            </a:r>
            <a:r>
              <a:rPr lang="en-US" dirty="0"/>
              <a:t>” meaning </a:t>
            </a:r>
            <a:r>
              <a:rPr lang="en-US" dirty="0">
                <a:solidFill>
                  <a:srgbClr val="0070C0"/>
                </a:solidFill>
              </a:rPr>
              <a:t>“constant” </a:t>
            </a:r>
            <a:r>
              <a:rPr lang="en-US" dirty="0"/>
              <a:t>or “</a:t>
            </a:r>
            <a:r>
              <a:rPr lang="en-US" dirty="0">
                <a:solidFill>
                  <a:srgbClr val="0070C0"/>
                </a:solidFill>
              </a:rPr>
              <a:t>equal</a:t>
            </a:r>
            <a:r>
              <a:rPr lang="en-US" dirty="0"/>
              <a:t>” and “</a:t>
            </a:r>
            <a:r>
              <a:rPr lang="en-US" dirty="0">
                <a:solidFill>
                  <a:srgbClr val="FF0000"/>
                </a:solidFill>
              </a:rPr>
              <a:t>choric”</a:t>
            </a:r>
            <a:r>
              <a:rPr lang="en-US" dirty="0"/>
              <a:t> meaning “</a:t>
            </a:r>
            <a:r>
              <a:rPr lang="en-US" dirty="0">
                <a:solidFill>
                  <a:srgbClr val="00B0F0"/>
                </a:solidFill>
              </a:rPr>
              <a:t>space</a:t>
            </a:r>
            <a:r>
              <a:rPr lang="en-US" dirty="0"/>
              <a:t>” or “</a:t>
            </a:r>
            <a:r>
              <a:rPr lang="en-US" dirty="0" smtClean="0">
                <a:solidFill>
                  <a:srgbClr val="00B0F0"/>
                </a:solidFill>
              </a:rPr>
              <a:t>volume”.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In </a:t>
            </a:r>
            <a:r>
              <a:rPr lang="en-US" dirty="0"/>
              <a:t>such a process, the </a:t>
            </a:r>
            <a:r>
              <a:rPr lang="en-US" dirty="0">
                <a:solidFill>
                  <a:srgbClr val="FF0000"/>
                </a:solidFill>
              </a:rPr>
              <a:t>work done </a:t>
            </a:r>
            <a:r>
              <a:rPr lang="en-US" dirty="0"/>
              <a:t>is </a:t>
            </a:r>
            <a:r>
              <a:rPr lang="en-US" u="sng" dirty="0">
                <a:solidFill>
                  <a:srgbClr val="0070C0"/>
                </a:solidFill>
              </a:rPr>
              <a:t>zero</a:t>
            </a:r>
            <a:r>
              <a:rPr lang="en-US" dirty="0"/>
              <a:t> (since </a:t>
            </a:r>
            <a:r>
              <a:rPr lang="en-US" dirty="0" err="1"/>
              <a:t>dW</a:t>
            </a:r>
            <a:r>
              <a:rPr lang="en-US" dirty="0"/>
              <a:t> = P </a:t>
            </a:r>
            <a:r>
              <a:rPr lang="en-US" dirty="0" err="1"/>
              <a:t>dV</a:t>
            </a:r>
            <a:r>
              <a:rPr lang="en-US" dirty="0"/>
              <a:t> = 0 when V = constant). Hence from the </a:t>
            </a:r>
            <a:r>
              <a:rPr lang="en-US" dirty="0">
                <a:hlinkClick r:id="rId2"/>
              </a:rPr>
              <a:t>first law of thermodynamics</a:t>
            </a:r>
            <a:endParaRPr lang="en-US" dirty="0"/>
          </a:p>
          <a:p>
            <a:pPr algn="just"/>
            <a:r>
              <a:rPr lang="en-US" dirty="0" err="1"/>
              <a:t>dQ</a:t>
            </a:r>
            <a:r>
              <a:rPr lang="en-US" dirty="0"/>
              <a:t> = </a:t>
            </a:r>
            <a:r>
              <a:rPr lang="en-US" dirty="0" err="1"/>
              <a:t>dU</a:t>
            </a:r>
            <a:r>
              <a:rPr lang="en-US" dirty="0"/>
              <a:t> (isochoric process)</a:t>
            </a:r>
          </a:p>
          <a:p>
            <a:pPr algn="just"/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total heat supplied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rejected</a:t>
            </a:r>
            <a:r>
              <a:rPr lang="en-US" dirty="0"/>
              <a:t> is also equal to the increase or decrease in the </a:t>
            </a:r>
            <a:r>
              <a:rPr lang="en-US" dirty="0">
                <a:solidFill>
                  <a:srgbClr val="FF0000"/>
                </a:solidFill>
              </a:rPr>
              <a:t>internal energy </a:t>
            </a:r>
            <a:r>
              <a:rPr lang="en-US" dirty="0"/>
              <a:t>of the system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u="sng" dirty="0">
                <a:solidFill>
                  <a:srgbClr val="FF0000"/>
                </a:solidFill>
              </a:rPr>
              <a:t>Example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/>
          <a:lstStyle/>
          <a:p>
            <a:pPr algn="just"/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>
                <a:solidFill>
                  <a:srgbClr val="00B0F0"/>
                </a:solidFill>
              </a:rPr>
              <a:t>steel pressure cooker </a:t>
            </a:r>
            <a:r>
              <a:rPr lang="en-US" dirty="0"/>
              <a:t>may expand a half percent or so in heating up from room temperature to the boiling point of water.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a-IN" sz="2700" u="sng" dirty="0">
                <a:solidFill>
                  <a:srgbClr val="FF0000"/>
                </a:solidFill>
              </a:rPr>
              <a:t>மாறாக் கனவளவு செயல்முறை</a:t>
            </a:r>
            <a:r>
              <a:rPr lang="ta-IN" dirty="0"/>
              <a:t/>
            </a:r>
            <a:br>
              <a:rPr lang="ta-IN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211763"/>
          </a:xfrm>
        </p:spPr>
        <p:txBody>
          <a:bodyPr>
            <a:normAutofit/>
          </a:bodyPr>
          <a:lstStyle/>
          <a:p>
            <a:pPr algn="just"/>
            <a:r>
              <a:rPr lang="ta-IN" sz="2000" b="1" dirty="0"/>
              <a:t>மாறாக் கனவளவு செயல்முறை </a:t>
            </a:r>
            <a:r>
              <a:rPr lang="ta-IN" sz="2000" dirty="0"/>
              <a:t>(</a:t>
            </a:r>
            <a:r>
              <a:rPr lang="en-US" sz="2000" i="1" dirty="0"/>
              <a:t>Isochoric process</a:t>
            </a:r>
            <a:r>
              <a:rPr lang="en-US" sz="2000" dirty="0"/>
              <a:t>) </a:t>
            </a:r>
            <a:r>
              <a:rPr lang="ta-IN" sz="2000" dirty="0"/>
              <a:t>என்பது ஓர் மூடிய </a:t>
            </a:r>
            <a:r>
              <a:rPr lang="ta-IN" sz="2000" dirty="0" smtClean="0"/>
              <a:t>தொகுதியின்</a:t>
            </a:r>
            <a:r>
              <a:rPr lang="ta-IN" sz="2000" dirty="0"/>
              <a:t> </a:t>
            </a:r>
            <a:r>
              <a:rPr lang="ta-IN" sz="2000" dirty="0">
                <a:hlinkClick r:id="rId2" tooltip="கனவளவு"/>
              </a:rPr>
              <a:t>கனவளவு</a:t>
            </a:r>
            <a:r>
              <a:rPr lang="ta-IN" sz="2000" dirty="0"/>
              <a:t> மாற்றமடையாது நிலையாக இருக்கையில் நிகழும் </a:t>
            </a:r>
            <a:r>
              <a:rPr lang="ta-IN" sz="2000" dirty="0">
                <a:hlinkClick r:id="rId3" tooltip="வெப்பவியக்கவியல்"/>
              </a:rPr>
              <a:t>வெப்பவியக்கவியல்</a:t>
            </a:r>
            <a:r>
              <a:rPr lang="ta-IN" sz="2000" dirty="0"/>
              <a:t> செயல்முறையாகும்</a:t>
            </a:r>
            <a:r>
              <a:rPr lang="ta-IN" sz="2900" dirty="0"/>
              <a:t>. </a:t>
            </a:r>
            <a:endParaRPr lang="en-US" sz="2900" dirty="0" smtClean="0"/>
          </a:p>
          <a:p>
            <a:pPr algn="just"/>
            <a:r>
              <a:rPr lang="ta-IN" sz="2000" dirty="0" smtClean="0"/>
              <a:t>ஓர் </a:t>
            </a:r>
            <a:r>
              <a:rPr lang="ta-IN" sz="2000" dirty="0"/>
              <a:t>மாறாக் கனவளவு செயல்முறைக்கு எடுத்துக்காட்டாக அடைக்கப்பட்ட நெகிழ்வற்ற கொள்கலனில் உள்ளவற்றை சூடாக்குதல் அல்லது குளிர்விப்பதை குறிப்பாடலாம். </a:t>
            </a:r>
            <a:endParaRPr lang="en-US" sz="2000" dirty="0" smtClean="0"/>
          </a:p>
          <a:p>
            <a:pPr algn="just"/>
            <a:r>
              <a:rPr lang="ta-IN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/>
            <a:r>
              <a:rPr lang="ta-IN" sz="2400" dirty="0" smtClean="0"/>
              <a:t>இங்கு வெப்பவிக்கவியல் செயல்முறையாக இருப்பது வெப்பத்தினை சேர்த்தல் அல்லது நீக்கல் ஆகும், கொள்கலன் அடைக்கபட்டுள்ளமை மூடிய அமைப்பு என்பதையும் கொள்கலனின் உருமாற இயலாமை மாறாக்கனவளவினையும் காட்டுகிறது</a:t>
            </a:r>
            <a:endParaRPr 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Internal Energy (U)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571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energy content of a system is called its </a:t>
            </a:r>
            <a:r>
              <a:rPr lang="en-US" dirty="0" smtClean="0">
                <a:solidFill>
                  <a:srgbClr val="0070C0"/>
                </a:solidFill>
              </a:rPr>
              <a:t>internal energy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is the sum of following forms of energy of the system: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Kinetic energy </a:t>
            </a:r>
            <a:r>
              <a:rPr lang="en-US" dirty="0" smtClean="0"/>
              <a:t>due to </a:t>
            </a:r>
            <a:r>
              <a:rPr lang="en-US" dirty="0" smtClean="0">
                <a:solidFill>
                  <a:srgbClr val="0070C0"/>
                </a:solidFill>
              </a:rPr>
              <a:t>translational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rotatinal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rgbClr val="0070C0"/>
                </a:solidFill>
              </a:rPr>
              <a:t>vibrational</a:t>
            </a:r>
            <a:r>
              <a:rPr lang="en-US" dirty="0" smtClean="0"/>
              <a:t> motion of the molecules, all which depend only on the temperature.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Potential energy </a:t>
            </a:r>
            <a:r>
              <a:rPr lang="en-US" dirty="0" smtClean="0"/>
              <a:t>due to </a:t>
            </a:r>
            <a:r>
              <a:rPr lang="en-US" dirty="0" smtClean="0">
                <a:solidFill>
                  <a:srgbClr val="0070C0"/>
                </a:solidFill>
              </a:rPr>
              <a:t>intermolecular forces</a:t>
            </a:r>
            <a:r>
              <a:rPr lang="en-US" dirty="0" smtClean="0"/>
              <a:t>, which depends on the </a:t>
            </a:r>
            <a:r>
              <a:rPr lang="en-US" dirty="0" err="1" smtClean="0"/>
              <a:t>seperation</a:t>
            </a:r>
            <a:r>
              <a:rPr lang="en-US" dirty="0" smtClean="0"/>
              <a:t> between the molecules, and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energy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0070C0"/>
                </a:solidFill>
              </a:rPr>
              <a:t>electrons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70C0"/>
                </a:solidFill>
              </a:rPr>
              <a:t>nuclei.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In practice, it is </a:t>
            </a:r>
            <a:r>
              <a:rPr lang="en-US" sz="2800" dirty="0" smtClean="0">
                <a:solidFill>
                  <a:srgbClr val="FF0000"/>
                </a:solidFill>
              </a:rPr>
              <a:t>not possible </a:t>
            </a:r>
            <a:r>
              <a:rPr lang="en-US" sz="2800" dirty="0" smtClean="0"/>
              <a:t>to measure the </a:t>
            </a:r>
            <a:r>
              <a:rPr lang="en-US" sz="2800" dirty="0" smtClean="0">
                <a:solidFill>
                  <a:srgbClr val="0070C0"/>
                </a:solidFill>
              </a:rPr>
              <a:t>total internal energy of a system</a:t>
            </a:r>
            <a:r>
              <a:rPr lang="en-US" sz="2800" dirty="0" smtClean="0"/>
              <a:t> in any given state.</a:t>
            </a:r>
          </a:p>
          <a:p>
            <a:pPr algn="just"/>
            <a:r>
              <a:rPr lang="en-US" sz="2800" dirty="0" smtClean="0"/>
              <a:t>Only </a:t>
            </a:r>
            <a:r>
              <a:rPr lang="en-US" sz="2800" dirty="0" smtClean="0">
                <a:solidFill>
                  <a:srgbClr val="0070C0"/>
                </a:solidFill>
              </a:rPr>
              <a:t>change in its value </a:t>
            </a:r>
            <a:r>
              <a:rPr lang="en-US" sz="2800" dirty="0" smtClean="0"/>
              <a:t>can be measured.</a:t>
            </a:r>
          </a:p>
          <a:p>
            <a:pPr algn="just"/>
            <a:r>
              <a:rPr lang="en-US" sz="2800" dirty="0" smtClean="0"/>
              <a:t>If the state of the system is changed from an </a:t>
            </a:r>
            <a:r>
              <a:rPr lang="en-US" sz="2800" dirty="0" smtClean="0">
                <a:solidFill>
                  <a:srgbClr val="FF0000"/>
                </a:solidFill>
              </a:rPr>
              <a:t>initial state 1</a:t>
            </a:r>
            <a:r>
              <a:rPr lang="en-US" sz="2800" dirty="0" smtClean="0"/>
              <a:t> to a </a:t>
            </a:r>
            <a:r>
              <a:rPr lang="en-US" sz="2800" dirty="0" smtClean="0">
                <a:solidFill>
                  <a:srgbClr val="FF0000"/>
                </a:solidFill>
              </a:rPr>
              <a:t>final state 2</a:t>
            </a:r>
            <a:r>
              <a:rPr lang="en-US" sz="2800" dirty="0" smtClean="0"/>
              <a:t>, by supplying </a:t>
            </a:r>
            <a:r>
              <a:rPr lang="en-US" sz="2800" dirty="0" smtClean="0">
                <a:solidFill>
                  <a:srgbClr val="FF0000"/>
                </a:solidFill>
              </a:rPr>
              <a:t>heat Q</a:t>
            </a:r>
            <a:r>
              <a:rPr lang="en-US" sz="2800" dirty="0" smtClean="0"/>
              <a:t> to the system and if </a:t>
            </a:r>
            <a:r>
              <a:rPr lang="en-US" sz="2800" dirty="0" smtClean="0">
                <a:solidFill>
                  <a:srgbClr val="FF0000"/>
                </a:solidFill>
              </a:rPr>
              <a:t>W</a:t>
            </a:r>
            <a:r>
              <a:rPr lang="en-US" sz="2800" dirty="0" smtClean="0"/>
              <a:t> is the </a:t>
            </a:r>
            <a:r>
              <a:rPr lang="en-US" sz="2800" dirty="0" smtClean="0">
                <a:solidFill>
                  <a:srgbClr val="FF0000"/>
                </a:solidFill>
              </a:rPr>
              <a:t>work done </a:t>
            </a:r>
            <a:r>
              <a:rPr lang="en-US" sz="2800" dirty="0" smtClean="0"/>
              <a:t>by the system during the change, then increase in the internal energy of the system is given by</a:t>
            </a:r>
          </a:p>
          <a:p>
            <a:pPr lvl="5" algn="just"/>
            <a:r>
              <a:rPr lang="en-US" sz="2800" dirty="0" smtClean="0"/>
              <a:t>(U2 – U1) = Q – W</a:t>
            </a:r>
          </a:p>
          <a:p>
            <a:pPr lvl="5" algn="just"/>
            <a:r>
              <a:rPr lang="en-US" sz="2800" dirty="0" smtClean="0"/>
              <a:t>Where </a:t>
            </a:r>
            <a:r>
              <a:rPr lang="en-US" sz="2800" dirty="0" smtClean="0">
                <a:solidFill>
                  <a:srgbClr val="FF0000"/>
                </a:solidFill>
              </a:rPr>
              <a:t>U1</a:t>
            </a:r>
            <a:r>
              <a:rPr lang="en-US" sz="2800" dirty="0" smtClean="0"/>
              <a:t> is the internal energy in state 1</a:t>
            </a:r>
          </a:p>
          <a:p>
            <a:pPr lvl="5" algn="just"/>
            <a:r>
              <a:rPr lang="en-US" sz="2800" dirty="0" smtClean="0">
                <a:solidFill>
                  <a:srgbClr val="FF0000"/>
                </a:solidFill>
              </a:rPr>
              <a:t>U2 </a:t>
            </a:r>
            <a:r>
              <a:rPr lang="en-US" sz="2800" dirty="0" smtClean="0"/>
              <a:t>the internal energy in state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just"/>
            <a:r>
              <a:rPr lang="en-US" dirty="0" smtClean="0"/>
              <a:t>During </a:t>
            </a:r>
            <a:r>
              <a:rPr lang="en-US" dirty="0"/>
              <a:t>an </a:t>
            </a:r>
            <a:r>
              <a:rPr lang="en-US" dirty="0">
                <a:solidFill>
                  <a:srgbClr val="FF0000"/>
                </a:solidFill>
              </a:rPr>
              <a:t>isothermal process </a:t>
            </a:r>
            <a:r>
              <a:rPr lang="en-US" dirty="0"/>
              <a:t>there is a change in </a:t>
            </a:r>
            <a:r>
              <a:rPr lang="en-US" dirty="0">
                <a:solidFill>
                  <a:srgbClr val="00B0F0"/>
                </a:solidFill>
              </a:rPr>
              <a:t>internal </a:t>
            </a:r>
            <a:r>
              <a:rPr lang="en-US" u="sng" dirty="0">
                <a:solidFill>
                  <a:srgbClr val="00B0F0"/>
                </a:solidFill>
                <a:hlinkClick r:id="rId2"/>
              </a:rPr>
              <a:t>energy</a:t>
            </a:r>
            <a:r>
              <a:rPr lang="en-US" dirty="0"/>
              <a:t>, </a:t>
            </a:r>
            <a:r>
              <a:rPr lang="en-US" u="sng" dirty="0">
                <a:hlinkClick r:id="rId3"/>
              </a:rPr>
              <a:t>heat energy</a:t>
            </a:r>
            <a:r>
              <a:rPr lang="en-US" dirty="0"/>
              <a:t>, and </a:t>
            </a:r>
            <a:r>
              <a:rPr lang="en-US" u="sng" dirty="0">
                <a:hlinkClick r:id="rId4"/>
              </a:rPr>
              <a:t>work</a:t>
            </a:r>
            <a:r>
              <a:rPr lang="en-US" dirty="0"/>
              <a:t>, even though the </a:t>
            </a:r>
            <a:r>
              <a:rPr lang="en-US" dirty="0">
                <a:solidFill>
                  <a:srgbClr val="FF0000"/>
                </a:solidFill>
              </a:rPr>
              <a:t>temperature remains the same. </a:t>
            </a:r>
            <a:endParaRPr lang="en-US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Something </a:t>
            </a:r>
            <a:r>
              <a:rPr lang="en-US" dirty="0"/>
              <a:t>in the system works to maintain that equal temperature.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s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228601"/>
            <a:ext cx="8686800" cy="66294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Examples</a:t>
            </a:r>
            <a:r>
              <a:rPr lang="en-US" u="sng" dirty="0">
                <a:solidFill>
                  <a:srgbClr val="FF0000"/>
                </a:solidFill>
              </a:rPr>
              <a:t> of </a:t>
            </a:r>
            <a:r>
              <a:rPr lang="en-US" b="1" u="sng" dirty="0">
                <a:solidFill>
                  <a:srgbClr val="FF0000"/>
                </a:solidFill>
              </a:rPr>
              <a:t>Isothermal Process</a:t>
            </a:r>
            <a:r>
              <a:rPr lang="en-US" u="sng" dirty="0">
                <a:solidFill>
                  <a:srgbClr val="FF0000"/>
                </a:solidFill>
              </a:rPr>
              <a:t/>
            </a:r>
            <a:br>
              <a:rPr lang="en-US" u="sng" dirty="0">
                <a:solidFill>
                  <a:srgbClr val="FF0000"/>
                </a:solidFill>
              </a:rPr>
            </a:b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algn="just"/>
            <a:r>
              <a:rPr lang="en-US" dirty="0"/>
              <a:t>Changes of state or phase changes of different liquids through the </a:t>
            </a:r>
            <a:r>
              <a:rPr lang="en-US" b="1" dirty="0">
                <a:solidFill>
                  <a:srgbClr val="0070C0"/>
                </a:solidFill>
              </a:rPr>
              <a:t>process</a:t>
            </a:r>
            <a:r>
              <a:rPr lang="en-US" dirty="0">
                <a:solidFill>
                  <a:srgbClr val="0070C0"/>
                </a:solidFill>
              </a:rPr>
              <a:t> of melting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evaporation</a:t>
            </a:r>
            <a:r>
              <a:rPr lang="en-US" dirty="0"/>
              <a:t> are </a:t>
            </a:r>
            <a:r>
              <a:rPr lang="en-US" b="1" dirty="0"/>
              <a:t>examples</a:t>
            </a:r>
            <a:r>
              <a:rPr lang="en-US" dirty="0"/>
              <a:t> of the </a:t>
            </a:r>
            <a:r>
              <a:rPr lang="en-US" b="1" dirty="0">
                <a:solidFill>
                  <a:srgbClr val="FF0000"/>
                </a:solidFill>
              </a:rPr>
              <a:t>isothermal process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dirty="0"/>
              <a:t>A </a:t>
            </a:r>
            <a:r>
              <a:rPr lang="en-US" dirty="0">
                <a:solidFill>
                  <a:srgbClr val="00B0F0"/>
                </a:solidFill>
              </a:rPr>
              <a:t>refrigerator</a:t>
            </a:r>
            <a:r>
              <a:rPr lang="en-US" dirty="0"/>
              <a:t> works </a:t>
            </a:r>
            <a:r>
              <a:rPr lang="en-US" b="1" dirty="0">
                <a:solidFill>
                  <a:srgbClr val="FF0000"/>
                </a:solidFill>
              </a:rPr>
              <a:t>isothermally</a:t>
            </a:r>
            <a:r>
              <a:rPr lang="en-US" dirty="0"/>
              <a:t>. A set of changes take place in the mechanism of a refrigerator but the </a:t>
            </a:r>
            <a:r>
              <a:rPr lang="en-US" dirty="0">
                <a:solidFill>
                  <a:srgbClr val="00B0F0"/>
                </a:solidFill>
              </a:rPr>
              <a:t>temperature inside remains constant.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Isothermal Process</a:t>
            </a:r>
            <a:endParaRPr lang="en-US" dirty="0"/>
          </a:p>
        </p:txBody>
      </p:sp>
      <p:pic>
        <p:nvPicPr>
          <p:cNvPr id="4" name="Content Placeholder 3" descr="isotherm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447800"/>
            <a:ext cx="8458199" cy="48006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a-IN" u="sng" dirty="0">
                <a:solidFill>
                  <a:srgbClr val="FF0000"/>
                </a:solidFill>
              </a:rPr>
              <a:t>சமவெப்பச் </a:t>
            </a:r>
            <a:r>
              <a:rPr lang="ta-IN" sz="3600" u="sng" dirty="0">
                <a:solidFill>
                  <a:srgbClr val="FF0000"/>
                </a:solidFill>
              </a:rPr>
              <a:t>செயல்முறை</a:t>
            </a:r>
            <a:r>
              <a:rPr lang="ta-IN" dirty="0"/>
              <a:t/>
            </a:r>
            <a:br>
              <a:rPr lang="ta-IN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/>
          </a:bodyPr>
          <a:lstStyle/>
          <a:p>
            <a:pPr algn="just"/>
            <a:endParaRPr lang="en-US" sz="2000" dirty="0" smtClean="0">
              <a:latin typeface="+mj-lt"/>
              <a:hlinkClick r:id="rId2" tooltip="வெப்பவியக்கவியல்"/>
            </a:endParaRPr>
          </a:p>
          <a:p>
            <a:pPr algn="just"/>
            <a:endParaRPr lang="en-US" sz="2000" dirty="0">
              <a:latin typeface="+mj-lt"/>
              <a:hlinkClick r:id="rId2" tooltip="வெப்பவியக்கவியல்"/>
            </a:endParaRPr>
          </a:p>
          <a:p>
            <a:pPr algn="just"/>
            <a:r>
              <a:rPr lang="ta-IN" sz="2000" dirty="0" smtClean="0">
                <a:latin typeface="+mj-lt"/>
                <a:hlinkClick r:id="rId2" tooltip="வெப்பவியக்கவியல்"/>
              </a:rPr>
              <a:t>வெப்பவியக்கவியலில்</a:t>
            </a:r>
            <a:r>
              <a:rPr lang="ta-IN" sz="2000" dirty="0">
                <a:latin typeface="+mj-lt"/>
              </a:rPr>
              <a:t> </a:t>
            </a:r>
            <a:r>
              <a:rPr lang="ta-IN" sz="2000" b="1" dirty="0">
                <a:solidFill>
                  <a:srgbClr val="FF0000"/>
                </a:solidFill>
                <a:latin typeface="+mj-lt"/>
              </a:rPr>
              <a:t>சமவெப்பச் செயல்முறை</a:t>
            </a:r>
            <a:r>
              <a:rPr lang="ta-IN" sz="2000" dirty="0">
                <a:solidFill>
                  <a:srgbClr val="FF0000"/>
                </a:solidFill>
                <a:latin typeface="+mj-lt"/>
              </a:rPr>
              <a:t> (</a:t>
            </a:r>
            <a:r>
              <a:rPr lang="en-US" sz="2000" i="1" dirty="0">
                <a:solidFill>
                  <a:srgbClr val="FF0000"/>
                </a:solidFill>
                <a:latin typeface="+mj-lt"/>
              </a:rPr>
              <a:t>isothermal process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) </a:t>
            </a:r>
            <a:r>
              <a:rPr lang="ta-IN" sz="2000" dirty="0">
                <a:latin typeface="+mj-lt"/>
              </a:rPr>
              <a:t>என்பது தொகுதியின் </a:t>
            </a:r>
            <a:r>
              <a:rPr lang="ta-IN" sz="2000" dirty="0">
                <a:latin typeface="+mj-lt"/>
                <a:hlinkClick r:id="rId3" tooltip="வெப்பநிலை"/>
              </a:rPr>
              <a:t>வெப்பநிலை</a:t>
            </a:r>
            <a:r>
              <a:rPr lang="ta-IN" sz="2000" dirty="0">
                <a:latin typeface="+mj-lt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+mj-lt"/>
              </a:rPr>
              <a:t>மாறாது</a:t>
            </a:r>
            <a:r>
              <a:rPr lang="ta-IN" sz="2000" dirty="0">
                <a:latin typeface="+mj-lt"/>
              </a:rPr>
              <a:t>, </a:t>
            </a:r>
            <a:r>
              <a:rPr lang="ta-IN" sz="2000" dirty="0" smtClean="0">
                <a:latin typeface="+mj-lt"/>
              </a:rPr>
              <a:t>தொகுதியில்</a:t>
            </a:r>
            <a:r>
              <a:rPr lang="en-US" sz="2000" dirty="0" smtClean="0">
                <a:latin typeface="+mj-lt"/>
              </a:rPr>
              <a:t>(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System</a:t>
            </a:r>
            <a:r>
              <a:rPr lang="en-US" sz="2000" dirty="0" smtClean="0">
                <a:latin typeface="+mj-lt"/>
              </a:rPr>
              <a:t>)</a:t>
            </a:r>
            <a:r>
              <a:rPr lang="ta-IN" sz="2000" dirty="0" smtClean="0">
                <a:latin typeface="+mj-lt"/>
              </a:rPr>
              <a:t> </a:t>
            </a:r>
            <a:r>
              <a:rPr lang="ta-IN" sz="2000" dirty="0">
                <a:latin typeface="+mj-lt"/>
              </a:rPr>
              <a:t>நிகழும் வெப்பவியக்கவியல் மாற்றமாகும் </a:t>
            </a:r>
            <a:r>
              <a:rPr lang="ta-IN" sz="2000" dirty="0">
                <a:solidFill>
                  <a:srgbClr val="FF0000"/>
                </a:solidFill>
                <a:latin typeface="+mj-lt"/>
              </a:rPr>
              <a:t>(</a:t>
            </a:r>
            <a:r>
              <a:rPr lang="el-GR" sz="2000" dirty="0">
                <a:solidFill>
                  <a:srgbClr val="FF0000"/>
                </a:solidFill>
                <a:latin typeface="+mj-lt"/>
              </a:rPr>
              <a:t>Δ</a:t>
            </a:r>
            <a:r>
              <a:rPr lang="en-US" sz="2000" i="1" dirty="0">
                <a:solidFill>
                  <a:srgbClr val="FF0000"/>
                </a:solidFill>
                <a:latin typeface="+mj-lt"/>
              </a:rPr>
              <a:t>T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 = 0). 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pPr algn="just"/>
            <a:endParaRPr lang="en-US" sz="2000" dirty="0">
              <a:latin typeface="+mj-lt"/>
            </a:endParaRPr>
          </a:p>
          <a:p>
            <a:pPr algn="just"/>
            <a:r>
              <a:rPr lang="ta-IN" sz="2000" dirty="0" smtClean="0"/>
              <a:t>இது </a:t>
            </a:r>
            <a:r>
              <a:rPr lang="ta-IN" sz="2000" dirty="0"/>
              <a:t>பொதுவாக தொகுதியானது வெளியிலுள்ள வெப்பத் தேக்கத்துடன் தொடுகையிலிருக்கும் போது நிகழ்கிறது</a:t>
            </a:r>
            <a:r>
              <a:rPr lang="ta-IN" sz="2000" dirty="0" smtClean="0"/>
              <a:t>.</a:t>
            </a:r>
            <a:endParaRPr lang="en-US" sz="2000" dirty="0" smtClean="0"/>
          </a:p>
          <a:p>
            <a:pPr algn="just"/>
            <a:r>
              <a:rPr lang="ta-IN" sz="2000" dirty="0" smtClean="0"/>
              <a:t>இந்த </a:t>
            </a:r>
            <a:r>
              <a:rPr lang="ta-IN" sz="2000" dirty="0"/>
              <a:t>மாற்றம் தொகுதியின் வெப்பநிலையை தேக்கத்தின் வெப்பநிலைக்குச் சமனாக வெப்பப் பரிமாற்றத்தின் மூலம் மாற்றுவதற்காக போதுமானளவு மெதுவாக நிகழ்கிறது. 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/>
          </a:bodyPr>
          <a:lstStyle/>
          <a:p>
            <a:pPr algn="just"/>
            <a:r>
              <a:rPr lang="ta-IN" sz="2400" dirty="0"/>
              <a:t>இதற்கு நேர்மாறாக </a:t>
            </a:r>
            <a:r>
              <a:rPr lang="ta-IN" sz="2400" dirty="0">
                <a:hlinkClick r:id="rId2" tooltip="மாறாவெப்பச் செயல்முறை"/>
              </a:rPr>
              <a:t>வெப்பஞ்சேரா செயல்முறையில்</a:t>
            </a:r>
            <a:r>
              <a:rPr lang="ta-IN" sz="2400" dirty="0"/>
              <a:t> தொகுதியிலிருந்து சுற்றுப்புறத்துடன் எவ்விதமான வெப்பப் பரிமாற்றமும் நிகழாது (</a:t>
            </a:r>
            <a:r>
              <a:rPr lang="en-US" sz="2400" i="1" dirty="0"/>
              <a:t>Q</a:t>
            </a:r>
            <a:r>
              <a:rPr lang="en-US" sz="2400" dirty="0"/>
              <a:t> = 0), </a:t>
            </a:r>
            <a:endParaRPr lang="en-US" sz="2400" dirty="0" smtClean="0"/>
          </a:p>
          <a:p>
            <a:pPr algn="just"/>
            <a:r>
              <a:rPr lang="ta-IN" sz="2400" dirty="0" smtClean="0"/>
              <a:t>அதாவது </a:t>
            </a:r>
            <a:r>
              <a:rPr lang="ta-IN" sz="2400" dirty="0"/>
              <a:t>சமவெப்பச் செயல்முறையில் </a:t>
            </a:r>
            <a:r>
              <a:rPr lang="el-GR" sz="2400" dirty="0"/>
              <a:t>Δ</a:t>
            </a:r>
            <a:r>
              <a:rPr lang="en-US" sz="2400" i="1" dirty="0"/>
              <a:t>T</a:t>
            </a:r>
            <a:r>
              <a:rPr lang="en-US" sz="2400" dirty="0"/>
              <a:t> = 0, Q ≠ 0 </a:t>
            </a:r>
            <a:r>
              <a:rPr lang="ta-IN" sz="2400" dirty="0"/>
              <a:t>அதேவேளை வெப்பஞ்சேரா செயல்முறையில் </a:t>
            </a:r>
            <a:r>
              <a:rPr lang="el-GR" sz="2400" dirty="0"/>
              <a:t>Δ</a:t>
            </a:r>
            <a:r>
              <a:rPr lang="en-US" sz="2400" i="1" dirty="0"/>
              <a:t>T</a:t>
            </a:r>
            <a:r>
              <a:rPr lang="en-US" sz="2400" dirty="0"/>
              <a:t> ≠ 0, Q = 0</a:t>
            </a:r>
            <a:r>
              <a:rPr lang="en-US" sz="2400" dirty="0" smtClean="0"/>
              <a:t>.</a:t>
            </a:r>
          </a:p>
          <a:p>
            <a:pPr algn="just"/>
            <a:r>
              <a:rPr lang="ta-IN" sz="2400" dirty="0"/>
              <a:t>வளிமம் மிகவும் மெதுவாக விரிவடையும் போது (சுருங்கும் போதும்) வெப்பநிலை குறைந்து கொண்டிருந்தாலும், சுற்றுச் சூழலிலிருந்து வெப்பத்தினைப் பெறுவதால் வெப்பநிலை மாறாது. இப்படிப்பட்ட விரிவு வெப்பநிலைமாறா விரிவு (</a:t>
            </a:r>
            <a:r>
              <a:rPr lang="en-US" sz="2400" dirty="0"/>
              <a:t>isothermal expansion) </a:t>
            </a:r>
            <a:r>
              <a:rPr lang="ta-IN" sz="2400" dirty="0"/>
              <a:t>எனப்படும்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Adiabatic Process</a:t>
            </a:r>
            <a:r>
              <a:rPr lang="en-US" u="sng" dirty="0">
                <a:solidFill>
                  <a:srgbClr val="FF0000"/>
                </a:solidFill>
              </a:rPr>
              <a:t/>
            </a:r>
            <a:br>
              <a:rPr lang="en-US" u="sng" dirty="0">
                <a:solidFill>
                  <a:srgbClr val="FF0000"/>
                </a:solidFill>
              </a:rPr>
            </a:b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algn="just"/>
            <a:r>
              <a:rPr lang="en-US" dirty="0"/>
              <a:t>The thermodynamic process in which there is </a:t>
            </a:r>
            <a:r>
              <a:rPr lang="en-US" dirty="0">
                <a:solidFill>
                  <a:srgbClr val="00B0F0"/>
                </a:solidFill>
              </a:rPr>
              <a:t>no exchange </a:t>
            </a:r>
            <a:r>
              <a:rPr lang="en-US" dirty="0"/>
              <a:t>of </a:t>
            </a:r>
            <a:r>
              <a:rPr lang="en-US" dirty="0">
                <a:solidFill>
                  <a:srgbClr val="00B0F0"/>
                </a:solidFill>
              </a:rPr>
              <a:t>heat</a:t>
            </a:r>
            <a:r>
              <a:rPr lang="en-US" dirty="0"/>
              <a:t> from the </a:t>
            </a:r>
            <a:r>
              <a:rPr lang="en-US" dirty="0">
                <a:solidFill>
                  <a:srgbClr val="FF0000"/>
                </a:solidFill>
              </a:rPr>
              <a:t>system</a:t>
            </a:r>
            <a:r>
              <a:rPr lang="en-US" dirty="0"/>
              <a:t> to its </a:t>
            </a:r>
            <a:r>
              <a:rPr lang="en-US" dirty="0">
                <a:solidFill>
                  <a:srgbClr val="FF0000"/>
                </a:solidFill>
              </a:rPr>
              <a:t>surrounding</a:t>
            </a:r>
            <a:r>
              <a:rPr lang="en-US" dirty="0"/>
              <a:t> neither during </a:t>
            </a:r>
            <a:r>
              <a:rPr lang="en-US" dirty="0">
                <a:solidFill>
                  <a:srgbClr val="00B0F0"/>
                </a:solidFill>
              </a:rPr>
              <a:t>expansion</a:t>
            </a:r>
            <a:r>
              <a:rPr lang="en-US" dirty="0"/>
              <a:t> nor during </a:t>
            </a:r>
            <a:r>
              <a:rPr lang="en-US" dirty="0" smtClean="0">
                <a:solidFill>
                  <a:srgbClr val="00B0F0"/>
                </a:solidFill>
              </a:rPr>
              <a:t>compression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The adiabatic process can be either </a:t>
            </a:r>
            <a:r>
              <a:rPr lang="en-US" b="1" i="1" dirty="0">
                <a:solidFill>
                  <a:srgbClr val="00B0F0"/>
                </a:solidFill>
              </a:rPr>
              <a:t>reversible</a:t>
            </a:r>
            <a:r>
              <a:rPr lang="en-US" b="1" i="1" dirty="0"/>
              <a:t> or </a:t>
            </a:r>
            <a:r>
              <a:rPr lang="en-US" b="1" i="1" dirty="0">
                <a:solidFill>
                  <a:srgbClr val="00B0F0"/>
                </a:solidFill>
              </a:rPr>
              <a:t>irreversible.</a:t>
            </a:r>
            <a:r>
              <a:rPr lang="en-US" b="1" i="1" dirty="0"/>
              <a:t> </a:t>
            </a:r>
            <a:r>
              <a:rPr lang="en-US" dirty="0"/>
              <a:t>Following are the essential conditions for the adiabatic process to take </a:t>
            </a:r>
            <a:r>
              <a:rPr lang="en-US" dirty="0" smtClean="0"/>
              <a:t>place.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582</Words>
  <Application>Microsoft Office PowerPoint</Application>
  <PresentationFormat>On-screen Show (4:3)</PresentationFormat>
  <Paragraphs>92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Isothermal, Adiabatic , Isobaric and Isochoric Process  சமவெப்ப செயல்முறை, மாறாவெப்பச் செயல்முறை, சம அழுத்த மற்றும் மாறாக் கனவளவு செயல்முறை (6.08.2020)</vt:lpstr>
      <vt:lpstr>Isothermal Process </vt:lpstr>
      <vt:lpstr>Slide 3</vt:lpstr>
      <vt:lpstr>Slide 4</vt:lpstr>
      <vt:lpstr>Examples of Isothermal Process </vt:lpstr>
      <vt:lpstr>Isothermal Process</vt:lpstr>
      <vt:lpstr>சமவெப்பச் செயல்முறை </vt:lpstr>
      <vt:lpstr>Slide 8</vt:lpstr>
      <vt:lpstr>Adiabatic Process </vt:lpstr>
      <vt:lpstr>Slide 10</vt:lpstr>
      <vt:lpstr>Adiabatic Process </vt:lpstr>
      <vt:lpstr>Example </vt:lpstr>
      <vt:lpstr>மாறாவெப்பச் செயல்முறை </vt:lpstr>
      <vt:lpstr>Isobaric Process </vt:lpstr>
      <vt:lpstr>Slide 15</vt:lpstr>
      <vt:lpstr>Examples </vt:lpstr>
      <vt:lpstr>சம அழுத்தச் செயல்முறை </vt:lpstr>
      <vt:lpstr>Enthalpy</vt:lpstr>
      <vt:lpstr>வெப்ப அடக்கம் </vt:lpstr>
      <vt:lpstr>Isochoric Process</vt:lpstr>
      <vt:lpstr>Slide 21</vt:lpstr>
      <vt:lpstr>Example </vt:lpstr>
      <vt:lpstr>மாறாக் கனவளவு செயல்முறை </vt:lpstr>
      <vt:lpstr>Slide 24</vt:lpstr>
      <vt:lpstr>Internal Energy (U)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Isothermal, Adiabatic , Isobaric and Isochoric Process சமவெப்ப செயல்முறை,</dc:title>
  <dc:creator>Ammu</dc:creator>
  <cp:lastModifiedBy>Ammu</cp:lastModifiedBy>
  <cp:revision>36</cp:revision>
  <dcterms:created xsi:type="dcterms:W3CDTF">2020-08-06T03:48:29Z</dcterms:created>
  <dcterms:modified xsi:type="dcterms:W3CDTF">2020-08-07T05:04:05Z</dcterms:modified>
</cp:coreProperties>
</file>