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8" r:id="rId12"/>
    <p:sldId id="269" r:id="rId13"/>
    <p:sldId id="289" r:id="rId14"/>
    <p:sldId id="270" r:id="rId15"/>
    <p:sldId id="271" r:id="rId16"/>
    <p:sldId id="285" r:id="rId17"/>
    <p:sldId id="272" r:id="rId18"/>
    <p:sldId id="273" r:id="rId19"/>
    <p:sldId id="274" r:id="rId20"/>
    <p:sldId id="290" r:id="rId21"/>
    <p:sldId id="275" r:id="rId22"/>
    <p:sldId id="276" r:id="rId23"/>
    <p:sldId id="277" r:id="rId24"/>
    <p:sldId id="278" r:id="rId25"/>
    <p:sldId id="286" r:id="rId26"/>
    <p:sldId id="279" r:id="rId27"/>
    <p:sldId id="287" r:id="rId28"/>
    <p:sldId id="280" r:id="rId29"/>
    <p:sldId id="281" r:id="rId30"/>
    <p:sldId id="282" r:id="rId31"/>
    <p:sldId id="288" r:id="rId32"/>
    <p:sldId id="283" r:id="rId33"/>
    <p:sldId id="284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3" autoAdjust="0"/>
    <p:restoredTop sz="94624" autoAdjust="0"/>
  </p:normalViewPr>
  <p:slideViewPr>
    <p:cSldViewPr>
      <p:cViewPr>
        <p:scale>
          <a:sx n="62" d="100"/>
          <a:sy n="62" d="100"/>
        </p:scale>
        <p:origin x="-1596" y="-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990850"/>
          </a:xfrm>
        </p:spPr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 </a:t>
            </a:r>
            <a:r>
              <a:rPr lang="en-US" sz="4900" b="1" dirty="0" smtClean="0">
                <a:solidFill>
                  <a:srgbClr val="00B050"/>
                </a:solidFill>
              </a:rPr>
              <a:t>THERMAL AND STATISTICAL PHYSICS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4800" b="1" dirty="0" smtClean="0">
                <a:solidFill>
                  <a:srgbClr val="002060"/>
                </a:solidFill>
              </a:rPr>
              <a:t>UNIT I: </a:t>
            </a:r>
            <a:r>
              <a:rPr lang="en-US" sz="4800" b="1" dirty="0" smtClean="0">
                <a:solidFill>
                  <a:srgbClr val="00B0F0"/>
                </a:solidFill>
              </a:rPr>
              <a:t>THERMODYNAMICS</a:t>
            </a:r>
          </a:p>
          <a:p>
            <a:r>
              <a:rPr lang="ta-IN" sz="4800" dirty="0" smtClean="0">
                <a:solidFill>
                  <a:srgbClr val="FF0000"/>
                </a:solidFill>
              </a:rPr>
              <a:t>வெப்ப இயக்கவியல்</a:t>
            </a:r>
            <a:endParaRPr lang="en-US" sz="4800" b="1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Isolated system</a:t>
            </a:r>
            <a:endParaRPr lang="en-US" u="sng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fontAlgn="base"/>
            <a:r>
              <a:rPr lang="en-US" dirty="0" smtClean="0"/>
              <a:t>Isolated system is not affected by  surroundings. There is no heat, work and mass transfer take place. In this system total energy remains constant. </a:t>
            </a:r>
          </a:p>
          <a:p>
            <a:pPr fontAlgn="base"/>
            <a:r>
              <a:rPr lang="en-US" dirty="0" smtClean="0"/>
              <a:t>Example: Entire Universe</a:t>
            </a:r>
          </a:p>
          <a:p>
            <a:endParaRPr lang="en-US" dirty="0"/>
          </a:p>
        </p:txBody>
      </p:sp>
      <p:pic>
        <p:nvPicPr>
          <p:cNvPr id="7" name="Content Placeholder 6" descr="isolated1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495800" y="1371600"/>
            <a:ext cx="4343400" cy="4800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Surroundings</a:t>
            </a:r>
            <a:endParaRPr lang="en-US" u="sng" dirty="0">
              <a:solidFill>
                <a:srgbClr val="FF0000"/>
              </a:solidFill>
            </a:endParaRPr>
          </a:p>
        </p:txBody>
      </p:sp>
      <p:pic>
        <p:nvPicPr>
          <p:cNvPr id="7" name="Content Placeholder 6" descr="su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14375" y="1752600"/>
            <a:ext cx="3524250" cy="4419600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Any other matter out side the system boundary is called as surroundings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Boundary</a:t>
            </a:r>
            <a:endParaRPr lang="en-US" u="sng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System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B0F0"/>
                </a:solidFill>
              </a:rPr>
              <a:t>surroundings</a:t>
            </a:r>
            <a:r>
              <a:rPr lang="en-US" dirty="0" smtClean="0"/>
              <a:t> are separated by an imaginary line is called boundary.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Types</a:t>
            </a:r>
          </a:p>
          <a:p>
            <a:r>
              <a:rPr lang="en-US" dirty="0" smtClean="0"/>
              <a:t>Real Boundary</a:t>
            </a:r>
          </a:p>
          <a:p>
            <a:r>
              <a:rPr lang="en-US" dirty="0" smtClean="0"/>
              <a:t>Imaginary Boundary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Property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Property is defined as any measurable characteristics of the substance when the system remains in a equilibrium state.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Classify the property</a:t>
            </a:r>
            <a:endParaRPr lang="en-US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4830763"/>
          </a:xfrm>
        </p:spPr>
        <p:txBody>
          <a:bodyPr/>
          <a:lstStyle/>
          <a:p>
            <a:pPr fontAlgn="base"/>
            <a:r>
              <a:rPr lang="en-US" dirty="0" smtClean="0"/>
              <a:t>Property is defined as any measurable characteristics of the substance when the system remains in a equilibrium state.</a:t>
            </a:r>
          </a:p>
          <a:p>
            <a:pPr fontAlgn="base"/>
            <a:r>
              <a:rPr lang="en-US" dirty="0" smtClean="0"/>
              <a:t>Thermodynamic property can be classified into two types.</a:t>
            </a:r>
          </a:p>
          <a:p>
            <a:pPr fontAlgn="base"/>
            <a:r>
              <a:rPr lang="en-US" dirty="0" smtClean="0"/>
              <a:t>1. </a:t>
            </a:r>
            <a:r>
              <a:rPr lang="en-US" b="1" dirty="0" smtClean="0">
                <a:solidFill>
                  <a:srgbClr val="00B0F0"/>
                </a:solidFill>
              </a:rPr>
              <a:t>Intensive</a:t>
            </a:r>
            <a:r>
              <a:rPr lang="en-US" dirty="0" smtClean="0"/>
              <a:t> or </a:t>
            </a:r>
            <a:r>
              <a:rPr lang="en-US" b="1" dirty="0" smtClean="0">
                <a:solidFill>
                  <a:srgbClr val="00B0F0"/>
                </a:solidFill>
              </a:rPr>
              <a:t>Intrinsic</a:t>
            </a:r>
            <a:r>
              <a:rPr lang="en-US" dirty="0" smtClean="0"/>
              <a:t> and</a:t>
            </a:r>
          </a:p>
          <a:p>
            <a:pPr fontAlgn="base"/>
            <a:r>
              <a:rPr lang="en-US" dirty="0" smtClean="0"/>
              <a:t>2</a:t>
            </a:r>
            <a:r>
              <a:rPr lang="en-US" dirty="0" smtClean="0">
                <a:solidFill>
                  <a:srgbClr val="00B0F0"/>
                </a:solidFill>
              </a:rPr>
              <a:t>. </a:t>
            </a:r>
            <a:r>
              <a:rPr lang="en-US" b="1" dirty="0" smtClean="0">
                <a:solidFill>
                  <a:srgbClr val="00B0F0"/>
                </a:solidFill>
              </a:rPr>
              <a:t>Extensive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smtClean="0"/>
              <a:t>and </a:t>
            </a:r>
            <a:r>
              <a:rPr lang="en-US" b="1" dirty="0" smtClean="0">
                <a:solidFill>
                  <a:srgbClr val="00B0F0"/>
                </a:solidFill>
              </a:rPr>
              <a:t>Extrinsic property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Intensive or Intrinsic property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 smtClean="0"/>
              <a:t>The properties which are </a:t>
            </a:r>
            <a:r>
              <a:rPr lang="en-US" dirty="0" smtClean="0">
                <a:solidFill>
                  <a:srgbClr val="FF0000"/>
                </a:solidFill>
              </a:rPr>
              <a:t>independent</a:t>
            </a:r>
            <a:r>
              <a:rPr lang="en-US" dirty="0" smtClean="0"/>
              <a:t> on the </a:t>
            </a:r>
            <a:r>
              <a:rPr lang="en-US" dirty="0" smtClean="0">
                <a:solidFill>
                  <a:srgbClr val="00B0F0"/>
                </a:solidFill>
              </a:rPr>
              <a:t>mass</a:t>
            </a:r>
            <a:r>
              <a:rPr lang="en-US" dirty="0" smtClean="0"/>
              <a:t> of the system is called intensive properties.</a:t>
            </a:r>
          </a:p>
          <a:p>
            <a:pPr fontAlgn="base"/>
            <a:r>
              <a:rPr lang="en-US" dirty="0" smtClean="0"/>
              <a:t>e.g., Pressure, Temperature, Specific Volume etc.,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Intensive and Extensive Property</a:t>
            </a:r>
            <a:endParaRPr lang="en-US" b="1" u="sng" dirty="0">
              <a:solidFill>
                <a:srgbClr val="FF0000"/>
              </a:solidFill>
            </a:endParaRPr>
          </a:p>
        </p:txBody>
      </p:sp>
      <p:pic>
        <p:nvPicPr>
          <p:cNvPr id="4" name="Content Placeholder 3" descr="intensive-vs-extensive-properties-604133-v3-5b55fb394cedfd0037117796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601" y="1295400"/>
            <a:ext cx="8610600" cy="5257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Extensive properties</a:t>
            </a:r>
            <a:endParaRPr lang="en-US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 smtClean="0"/>
              <a:t>The properties which are dependent on the mass of the system is called extensive properties.</a:t>
            </a:r>
          </a:p>
          <a:p>
            <a:pPr fontAlgn="base"/>
            <a:r>
              <a:rPr lang="en-US" dirty="0" smtClean="0"/>
              <a:t>e.g., Total energy, Total volume, weight etc.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Differentiate Intensive and Extensive properties</a:t>
            </a:r>
            <a:endParaRPr lang="en-US" u="sng" dirty="0">
              <a:solidFill>
                <a:srgbClr val="FF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	Intensive Properties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fontAlgn="base"/>
            <a:r>
              <a:rPr lang="en-US" dirty="0" smtClean="0"/>
              <a:t>1. Independent on the mass of the system</a:t>
            </a:r>
          </a:p>
          <a:p>
            <a:pPr fontAlgn="base"/>
            <a:r>
              <a:rPr lang="en-US" dirty="0" smtClean="0"/>
              <a:t>2. If we consider part of the system these properties remain same.</a:t>
            </a:r>
          </a:p>
          <a:p>
            <a:pPr fontAlgn="base"/>
            <a:r>
              <a:rPr lang="en-US" dirty="0" smtClean="0"/>
              <a:t>e.g. pressure, Temperature specific volume etc.,</a:t>
            </a:r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	Extensive Properties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fontAlgn="base"/>
            <a:r>
              <a:rPr lang="en-US" dirty="0" smtClean="0"/>
              <a:t>Dependent on the mass of the system.</a:t>
            </a:r>
          </a:p>
          <a:p>
            <a:pPr fontAlgn="base"/>
            <a:r>
              <a:rPr lang="en-US" dirty="0" smtClean="0"/>
              <a:t>If we consider part of the system it will have a lesser value.</a:t>
            </a:r>
          </a:p>
          <a:p>
            <a:pPr fontAlgn="base"/>
            <a:r>
              <a:rPr lang="en-US" dirty="0" smtClean="0"/>
              <a:t>e.g., Total energy, Total volume, weight etc.,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Equilibrium of a system</a:t>
            </a:r>
            <a:endParaRPr lang="en-US" u="sng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457200" y="2209800"/>
            <a:ext cx="2819400" cy="3916363"/>
          </a:xfrm>
        </p:spPr>
        <p:txBody>
          <a:bodyPr/>
          <a:lstStyle/>
          <a:p>
            <a:pPr fontAlgn="base"/>
            <a:r>
              <a:rPr lang="en-US" dirty="0" smtClean="0"/>
              <a:t>When a system remains in equilibrium state, it should not undergo any changes to its own accord.</a:t>
            </a:r>
          </a:p>
          <a:p>
            <a:endParaRPr lang="en-US" dirty="0"/>
          </a:p>
        </p:txBody>
      </p:sp>
      <p:pic>
        <p:nvPicPr>
          <p:cNvPr id="5" name="Content Placeholder 4" descr="seesaw.jpe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3352800" y="1295400"/>
            <a:ext cx="5410200" cy="5181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UNIT I: THERMODYNAMICS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 2" pitchFamily="18" charset="2"/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FF0000"/>
                </a:solidFill>
              </a:rPr>
              <a:t>Zeroth</a:t>
            </a:r>
            <a:r>
              <a:rPr lang="en-US" dirty="0" smtClean="0">
                <a:solidFill>
                  <a:srgbClr val="FF0000"/>
                </a:solidFill>
              </a:rPr>
              <a:t> law of thermodynamics – First law of thermodynamics - Work done in an isothermal and adiabatic processes-Heat engines - Reversible and irreversible processes - isobaric, isochoric process </a:t>
            </a:r>
            <a:r>
              <a:rPr lang="en-US" dirty="0" smtClean="0"/>
              <a:t>- Carnot’s theorem -</a:t>
            </a:r>
            <a:r>
              <a:rPr lang="en-US" dirty="0" smtClean="0">
                <a:solidFill>
                  <a:srgbClr val="FF0000"/>
                </a:solidFill>
              </a:rPr>
              <a:t>Second law of method thermodynamics </a:t>
            </a:r>
            <a:r>
              <a:rPr lang="en-US" dirty="0" smtClean="0"/>
              <a:t>- Thermodynamic scale of temperature - Maxwell’s Thermo dynamical relations - derivations.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Equilibrium of a system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525963"/>
          </a:xfrm>
        </p:spPr>
        <p:txBody>
          <a:bodyPr/>
          <a:lstStyle/>
          <a:p>
            <a:pPr algn="just"/>
            <a:r>
              <a:rPr lang="en-US" dirty="0" smtClean="0"/>
              <a:t>When there is no change in macroscopic property such as </a:t>
            </a:r>
            <a:r>
              <a:rPr lang="en-US" dirty="0" smtClean="0">
                <a:solidFill>
                  <a:srgbClr val="00B0F0"/>
                </a:solidFill>
              </a:rPr>
              <a:t>Temperature, Pressure </a:t>
            </a:r>
            <a:r>
              <a:rPr lang="en-US" dirty="0" smtClean="0"/>
              <a:t>etc., in a system, then such a system is said to be in the state of thermodynamic equilibrium.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Thermodynamic equilibrium</a:t>
            </a:r>
            <a:endParaRPr lang="en-US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5334000"/>
          </a:xfrm>
        </p:spPr>
        <p:txBody>
          <a:bodyPr>
            <a:normAutofit/>
          </a:bodyPr>
          <a:lstStyle/>
          <a:p>
            <a:pPr fontAlgn="base"/>
            <a:r>
              <a:rPr lang="en-US" sz="2800" dirty="0" smtClean="0"/>
              <a:t>When a system is in thermodynamic equilibrium, it should satisfy the following three conditions.</a:t>
            </a:r>
          </a:p>
          <a:p>
            <a:pPr fontAlgn="base"/>
            <a:r>
              <a:rPr lang="en-US" sz="2800" dirty="0" smtClean="0"/>
              <a:t>(a) </a:t>
            </a:r>
            <a:r>
              <a:rPr lang="en-US" sz="2800" dirty="0" smtClean="0">
                <a:solidFill>
                  <a:srgbClr val="00B0F0"/>
                </a:solidFill>
              </a:rPr>
              <a:t>Mechanical Equilibrium </a:t>
            </a:r>
            <a:r>
              <a:rPr lang="en-US" sz="2800" dirty="0" smtClean="0"/>
              <a:t>:- Pressure remains constant  </a:t>
            </a:r>
            <a:r>
              <a:rPr lang="en-US" sz="2800" dirty="0" smtClean="0">
                <a:solidFill>
                  <a:srgbClr val="FF0000"/>
                </a:solidFill>
              </a:rPr>
              <a:t>(There is no change in pressure (or) force with time in the system)</a:t>
            </a:r>
          </a:p>
          <a:p>
            <a:pPr fontAlgn="base"/>
            <a:r>
              <a:rPr lang="en-US" sz="2800" dirty="0" smtClean="0"/>
              <a:t>(b) </a:t>
            </a:r>
            <a:r>
              <a:rPr lang="en-US" sz="2800" dirty="0" smtClean="0">
                <a:solidFill>
                  <a:srgbClr val="00B0F0"/>
                </a:solidFill>
              </a:rPr>
              <a:t>Thermal equilibrium </a:t>
            </a:r>
            <a:r>
              <a:rPr lang="en-US" sz="2800" dirty="0" smtClean="0"/>
              <a:t>:- Temperature remains constant  </a:t>
            </a:r>
            <a:r>
              <a:rPr lang="en-US" sz="2800" dirty="0" smtClean="0">
                <a:solidFill>
                  <a:srgbClr val="FF0000"/>
                </a:solidFill>
              </a:rPr>
              <a:t>(There is no change in temperature with time in the system)</a:t>
            </a:r>
          </a:p>
          <a:p>
            <a:pPr fontAlgn="base"/>
            <a:r>
              <a:rPr lang="en-US" sz="2800" dirty="0" smtClean="0"/>
              <a:t>(c) </a:t>
            </a:r>
            <a:r>
              <a:rPr lang="en-US" sz="2800" dirty="0" smtClean="0">
                <a:solidFill>
                  <a:srgbClr val="00B0F0"/>
                </a:solidFill>
              </a:rPr>
              <a:t>Chemical equilibrium </a:t>
            </a:r>
            <a:r>
              <a:rPr lang="en-US" sz="2800" dirty="0" smtClean="0"/>
              <a:t>: There is no chemical reaction. </a:t>
            </a:r>
            <a:r>
              <a:rPr lang="en-US" sz="2800" dirty="0" smtClean="0">
                <a:solidFill>
                  <a:srgbClr val="FF0000"/>
                </a:solidFill>
              </a:rPr>
              <a:t>( All </a:t>
            </a:r>
            <a:r>
              <a:rPr lang="en-US" sz="2800" dirty="0" err="1" smtClean="0">
                <a:solidFill>
                  <a:srgbClr val="FF0000"/>
                </a:solidFill>
              </a:rPr>
              <a:t>posible</a:t>
            </a:r>
            <a:r>
              <a:rPr lang="en-US" sz="2800" dirty="0" smtClean="0">
                <a:solidFill>
                  <a:srgbClr val="FF0000"/>
                </a:solidFill>
              </a:rPr>
              <a:t> chemical reaction taken place &amp; there is no change in phase.)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Thermodynamic Cycle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When a system undergoes a series of processes and return to its initial condition, it is known as </a:t>
            </a:r>
            <a:r>
              <a:rPr lang="en-US" b="1" dirty="0" smtClean="0">
                <a:solidFill>
                  <a:srgbClr val="FF0000"/>
                </a:solidFill>
              </a:rPr>
              <a:t>Thermodynamic cycle.</a:t>
            </a:r>
          </a:p>
          <a:p>
            <a:pPr algn="just"/>
            <a:r>
              <a:rPr lang="en-US" dirty="0" smtClean="0"/>
              <a:t>Any process (or) series of process in which the system return to the original condition (or) state is called </a:t>
            </a:r>
            <a:r>
              <a:rPr lang="en-US" b="1" dirty="0" smtClean="0">
                <a:solidFill>
                  <a:srgbClr val="FF0000"/>
                </a:solidFill>
              </a:rPr>
              <a:t>cyclic process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Open and closed cycle</a:t>
            </a:r>
            <a:endParaRPr lang="en-US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 smtClean="0"/>
              <a:t>In a </a:t>
            </a:r>
            <a:r>
              <a:rPr lang="en-US" dirty="0" smtClean="0">
                <a:solidFill>
                  <a:srgbClr val="00B0F0"/>
                </a:solidFill>
              </a:rPr>
              <a:t>closed cycle</a:t>
            </a:r>
            <a:r>
              <a:rPr lang="en-US" dirty="0" smtClean="0"/>
              <a:t>, the same working substance will </a:t>
            </a:r>
            <a:r>
              <a:rPr lang="en-US" dirty="0" err="1" smtClean="0"/>
              <a:t>recirculate</a:t>
            </a:r>
            <a:r>
              <a:rPr lang="en-US" dirty="0" smtClean="0"/>
              <a:t> again and again.</a:t>
            </a:r>
          </a:p>
          <a:p>
            <a:pPr fontAlgn="base"/>
            <a:r>
              <a:rPr lang="en-US" dirty="0" smtClean="0"/>
              <a:t>In a </a:t>
            </a:r>
            <a:r>
              <a:rPr lang="en-US" dirty="0" smtClean="0">
                <a:solidFill>
                  <a:srgbClr val="00B0F0"/>
                </a:solidFill>
              </a:rPr>
              <a:t>open cycle</a:t>
            </a:r>
            <a:r>
              <a:rPr lang="en-US" dirty="0" smtClean="0"/>
              <a:t>, the same working substance will be exhausted to the surroundings after expansion.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Reversible process (</a:t>
            </a:r>
            <a:r>
              <a:rPr lang="ta-IN" sz="2700" b="1" u="sng" dirty="0" smtClean="0">
                <a:solidFill>
                  <a:srgbClr val="FF0000"/>
                </a:solidFill>
              </a:rPr>
              <a:t>மீளக்கூடிய</a:t>
            </a:r>
            <a:r>
              <a:rPr lang="en-US" sz="2700" b="1" u="sng" dirty="0" smtClean="0">
                <a:solidFill>
                  <a:srgbClr val="FF0000"/>
                </a:solidFill>
              </a:rPr>
              <a:t> </a:t>
            </a:r>
            <a:r>
              <a:rPr lang="ta-IN" sz="2700" b="1" u="sng" dirty="0" smtClean="0">
                <a:solidFill>
                  <a:srgbClr val="FF0000"/>
                </a:solidFill>
              </a:rPr>
              <a:t>செயல்முறை</a:t>
            </a:r>
            <a:r>
              <a:rPr lang="en-US" sz="2700" dirty="0" smtClean="0">
                <a:solidFill>
                  <a:srgbClr val="FF0000"/>
                </a:solidFill>
              </a:rPr>
              <a:t>)</a:t>
            </a:r>
            <a:endParaRPr lang="en-US" sz="27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en-US" dirty="0" smtClean="0"/>
              <a:t>A process is said to be reversible, it should trace the same path in the reverse direction when the process is reversed.</a:t>
            </a:r>
          </a:p>
          <a:p>
            <a:pPr fontAlgn="base"/>
            <a:r>
              <a:rPr lang="en-US" dirty="0" smtClean="0"/>
              <a:t> It is possible only when the system passes through a continuous series of equilibrium state.</a:t>
            </a:r>
          </a:p>
          <a:p>
            <a:endParaRPr lang="en-US" dirty="0"/>
          </a:p>
        </p:txBody>
      </p:sp>
      <p:pic>
        <p:nvPicPr>
          <p:cNvPr id="5" name="Content Placeholder 4" descr="4-ppt-reversible-and-irreversible-change-3-638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495800" y="1600200"/>
            <a:ext cx="4343400" cy="4572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Irreversible process (</a:t>
            </a:r>
            <a:r>
              <a:rPr lang="ta-IN" sz="3600" u="sng" dirty="0" smtClean="0">
                <a:solidFill>
                  <a:srgbClr val="FF0000"/>
                </a:solidFill>
              </a:rPr>
              <a:t>மாற்ற முடியாத செயல்முறை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2286000" cy="4525963"/>
          </a:xfrm>
        </p:spPr>
        <p:txBody>
          <a:bodyPr/>
          <a:lstStyle/>
          <a:p>
            <a:r>
              <a:rPr lang="en-US" dirty="0" smtClean="0"/>
              <a:t>If a system does not pass through continuous equilibrium state, then the process is said to be irreversible.</a:t>
            </a:r>
          </a:p>
          <a:p>
            <a:endParaRPr lang="en-US" dirty="0"/>
          </a:p>
        </p:txBody>
      </p:sp>
      <p:pic>
        <p:nvPicPr>
          <p:cNvPr id="8" name="Content Placeholder 7" descr="irreversible-changes-examples-making-cheese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3276600" y="1524000"/>
            <a:ext cx="5410200" cy="4648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err="1" smtClean="0">
                <a:solidFill>
                  <a:srgbClr val="FF0000"/>
                </a:solidFill>
              </a:rPr>
              <a:t>Zeroth</a:t>
            </a:r>
            <a:r>
              <a:rPr lang="en-US" b="1" u="sng" dirty="0" smtClean="0">
                <a:solidFill>
                  <a:srgbClr val="FF0000"/>
                </a:solidFill>
              </a:rPr>
              <a:t> Law of thermodynamics</a:t>
            </a:r>
            <a:endParaRPr lang="en-US" u="sng" dirty="0">
              <a:solidFill>
                <a:srgbClr val="FF0000"/>
              </a:solidFill>
            </a:endParaRPr>
          </a:p>
        </p:txBody>
      </p:sp>
      <p:pic>
        <p:nvPicPr>
          <p:cNvPr id="7" name="Content Placeholder 6" descr="zeroth-law-of-thermodynamics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752600"/>
            <a:ext cx="3962400" cy="4267200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19600" y="1600200"/>
            <a:ext cx="4495800" cy="495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when two systems are separately in thermal equilibrium with a third system, then they themselves are in thermal equilibrium with each other.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u="sng" dirty="0" err="1" smtClean="0">
                <a:solidFill>
                  <a:srgbClr val="FF0000"/>
                </a:solidFill>
              </a:rPr>
              <a:t>Zeroth</a:t>
            </a:r>
            <a:r>
              <a:rPr lang="en-US" b="1" u="sng" dirty="0" smtClean="0">
                <a:solidFill>
                  <a:srgbClr val="FF0000"/>
                </a:solidFill>
              </a:rPr>
              <a:t> Law of thermodynamics</a:t>
            </a:r>
            <a:endParaRPr lang="en-US" u="sng" dirty="0"/>
          </a:p>
        </p:txBody>
      </p:sp>
      <p:pic>
        <p:nvPicPr>
          <p:cNvPr id="7" name="Content Placeholder 6" descr="thermal-equilibrium-1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" y="1371600"/>
            <a:ext cx="8763000" cy="5105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Heat (</a:t>
            </a:r>
            <a:r>
              <a:rPr lang="ta-IN" sz="3600" u="sng" dirty="0" smtClean="0">
                <a:solidFill>
                  <a:srgbClr val="FF0000"/>
                </a:solidFill>
              </a:rPr>
              <a:t>வெப்பம்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Heat</a:t>
            </a:r>
            <a:r>
              <a:rPr lang="en-US" dirty="0" smtClean="0"/>
              <a:t> is the energy crossing the boundary due to the temperature difference between the system and surroundings.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Enthalpy (</a:t>
            </a:r>
            <a:r>
              <a:rPr lang="ta-IN" sz="3600" u="sng" dirty="0" smtClean="0">
                <a:solidFill>
                  <a:srgbClr val="FF0000"/>
                </a:solidFill>
              </a:rPr>
              <a:t>அடக்கவெப்பம்</a:t>
            </a:r>
            <a:r>
              <a:rPr lang="en-US" sz="3600" u="sng" dirty="0" smtClean="0">
                <a:solidFill>
                  <a:srgbClr val="FF0000"/>
                </a:solidFill>
              </a:rPr>
              <a:t>)</a:t>
            </a:r>
            <a:endParaRPr lang="en-US" sz="3600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fontAlgn="base"/>
            <a:r>
              <a:rPr lang="en-US" dirty="0" smtClean="0"/>
              <a:t>The Combination of internal energy and flow energy is known as enthalpy of the system.</a:t>
            </a:r>
          </a:p>
          <a:p>
            <a:pPr fontAlgn="base"/>
            <a:r>
              <a:rPr lang="en-US" dirty="0" smtClean="0"/>
              <a:t> It may also be defined as the total heat of the substance.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hermo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457200"/>
            <a:ext cx="8610600" cy="6172200"/>
          </a:xfrm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rgbClr val="4D5156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Thermodynamics is a branch of physics that deals with heat, work, and temperature, and their relation to energy, radiation, and properties of matter.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Internal energy (</a:t>
            </a:r>
            <a:r>
              <a:rPr lang="ta-IN" sz="3600" u="sng" dirty="0" smtClean="0">
                <a:solidFill>
                  <a:srgbClr val="FF0000"/>
                </a:solidFill>
              </a:rPr>
              <a:t>உள் ஆற்றல்</a:t>
            </a:r>
            <a:r>
              <a:rPr lang="en-US" sz="3600" u="sng" dirty="0" smtClean="0">
                <a:solidFill>
                  <a:srgbClr val="FF0000"/>
                </a:solidFill>
              </a:rPr>
              <a:t>)</a:t>
            </a:r>
            <a:endParaRPr lang="en-US" sz="3600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 smtClean="0"/>
              <a:t>Internal energy of a gas is the energy stored in a gas due to its molecular interactions.</a:t>
            </a:r>
          </a:p>
          <a:p>
            <a:pPr fontAlgn="base"/>
            <a:r>
              <a:rPr lang="en-US" dirty="0" smtClean="0"/>
              <a:t>It is also defined as the energy possessed by a gas at a given temperature.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Ryan's_chem_wik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457200"/>
            <a:ext cx="8839200" cy="60959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Thermodynamic work</a:t>
            </a:r>
            <a:endParaRPr lang="en-US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4754563"/>
          </a:xfrm>
        </p:spPr>
        <p:txBody>
          <a:bodyPr/>
          <a:lstStyle/>
          <a:p>
            <a:r>
              <a:rPr lang="en-US" dirty="0" smtClean="0"/>
              <a:t> It is the work done by the system when the energy transferred across the boundary of the system. </a:t>
            </a:r>
          </a:p>
          <a:p>
            <a:r>
              <a:rPr lang="en-US" dirty="0" smtClean="0"/>
              <a:t>It is mainly due to intensive property difference between the system and surroundings.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Law of conservation of energy </a:t>
            </a:r>
            <a:endParaRPr lang="en-US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2819400" cy="4525963"/>
          </a:xfrm>
        </p:spPr>
        <p:txBody>
          <a:bodyPr/>
          <a:lstStyle/>
          <a:p>
            <a:r>
              <a:rPr lang="en-US" dirty="0" smtClean="0"/>
              <a:t>Energy can neither be created nor destroyed, but it can be transferred from one form to another.</a:t>
            </a:r>
            <a:endParaRPr lang="en-US" dirty="0"/>
          </a:p>
        </p:txBody>
      </p:sp>
      <p:pic>
        <p:nvPicPr>
          <p:cNvPr id="5" name="Content Placeholder 4" descr="ENERGY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3505200" y="1219200"/>
            <a:ext cx="5181600" cy="51053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r>
              <a:rPr lang="en-US" sz="4000" b="1" u="sng" dirty="0" smtClean="0">
                <a:solidFill>
                  <a:srgbClr val="FF0000"/>
                </a:solidFill>
              </a:rPr>
              <a:t>Thermodynamic system</a:t>
            </a:r>
            <a:r>
              <a:rPr lang="en-US" sz="4000" b="1" dirty="0" smtClean="0">
                <a:solidFill>
                  <a:srgbClr val="FF0000"/>
                </a:solidFill>
              </a:rPr>
              <a:t/>
            </a:r>
            <a:br>
              <a:rPr lang="en-US" sz="4000" b="1" dirty="0" smtClean="0">
                <a:solidFill>
                  <a:srgbClr val="FF0000"/>
                </a:solidFill>
              </a:rPr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90600"/>
            <a:ext cx="2590800" cy="51355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Any space or matter or group of matter where the </a:t>
            </a:r>
            <a:r>
              <a:rPr lang="en-US" dirty="0" smtClean="0">
                <a:solidFill>
                  <a:srgbClr val="FF0000"/>
                </a:solidFill>
              </a:rPr>
              <a:t>energy transfer </a:t>
            </a:r>
            <a:r>
              <a:rPr lang="en-US" dirty="0" smtClean="0"/>
              <a:t>or </a:t>
            </a:r>
            <a:r>
              <a:rPr lang="en-US" dirty="0" smtClean="0">
                <a:solidFill>
                  <a:srgbClr val="FF0000"/>
                </a:solidFill>
              </a:rPr>
              <a:t>energy conversions </a:t>
            </a:r>
            <a:r>
              <a:rPr lang="en-US" dirty="0" smtClean="0"/>
              <a:t>are studied.</a:t>
            </a:r>
          </a:p>
          <a:p>
            <a:endParaRPr lang="en-US" dirty="0"/>
          </a:p>
        </p:txBody>
      </p:sp>
      <p:pic>
        <p:nvPicPr>
          <p:cNvPr id="6" name="Content Placeholder 5" descr="maxresdefault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3429000" y="1371600"/>
            <a:ext cx="5334000" cy="5257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Classification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 smtClean="0"/>
              <a:t>It may be classified into three types.</a:t>
            </a:r>
          </a:p>
          <a:p>
            <a:pPr fontAlgn="base"/>
            <a:endParaRPr lang="en-US" dirty="0" smtClean="0"/>
          </a:p>
          <a:p>
            <a:pPr fontAlgn="base"/>
            <a:r>
              <a:rPr lang="en-US" dirty="0" smtClean="0"/>
              <a:t> (a) Open system (or) control volume system</a:t>
            </a:r>
          </a:p>
          <a:p>
            <a:pPr fontAlgn="base"/>
            <a:endParaRPr lang="en-US" dirty="0" smtClean="0"/>
          </a:p>
          <a:p>
            <a:pPr fontAlgn="base"/>
            <a:r>
              <a:rPr lang="en-US" dirty="0" smtClean="0"/>
              <a:t>(b) Closed system (or) control mass system</a:t>
            </a:r>
          </a:p>
          <a:p>
            <a:pPr fontAlgn="base"/>
            <a:endParaRPr lang="en-US" dirty="0" smtClean="0"/>
          </a:p>
          <a:p>
            <a:pPr fontAlgn="base"/>
            <a:r>
              <a:rPr lang="en-US" dirty="0" smtClean="0"/>
              <a:t>(c) Isolated system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Closed system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762000"/>
            <a:ext cx="2895600" cy="5364163"/>
          </a:xfrm>
        </p:spPr>
        <p:txBody>
          <a:bodyPr>
            <a:normAutofit/>
          </a:bodyPr>
          <a:lstStyle/>
          <a:p>
            <a:pPr fontAlgn="base"/>
            <a:r>
              <a:rPr lang="en-US" dirty="0" smtClean="0"/>
              <a:t>When a system has only heat and work transfer, but there is no mass transfer, it is called as closed system.</a:t>
            </a:r>
          </a:p>
          <a:p>
            <a:pPr fontAlgn="base"/>
            <a:r>
              <a:rPr lang="en-US" dirty="0" smtClean="0">
                <a:solidFill>
                  <a:srgbClr val="00B0F0"/>
                </a:solidFill>
              </a:rPr>
              <a:t>Example: Piston and cylinder arrangement</a:t>
            </a:r>
            <a:r>
              <a:rPr lang="en-US" dirty="0" smtClean="0"/>
              <a:t>.</a:t>
            </a:r>
          </a:p>
          <a:p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5" name="Content Placeholder 4" descr="Thermodynamic-system-3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3581400" y="762000"/>
            <a:ext cx="5105400" cy="5562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971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66800" y="457200"/>
            <a:ext cx="7162800" cy="5668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300" b="1" u="sng" dirty="0" smtClean="0">
                <a:solidFill>
                  <a:srgbClr val="FF0000"/>
                </a:solidFill>
              </a:rPr>
              <a:t>open system 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 smtClean="0"/>
              <a:t>When a system has both mass and energy transfer it is called as open system.</a:t>
            </a:r>
          </a:p>
          <a:p>
            <a:pPr fontAlgn="base"/>
            <a:r>
              <a:rPr lang="en-US" dirty="0" smtClean="0">
                <a:solidFill>
                  <a:srgbClr val="00B0F0"/>
                </a:solidFill>
              </a:rPr>
              <a:t>Example: Air Compressor</a:t>
            </a:r>
            <a:r>
              <a:rPr lang="en-US" dirty="0" smtClean="0"/>
              <a:t>.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Difference between closed and open system</a:t>
            </a:r>
            <a:endParaRPr lang="en-US" u="sng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0" y="1600200"/>
            <a:ext cx="4191000" cy="4525963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Closed System</a:t>
            </a:r>
          </a:p>
          <a:p>
            <a:pPr fontAlgn="base"/>
            <a:r>
              <a:rPr lang="en-US" dirty="0" smtClean="0"/>
              <a:t>1. There is no mass transfer. Only heat and work will transfer.</a:t>
            </a:r>
          </a:p>
          <a:p>
            <a:pPr fontAlgn="base"/>
            <a:r>
              <a:rPr lang="en-US" dirty="0" smtClean="0"/>
              <a:t>2. System boundary is fixed one</a:t>
            </a:r>
          </a:p>
          <a:p>
            <a:pPr fontAlgn="base"/>
            <a:r>
              <a:rPr lang="en-US" dirty="0" smtClean="0"/>
              <a:t>3. Ex: Piston &amp; cylinder arrangement, Thermal power plant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495800" cy="4525963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Open System</a:t>
            </a:r>
          </a:p>
          <a:p>
            <a:pPr fontAlgn="base"/>
            <a:r>
              <a:rPr lang="en-US" dirty="0" smtClean="0"/>
              <a:t>1. Mass transfer will take place, in addition to the heat and work transfer.</a:t>
            </a:r>
          </a:p>
          <a:p>
            <a:pPr fontAlgn="base"/>
            <a:r>
              <a:rPr lang="en-US" dirty="0" smtClean="0"/>
              <a:t>2. System boundary may or may not change.</a:t>
            </a:r>
          </a:p>
          <a:p>
            <a:pPr fontAlgn="base"/>
            <a:r>
              <a:rPr lang="en-US" dirty="0" smtClean="0"/>
              <a:t>3. Air compressor, boiler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993</Words>
  <Application>Microsoft Office PowerPoint</Application>
  <PresentationFormat>On-screen Show (4:3)</PresentationFormat>
  <Paragraphs>101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  THERMAL AND STATISTICAL PHYSICS  </vt:lpstr>
      <vt:lpstr>UNIT I: THERMODYNAMICS </vt:lpstr>
      <vt:lpstr>Slide 3</vt:lpstr>
      <vt:lpstr>Thermodynamic system </vt:lpstr>
      <vt:lpstr>Classification </vt:lpstr>
      <vt:lpstr>Closed system </vt:lpstr>
      <vt:lpstr>Slide 7</vt:lpstr>
      <vt:lpstr>open system  </vt:lpstr>
      <vt:lpstr>Difference between closed and open system</vt:lpstr>
      <vt:lpstr>Isolated system</vt:lpstr>
      <vt:lpstr>Surroundings</vt:lpstr>
      <vt:lpstr>Boundary</vt:lpstr>
      <vt:lpstr>Property</vt:lpstr>
      <vt:lpstr>Classify the property</vt:lpstr>
      <vt:lpstr>Intensive or Intrinsic property</vt:lpstr>
      <vt:lpstr>Intensive and Extensive Property</vt:lpstr>
      <vt:lpstr>Extensive properties</vt:lpstr>
      <vt:lpstr>Differentiate Intensive and Extensive properties</vt:lpstr>
      <vt:lpstr>Equilibrium of a system</vt:lpstr>
      <vt:lpstr>Equilibrium of a system</vt:lpstr>
      <vt:lpstr>Thermodynamic equilibrium</vt:lpstr>
      <vt:lpstr>Thermodynamic Cycle </vt:lpstr>
      <vt:lpstr>Open and closed cycle</vt:lpstr>
      <vt:lpstr>Reversible process (மீளக்கூடிய செயல்முறை)</vt:lpstr>
      <vt:lpstr>Irreversible process (மாற்ற முடியாத செயல்முறை)</vt:lpstr>
      <vt:lpstr>Zeroth Law of thermodynamics</vt:lpstr>
      <vt:lpstr>Zeroth Law of thermodynamics</vt:lpstr>
      <vt:lpstr>Heat (வெப்பம்)</vt:lpstr>
      <vt:lpstr>Enthalpy (அடக்கவெப்பம்)</vt:lpstr>
      <vt:lpstr>Internal energy (உள் ஆற்றல்)</vt:lpstr>
      <vt:lpstr>Slide 31</vt:lpstr>
      <vt:lpstr>Thermodynamic work</vt:lpstr>
      <vt:lpstr>Law of conservation of energy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Chandru</dc:creator>
  <cp:lastModifiedBy>Ammu</cp:lastModifiedBy>
  <cp:revision>48</cp:revision>
  <dcterms:created xsi:type="dcterms:W3CDTF">2006-08-16T00:00:00Z</dcterms:created>
  <dcterms:modified xsi:type="dcterms:W3CDTF">2020-08-26T02:49:28Z</dcterms:modified>
</cp:coreProperties>
</file>