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8" r:id="rId3"/>
    <p:sldId id="295" r:id="rId4"/>
    <p:sldId id="296" r:id="rId5"/>
    <p:sldId id="257" r:id="rId6"/>
    <p:sldId id="293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94" r:id="rId20"/>
    <p:sldId id="271" r:id="rId21"/>
    <p:sldId id="272" r:id="rId22"/>
    <p:sldId id="274" r:id="rId23"/>
    <p:sldId id="275" r:id="rId24"/>
    <p:sldId id="276" r:id="rId25"/>
    <p:sldId id="277" r:id="rId26"/>
    <p:sldId id="278" r:id="rId27"/>
    <p:sldId id="297" r:id="rId28"/>
    <p:sldId id="285" r:id="rId29"/>
    <p:sldId id="279" r:id="rId30"/>
    <p:sldId id="280" r:id="rId31"/>
    <p:sldId id="283" r:id="rId32"/>
    <p:sldId id="286" r:id="rId33"/>
    <p:sldId id="282" r:id="rId34"/>
    <p:sldId id="287" r:id="rId35"/>
    <p:sldId id="288" r:id="rId36"/>
    <p:sldId id="289" r:id="rId37"/>
    <p:sldId id="291" r:id="rId38"/>
    <p:sldId id="292" r:id="rId39"/>
    <p:sldId id="290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0B79B-B345-4402-8CBD-9AB482EA3E85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4F787B-FC51-47B8-824D-727DBE262C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4F787B-FC51-47B8-824D-727DBE262C2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3295650"/>
          </a:xfrm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Thermodynamics </a:t>
            </a:r>
            <a:endParaRPr 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Dr. T. </a:t>
            </a:r>
            <a:r>
              <a:rPr lang="en-US" b="1" dirty="0" err="1" smtClean="0">
                <a:solidFill>
                  <a:srgbClr val="FFC000"/>
                </a:solidFill>
              </a:rPr>
              <a:t>Thilagavathi</a:t>
            </a:r>
            <a:endParaRPr lang="en-US" b="1" dirty="0" smtClean="0">
              <a:solidFill>
                <a:srgbClr val="FFC000"/>
              </a:solidFill>
            </a:endParaRPr>
          </a:p>
          <a:p>
            <a:r>
              <a:rPr lang="en-US" b="1" dirty="0" smtClean="0">
                <a:solidFill>
                  <a:srgbClr val="FFC000"/>
                </a:solidFill>
              </a:rPr>
              <a:t>Assistant Professor of Physics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Government college for women (A)</a:t>
            </a:r>
          </a:p>
          <a:p>
            <a:r>
              <a:rPr lang="en-US" b="1" dirty="0" err="1" smtClean="0">
                <a:solidFill>
                  <a:srgbClr val="FFC000"/>
                </a:solidFill>
              </a:rPr>
              <a:t>Kumbakonam</a:t>
            </a:r>
            <a:endParaRPr lang="en-US" b="1" dirty="0" smtClean="0">
              <a:solidFill>
                <a:srgbClr val="FFC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6324600"/>
          </a:xfrm>
        </p:spPr>
        <p:txBody>
          <a:bodyPr/>
          <a:lstStyle/>
          <a:p>
            <a:pPr algn="just"/>
            <a:endParaRPr lang="en-US" sz="2000" dirty="0" smtClean="0"/>
          </a:p>
          <a:p>
            <a:pPr algn="just"/>
            <a:r>
              <a:rPr lang="en-US" dirty="0" smtClean="0"/>
              <a:t>If </a:t>
            </a:r>
            <a:r>
              <a:rPr lang="en-US" u="sng" dirty="0" smtClean="0">
                <a:solidFill>
                  <a:srgbClr val="FF0000"/>
                </a:solidFill>
              </a:rPr>
              <a:t>A </a:t>
            </a:r>
            <a:r>
              <a:rPr lang="en-US" dirty="0" smtClean="0"/>
              <a:t>is the </a:t>
            </a:r>
            <a:r>
              <a:rPr lang="en-US" dirty="0" smtClean="0">
                <a:solidFill>
                  <a:srgbClr val="0070C0"/>
                </a:solidFill>
              </a:rPr>
              <a:t>area of cross section of the piston</a:t>
            </a:r>
            <a:r>
              <a:rPr lang="en-US" dirty="0" smtClean="0"/>
              <a:t>, then force </a:t>
            </a:r>
            <a:r>
              <a:rPr lang="en-US" i="1" u="sng" dirty="0" smtClean="0">
                <a:solidFill>
                  <a:srgbClr val="FF0000"/>
                </a:solidFill>
              </a:rPr>
              <a:t>F = P × A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Let us </a:t>
            </a:r>
            <a:r>
              <a:rPr lang="en-US" dirty="0" smtClean="0">
                <a:solidFill>
                  <a:srgbClr val="FF0000"/>
                </a:solidFill>
              </a:rPr>
              <a:t>assume</a:t>
            </a:r>
            <a:r>
              <a:rPr lang="en-US" dirty="0" smtClean="0"/>
              <a:t> that the </a:t>
            </a:r>
            <a:r>
              <a:rPr lang="en-US" dirty="0" smtClean="0">
                <a:solidFill>
                  <a:srgbClr val="0070C0"/>
                </a:solidFill>
              </a:rPr>
              <a:t>pressure of the gas </a:t>
            </a:r>
            <a:r>
              <a:rPr lang="en-US" dirty="0" smtClean="0"/>
              <a:t>remains </a:t>
            </a:r>
            <a:r>
              <a:rPr lang="en-US" dirty="0" smtClean="0">
                <a:solidFill>
                  <a:srgbClr val="FF0000"/>
                </a:solidFill>
              </a:rPr>
              <a:t>constant</a:t>
            </a:r>
            <a:r>
              <a:rPr lang="en-US" dirty="0" smtClean="0"/>
              <a:t> during an infinitesimally (</a:t>
            </a:r>
            <a:r>
              <a:rPr lang="ta-IN" sz="2000" dirty="0" smtClean="0">
                <a:solidFill>
                  <a:srgbClr val="FF0000"/>
                </a:solidFill>
              </a:rPr>
              <a:t>மிகச் சிறிய அளவை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r>
              <a:rPr lang="ta-IN" dirty="0" smtClean="0"/>
              <a:t> </a:t>
            </a:r>
            <a:r>
              <a:rPr lang="en-US" dirty="0" smtClean="0"/>
              <a:t>small outward displacement </a:t>
            </a:r>
            <a:r>
              <a:rPr lang="en-US" i="1" dirty="0" err="1" smtClean="0"/>
              <a:t>dx</a:t>
            </a:r>
            <a:r>
              <a:rPr lang="en-US" i="1" dirty="0" smtClean="0"/>
              <a:t> </a:t>
            </a:r>
            <a:r>
              <a:rPr lang="en-US" dirty="0" smtClean="0"/>
              <a:t>of the piston.</a:t>
            </a:r>
          </a:p>
          <a:p>
            <a:pPr algn="just"/>
            <a:r>
              <a:rPr lang="en-US" dirty="0" smtClean="0"/>
              <a:t>Work done</a:t>
            </a:r>
          </a:p>
          <a:p>
            <a:pPr algn="just"/>
            <a:r>
              <a:rPr lang="en-US" b="1" i="1" u="sng" dirty="0" err="1" smtClean="0">
                <a:solidFill>
                  <a:srgbClr val="0070C0"/>
                </a:solidFill>
              </a:rPr>
              <a:t>dW</a:t>
            </a:r>
            <a:r>
              <a:rPr lang="en-US" b="1" i="1" u="sng" dirty="0" smtClean="0">
                <a:solidFill>
                  <a:srgbClr val="0070C0"/>
                </a:solidFill>
              </a:rPr>
              <a:t> = </a:t>
            </a:r>
            <a:r>
              <a:rPr lang="en-US" b="1" i="1" u="sng" dirty="0" err="1" smtClean="0">
                <a:solidFill>
                  <a:srgbClr val="0070C0"/>
                </a:solidFill>
              </a:rPr>
              <a:t>Fdx</a:t>
            </a:r>
            <a:r>
              <a:rPr lang="en-US" b="1" i="1" u="sng" dirty="0" smtClean="0">
                <a:solidFill>
                  <a:srgbClr val="0070C0"/>
                </a:solidFill>
              </a:rPr>
              <a:t> = </a:t>
            </a:r>
            <a:r>
              <a:rPr lang="en-US" b="1" i="1" u="sng" dirty="0" err="1" smtClean="0">
                <a:solidFill>
                  <a:srgbClr val="0070C0"/>
                </a:solidFill>
              </a:rPr>
              <a:t>PAdx</a:t>
            </a:r>
            <a:r>
              <a:rPr lang="en-US" b="1" i="1" u="sng" dirty="0" smtClean="0">
                <a:solidFill>
                  <a:srgbClr val="0070C0"/>
                </a:solidFill>
              </a:rPr>
              <a:t> = </a:t>
            </a:r>
            <a:r>
              <a:rPr lang="en-US" b="1" i="1" u="sng" dirty="0" err="1" smtClean="0">
                <a:solidFill>
                  <a:srgbClr val="0070C0"/>
                </a:solidFill>
              </a:rPr>
              <a:t>PdV</a:t>
            </a:r>
            <a:endParaRPr lang="en-US" b="1" u="sng" dirty="0" smtClean="0">
              <a:solidFill>
                <a:srgbClr val="0070C0"/>
              </a:solidFill>
            </a:endParaRPr>
          </a:p>
          <a:p>
            <a:pPr algn="just"/>
            <a:r>
              <a:rPr lang="en-US" dirty="0" smtClean="0"/>
              <a:t>Total work done by the gas in expansion from initial volume </a:t>
            </a:r>
            <a:r>
              <a:rPr lang="en-US" i="1" dirty="0" smtClean="0"/>
              <a:t>V</a:t>
            </a:r>
            <a:r>
              <a:rPr lang="en-US" i="1" baseline="-25000" dirty="0" smtClean="0"/>
              <a:t>1</a:t>
            </a:r>
            <a:r>
              <a:rPr lang="en-US" i="1" dirty="0" smtClean="0"/>
              <a:t> </a:t>
            </a:r>
            <a:r>
              <a:rPr lang="en-US" dirty="0" smtClean="0"/>
              <a:t>to final volume </a:t>
            </a:r>
            <a:r>
              <a:rPr lang="en-US" i="1" dirty="0" smtClean="0"/>
              <a:t>V</a:t>
            </a:r>
            <a:r>
              <a:rPr lang="en-US" i="1" baseline="-25000" dirty="0" smtClean="0"/>
              <a:t>2</a:t>
            </a:r>
            <a:r>
              <a:rPr lang="en-US" i="1" dirty="0" smtClean="0"/>
              <a:t> </a:t>
            </a:r>
            <a:r>
              <a:rPr lang="en-US" dirty="0" smtClean="0"/>
              <a:t>is</a:t>
            </a:r>
          </a:p>
          <a:p>
            <a:pPr algn="just"/>
            <a:endParaRPr lang="en-US" sz="24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mmu\Desktop\ss\Screenshot_2020-08-09-07-16-45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505200"/>
            <a:ext cx="8229600" cy="3047999"/>
          </a:xfrm>
          <a:prstGeom prst="rect">
            <a:avLst/>
          </a:prstGeom>
          <a:noFill/>
        </p:spPr>
      </p:pic>
      <p:pic>
        <p:nvPicPr>
          <p:cNvPr id="6" name="Picture 2" descr="C:\Users\Ammu\Desktop\ss\Screenshot_2020-08-09-07-14-41-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228600"/>
            <a:ext cx="77152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lvl="2" algn="ctr" rtl="0">
              <a:spcBef>
                <a:spcPct val="0"/>
              </a:spcBef>
            </a:pPr>
            <a:r>
              <a:rPr lang="en-US" sz="2800" b="1" i="1" u="sng" dirty="0">
                <a:solidFill>
                  <a:srgbClr val="FF0000"/>
                </a:solidFill>
              </a:rPr>
              <a:t>Work done in an adiabatic expansion</a:t>
            </a:r>
            <a:r>
              <a:rPr lang="en-US" sz="2400" dirty="0"/>
              <a:t/>
            </a:r>
            <a:br>
              <a:rPr lang="en-US" sz="24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458200" cy="57150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Consider one mole of an ideal gas enclosed in a cylinder with perfectly non conducting walls and fitted with a perfectly frictionless, non conducting piston.</a:t>
            </a:r>
          </a:p>
          <a:p>
            <a:pPr algn="just"/>
            <a:r>
              <a:rPr lang="en-US" dirty="0" smtClean="0"/>
              <a:t>Let </a:t>
            </a:r>
            <a:r>
              <a:rPr lang="en-US" i="1" u="sng" dirty="0" smtClean="0">
                <a:solidFill>
                  <a:srgbClr val="FF0000"/>
                </a:solidFill>
              </a:rPr>
              <a:t>P1, V1 </a:t>
            </a:r>
            <a:r>
              <a:rPr lang="en-US" i="1" dirty="0" smtClean="0"/>
              <a:t>and </a:t>
            </a:r>
            <a:r>
              <a:rPr lang="en-US" i="1" dirty="0" smtClean="0">
                <a:solidFill>
                  <a:srgbClr val="FF0000"/>
                </a:solidFill>
              </a:rPr>
              <a:t>T1</a:t>
            </a:r>
            <a:r>
              <a:rPr lang="en-US" i="1" dirty="0" smtClean="0"/>
              <a:t> </a:t>
            </a:r>
            <a:r>
              <a:rPr lang="en-US" dirty="0" smtClean="0"/>
              <a:t>be the initial pressure, volume and temperature of the gas. </a:t>
            </a:r>
          </a:p>
          <a:p>
            <a:pPr algn="just"/>
            <a:r>
              <a:rPr lang="en-US" dirty="0" smtClean="0"/>
              <a:t>If </a:t>
            </a:r>
            <a:r>
              <a:rPr lang="en-US" i="1" dirty="0" smtClean="0"/>
              <a:t>A </a:t>
            </a:r>
            <a:r>
              <a:rPr lang="en-US" dirty="0" smtClean="0"/>
              <a:t>is the area of cross section of the piston, then force exerted by the gas on the piston is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228600"/>
            <a:ext cx="8763000" cy="6477000"/>
          </a:xfrm>
        </p:spPr>
        <p:txBody>
          <a:bodyPr/>
          <a:lstStyle/>
          <a:p>
            <a:pPr algn="just"/>
            <a:r>
              <a:rPr lang="en-US" b="1" i="1" u="sng" dirty="0" smtClean="0">
                <a:solidFill>
                  <a:srgbClr val="FF0000"/>
                </a:solidFill>
              </a:rPr>
              <a:t>F = P × A</a:t>
            </a:r>
            <a:r>
              <a:rPr lang="en-US" dirty="0" smtClean="0"/>
              <a:t>, where </a:t>
            </a:r>
            <a:r>
              <a:rPr lang="en-US" i="1" dirty="0" smtClean="0"/>
              <a:t>P </a:t>
            </a:r>
            <a:r>
              <a:rPr lang="en-US" dirty="0" smtClean="0"/>
              <a:t>is pressure of the gas at any instant during expansion.</a:t>
            </a:r>
          </a:p>
          <a:p>
            <a:pPr algn="just"/>
            <a:r>
              <a:rPr lang="en-US" dirty="0" smtClean="0"/>
              <a:t> If we assume that pressure of the gas remains constant during an infinitesimally small outward displacement </a:t>
            </a:r>
            <a:r>
              <a:rPr lang="en-US" dirty="0" err="1" smtClean="0"/>
              <a:t>d</a:t>
            </a:r>
            <a:r>
              <a:rPr lang="en-US" i="1" dirty="0" err="1" smtClean="0"/>
              <a:t>x</a:t>
            </a:r>
            <a:r>
              <a:rPr lang="en-US" i="1" dirty="0" smtClean="0"/>
              <a:t> </a:t>
            </a:r>
            <a:r>
              <a:rPr lang="en-US" dirty="0" smtClean="0"/>
              <a:t>of the piston,</a:t>
            </a:r>
          </a:p>
          <a:p>
            <a:pPr algn="just"/>
            <a:r>
              <a:rPr lang="en-US" dirty="0" smtClean="0"/>
              <a:t>then work done </a:t>
            </a:r>
            <a:r>
              <a:rPr lang="en-US" i="1" dirty="0" err="1" smtClean="0"/>
              <a:t>dW</a:t>
            </a:r>
            <a:r>
              <a:rPr lang="en-US" i="1" dirty="0" smtClean="0"/>
              <a:t> = F × </a:t>
            </a:r>
            <a:r>
              <a:rPr lang="en-US" i="1" dirty="0" err="1" smtClean="0"/>
              <a:t>dx</a:t>
            </a:r>
            <a:r>
              <a:rPr lang="en-US" i="1" dirty="0" smtClean="0"/>
              <a:t> = P × A </a:t>
            </a:r>
            <a:r>
              <a:rPr lang="en-US" i="1" dirty="0" err="1" smtClean="0"/>
              <a:t>dx</a:t>
            </a:r>
            <a:r>
              <a:rPr lang="en-US" i="1" dirty="0" smtClean="0"/>
              <a:t> </a:t>
            </a:r>
            <a:r>
              <a:rPr lang="en-US" i="1" dirty="0" err="1" smtClean="0"/>
              <a:t>dW</a:t>
            </a:r>
            <a:r>
              <a:rPr lang="en-US" i="1" dirty="0" smtClean="0"/>
              <a:t> = P </a:t>
            </a:r>
            <a:r>
              <a:rPr lang="en-US" i="1" dirty="0" err="1" smtClean="0"/>
              <a:t>dV</a:t>
            </a:r>
            <a:endParaRPr lang="en-US" i="1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mmu\Desktop\ss\Screenshot_2020-08-09-07-16-52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304800"/>
            <a:ext cx="8991600" cy="6248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mmu\Desktop\ss\Screenshot_2020-08-09-07-16-57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"/>
            <a:ext cx="8763000" cy="6553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Second law of thermodynamics</a:t>
            </a: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58674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first law of thermodynamics</a:t>
            </a:r>
            <a:r>
              <a:rPr lang="en-US" dirty="0" smtClean="0"/>
              <a:t> is a general statement of </a:t>
            </a:r>
            <a:r>
              <a:rPr lang="en-US" dirty="0" smtClean="0">
                <a:solidFill>
                  <a:srgbClr val="FF0000"/>
                </a:solidFill>
              </a:rPr>
              <a:t>equivalence</a:t>
            </a:r>
            <a:r>
              <a:rPr lang="en-US" dirty="0" smtClean="0"/>
              <a:t> between </a:t>
            </a:r>
            <a:r>
              <a:rPr lang="en-US" dirty="0" smtClean="0">
                <a:solidFill>
                  <a:srgbClr val="0070C0"/>
                </a:solidFill>
              </a:rPr>
              <a:t>work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heat.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second law of thermodynamics </a:t>
            </a:r>
            <a:r>
              <a:rPr lang="en-US" dirty="0" smtClean="0"/>
              <a:t>enables us to know whether a process which is allowed by first law of thermodynamics can </a:t>
            </a:r>
            <a:r>
              <a:rPr lang="en-US" dirty="0" smtClean="0">
                <a:solidFill>
                  <a:srgbClr val="FF0000"/>
                </a:solidFill>
              </a:rPr>
              <a:t>actually occur or not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second law of thermodynamics </a:t>
            </a:r>
            <a:r>
              <a:rPr lang="en-US" dirty="0" smtClean="0">
                <a:solidFill>
                  <a:srgbClr val="FF0000"/>
                </a:solidFill>
              </a:rPr>
              <a:t>tells</a:t>
            </a:r>
            <a:r>
              <a:rPr lang="en-US" dirty="0" smtClean="0"/>
              <a:t> about the </a:t>
            </a:r>
            <a:r>
              <a:rPr lang="en-US" dirty="0" smtClean="0">
                <a:solidFill>
                  <a:srgbClr val="0070C0"/>
                </a:solidFill>
              </a:rPr>
              <a:t>extent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70C0"/>
                </a:solidFill>
              </a:rPr>
              <a:t>direction of energy transformation.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Different scientists </a:t>
            </a:r>
            <a:r>
              <a:rPr lang="en-US" dirty="0" smtClean="0"/>
              <a:t>have stated this law in different ways to bring out its </a:t>
            </a:r>
            <a:r>
              <a:rPr lang="en-US" dirty="0" smtClean="0">
                <a:solidFill>
                  <a:srgbClr val="FF0000"/>
                </a:solidFill>
              </a:rPr>
              <a:t>salient features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en-US" dirty="0" smtClean="0"/>
            </a:br>
            <a:r>
              <a:rPr lang="en-US" b="1" i="1" u="sng" dirty="0" smtClean="0">
                <a:solidFill>
                  <a:srgbClr val="FF0000"/>
                </a:solidFill>
              </a:rPr>
              <a:t>Kelvin’s statement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/>
          <a:lstStyle/>
          <a:p>
            <a:pPr algn="just"/>
            <a:r>
              <a:rPr lang="en-US" dirty="0" smtClean="0"/>
              <a:t>Kelvin’s statement of second law is based on </a:t>
            </a:r>
            <a:r>
              <a:rPr lang="en-US" dirty="0" smtClean="0">
                <a:solidFill>
                  <a:srgbClr val="0070C0"/>
                </a:solidFill>
              </a:rPr>
              <a:t>his experience </a:t>
            </a:r>
            <a:r>
              <a:rPr lang="en-US" dirty="0" smtClean="0"/>
              <a:t>about the performance of heat engine.</a:t>
            </a:r>
          </a:p>
          <a:p>
            <a:pPr algn="just"/>
            <a:r>
              <a:rPr lang="en-US" i="1" dirty="0" smtClean="0"/>
              <a:t>It is </a:t>
            </a:r>
            <a:r>
              <a:rPr lang="en-US" i="1" dirty="0" smtClean="0">
                <a:solidFill>
                  <a:srgbClr val="FF0000"/>
                </a:solidFill>
              </a:rPr>
              <a:t>impossible</a:t>
            </a:r>
            <a:r>
              <a:rPr lang="en-US" i="1" dirty="0" smtClean="0"/>
              <a:t> to obtain a continuous supply of work from a body by cooling it to a temperature below the coldest of its surroundings. 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u="sng" dirty="0" err="1" smtClean="0">
                <a:solidFill>
                  <a:srgbClr val="FF0000"/>
                </a:solidFill>
              </a:rPr>
              <a:t>Clausius</a:t>
            </a:r>
            <a:r>
              <a:rPr lang="en-US" b="1" i="1" u="sng" dirty="0" smtClean="0">
                <a:solidFill>
                  <a:srgbClr val="FF0000"/>
                </a:solidFill>
              </a:rPr>
              <a:t> statement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It is </a:t>
            </a:r>
            <a:r>
              <a:rPr lang="en-US" i="1" dirty="0" smtClean="0">
                <a:solidFill>
                  <a:srgbClr val="FF0000"/>
                </a:solidFill>
              </a:rPr>
              <a:t>impossible</a:t>
            </a:r>
            <a:r>
              <a:rPr lang="en-US" i="1" dirty="0" smtClean="0"/>
              <a:t> for a self acting machine unaided by any </a:t>
            </a:r>
            <a:r>
              <a:rPr lang="en-US" i="1" dirty="0" smtClean="0">
                <a:solidFill>
                  <a:srgbClr val="FF0000"/>
                </a:solidFill>
              </a:rPr>
              <a:t>external  agency </a:t>
            </a:r>
            <a:r>
              <a:rPr lang="en-US" i="1" dirty="0" smtClean="0"/>
              <a:t>to transfer heat from a body at a lower temperature to another body at a higher temperature.</a:t>
            </a:r>
            <a:endParaRPr lang="en-US" dirty="0" smtClean="0"/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a-IN" sz="3600" b="1" u="sng" dirty="0" smtClean="0">
                <a:solidFill>
                  <a:srgbClr val="FF0000"/>
                </a:solidFill>
              </a:rPr>
              <a:t>கிளாசியஸ் கூற்று</a:t>
            </a:r>
            <a:r>
              <a:rPr lang="ta-IN" sz="3600" b="1" dirty="0" smtClean="0"/>
              <a:t/>
            </a:r>
            <a:br>
              <a:rPr lang="ta-IN" sz="3600" b="1" dirty="0" smtClean="0"/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/>
            <a:r>
              <a:rPr lang="ta-IN" sz="1800" dirty="0" smtClean="0"/>
              <a:t>எத்தகைய வேலையும் செய்யாமல் வெப்பத்தைக் குளிர்ந்த பொருளிலிருந்து சூடான பொருளுக்கு மாற்றுவது இயலாது.</a:t>
            </a:r>
            <a:endParaRPr lang="en-US" sz="1800" dirty="0" smtClean="0"/>
          </a:p>
          <a:p>
            <a:pPr algn="just"/>
            <a:endParaRPr lang="ta-IN" sz="1800" dirty="0" smtClean="0"/>
          </a:p>
          <a:p>
            <a:pPr algn="just"/>
            <a:r>
              <a:rPr lang="ta-IN" sz="1800" dirty="0" smtClean="0"/>
              <a:t>என்ட்ரோபியை அதிகரிக்கூடிய செயல்முறையானது தன்னிச்சையானதாகும். இக்கூற்று என்ட்ரோபி கூற்று எனப்படும். என்ட்ரோபி என்பது ஒழுங்கற்ற தன்மையை குறிக்கிறது.ஒர் இயந்திரத்தின் திறன் எப்பொழுதும் 100% அடையாது.</a:t>
            </a:r>
            <a:endParaRPr lang="en-US" sz="1800" dirty="0" smtClean="0"/>
          </a:p>
          <a:p>
            <a:pPr algn="just"/>
            <a:endParaRPr lang="ta-IN" sz="1800" dirty="0" smtClean="0"/>
          </a:p>
          <a:p>
            <a:pPr algn="just"/>
            <a:r>
              <a:rPr lang="ta-IN" sz="1800" dirty="0" smtClean="0"/>
              <a:t>ஓர் இயந்திரத்தின் திறன் என்பது வெளிப்படுத்திய ஆற்றலுக்கும் உறிஞ்சப்பட்ட ஆற்றலுக்கும் உள்ள விகிதத்தின் மதிப்பாகும். எனவே 100% திறனை ஒரு பொதும் அடைய இயலாது.</a:t>
            </a:r>
          </a:p>
          <a:p>
            <a:endParaRPr lang="en-US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Specific heat capacity (</a:t>
            </a:r>
            <a:r>
              <a:rPr lang="ta-IN" sz="2200" u="sng" dirty="0" smtClean="0">
                <a:solidFill>
                  <a:srgbClr val="00CC00"/>
                </a:solidFill>
              </a:rPr>
              <a:t>வெப்ப ஏற்பு திறன்</a:t>
            </a:r>
            <a:r>
              <a:rPr lang="en-US" dirty="0" smtClean="0">
                <a:solidFill>
                  <a:srgbClr val="00CC00"/>
                </a:solidFill>
              </a:rPr>
              <a:t>)</a:t>
            </a:r>
            <a:endParaRPr lang="en-US" b="1" u="sng" dirty="0">
              <a:solidFill>
                <a:srgbClr val="00CC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i="1" dirty="0" smtClean="0"/>
              <a:t>Specific heat capacity of a substance is defined </a:t>
            </a:r>
            <a:r>
              <a:rPr lang="en-US" i="1" dirty="0" smtClean="0">
                <a:solidFill>
                  <a:srgbClr val="0070C0"/>
                </a:solidFill>
              </a:rPr>
              <a:t>as the quantity of </a:t>
            </a:r>
            <a:r>
              <a:rPr lang="en-US" i="1" dirty="0" smtClean="0">
                <a:solidFill>
                  <a:srgbClr val="FF0000"/>
                </a:solidFill>
              </a:rPr>
              <a:t>heat</a:t>
            </a:r>
            <a:r>
              <a:rPr lang="en-US" i="1" dirty="0" smtClean="0">
                <a:solidFill>
                  <a:srgbClr val="0070C0"/>
                </a:solidFill>
              </a:rPr>
              <a:t> required to raise the temperature of </a:t>
            </a:r>
            <a:r>
              <a:rPr lang="en-US" i="1" dirty="0" smtClean="0">
                <a:solidFill>
                  <a:srgbClr val="FF0000"/>
                </a:solidFill>
              </a:rPr>
              <a:t>1 kg </a:t>
            </a:r>
            <a:r>
              <a:rPr lang="en-US" i="1" dirty="0" smtClean="0">
                <a:solidFill>
                  <a:srgbClr val="0070C0"/>
                </a:solidFill>
              </a:rPr>
              <a:t>of the substance through </a:t>
            </a:r>
            <a:r>
              <a:rPr lang="en-US" i="1" dirty="0" smtClean="0">
                <a:solidFill>
                  <a:srgbClr val="FF0000"/>
                </a:solidFill>
              </a:rPr>
              <a:t>1K</a:t>
            </a:r>
            <a:r>
              <a:rPr lang="en-US" i="1" dirty="0" smtClean="0">
                <a:solidFill>
                  <a:srgbClr val="0070C0"/>
                </a:solidFill>
              </a:rPr>
              <a:t>. </a:t>
            </a:r>
          </a:p>
          <a:p>
            <a:pPr algn="just"/>
            <a:r>
              <a:rPr lang="en-US" i="1" dirty="0" smtClean="0"/>
              <a:t>Its unit is </a:t>
            </a:r>
            <a:r>
              <a:rPr lang="en-US" b="1" i="1" u="sng" dirty="0" smtClean="0">
                <a:solidFill>
                  <a:srgbClr val="FF0000"/>
                </a:solidFill>
              </a:rPr>
              <a:t>J kg</a:t>
            </a:r>
            <a:r>
              <a:rPr lang="en-US" b="1" i="1" u="sng" baseline="30000" dirty="0" smtClean="0">
                <a:solidFill>
                  <a:srgbClr val="FF0000"/>
                </a:solidFill>
              </a:rPr>
              <a:t>–1</a:t>
            </a:r>
            <a:r>
              <a:rPr lang="en-US" b="1" i="1" u="sng" dirty="0" smtClean="0">
                <a:solidFill>
                  <a:srgbClr val="FF0000"/>
                </a:solidFill>
              </a:rPr>
              <a:t>K</a:t>
            </a:r>
            <a:r>
              <a:rPr lang="en-US" b="1" i="1" u="sng" baseline="30000" dirty="0" smtClean="0">
                <a:solidFill>
                  <a:srgbClr val="FF0000"/>
                </a:solidFill>
              </a:rPr>
              <a:t>–1</a:t>
            </a:r>
            <a:r>
              <a:rPr lang="en-US" b="1" i="1" dirty="0" smtClean="0"/>
              <a:t>.</a:t>
            </a:r>
            <a:endParaRPr lang="en-US" b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Kelvin - Planck’s statement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i="1" dirty="0" smtClean="0"/>
              <a:t>It is </a:t>
            </a:r>
            <a:r>
              <a:rPr lang="en-US" i="1" dirty="0" smtClean="0">
                <a:solidFill>
                  <a:srgbClr val="FF0000"/>
                </a:solidFill>
              </a:rPr>
              <a:t>impossible</a:t>
            </a:r>
            <a:r>
              <a:rPr lang="en-US" i="1" dirty="0" smtClean="0"/>
              <a:t> to construct a heat engine operating in a cycle, that will extract heat from a reservoir and perform an equivalent amount of work.</a:t>
            </a:r>
          </a:p>
          <a:p>
            <a:pPr algn="just"/>
            <a:r>
              <a:rPr lang="ta-IN" sz="2100" b="1" dirty="0" smtClean="0"/>
              <a:t>கெல்வின் பிளாங்க் கூற்று</a:t>
            </a:r>
            <a:r>
              <a:rPr lang="en-US" sz="2100" dirty="0" smtClean="0"/>
              <a:t> </a:t>
            </a:r>
            <a:r>
              <a:rPr lang="ta-IN" sz="2100" dirty="0" smtClean="0"/>
              <a:t>ஒரு முழுமையான சுற்றில் ஒரு பொருளிலிருந்து வெப்பத்தை உறிஞ்சி, அந்த அமைப்பில் எத்தகைய சிறு மாற்றத்தையும் ஏற்படுத்தாமல், முழுவதுமாக வேலையாக மாற்றக் கூடிய இயந்திரத்தை வடிவமைக்க இயலாது</a:t>
            </a:r>
          </a:p>
          <a:p>
            <a:pPr algn="just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u="sng" dirty="0">
                <a:solidFill>
                  <a:srgbClr val="FF0000"/>
                </a:solidFill>
              </a:rPr>
              <a:t>Carnot engine</a:t>
            </a:r>
            <a:r>
              <a:rPr lang="en-US" sz="3200" u="sng" dirty="0">
                <a:solidFill>
                  <a:srgbClr val="FF0000"/>
                </a:solidFill>
              </a:rPr>
              <a:t/>
            </a:r>
            <a:br>
              <a:rPr lang="en-US" sz="3200" u="sng" dirty="0">
                <a:solidFill>
                  <a:srgbClr val="FF0000"/>
                </a:solidFill>
              </a:rPr>
            </a:br>
            <a:endParaRPr lang="en-US" sz="3200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915400" cy="5638800"/>
          </a:xfrm>
        </p:spPr>
        <p:txBody>
          <a:bodyPr>
            <a:normAutofit/>
          </a:bodyPr>
          <a:lstStyle/>
          <a:p>
            <a:pPr algn="just"/>
            <a:r>
              <a:rPr lang="en-US" i="1" dirty="0" smtClean="0">
                <a:solidFill>
                  <a:srgbClr val="FF0000"/>
                </a:solidFill>
              </a:rPr>
              <a:t>Heat engine </a:t>
            </a:r>
            <a:r>
              <a:rPr lang="en-US" i="1" dirty="0" smtClean="0"/>
              <a:t>is a device which </a:t>
            </a:r>
            <a:r>
              <a:rPr lang="en-US" i="1" dirty="0" smtClean="0">
                <a:solidFill>
                  <a:srgbClr val="0070C0"/>
                </a:solidFill>
              </a:rPr>
              <a:t>converts </a:t>
            </a:r>
            <a:r>
              <a:rPr lang="en-US" i="1" dirty="0" smtClean="0">
                <a:solidFill>
                  <a:srgbClr val="FF0000"/>
                </a:solidFill>
              </a:rPr>
              <a:t>heat energy </a:t>
            </a:r>
            <a:r>
              <a:rPr lang="en-US" i="1" dirty="0" smtClean="0"/>
              <a:t>into </a:t>
            </a:r>
            <a:r>
              <a:rPr lang="en-US" i="1" dirty="0" smtClean="0">
                <a:solidFill>
                  <a:srgbClr val="FF0000"/>
                </a:solidFill>
              </a:rPr>
              <a:t>mechanical energy</a:t>
            </a:r>
            <a:r>
              <a:rPr lang="en-US" i="1" dirty="0" smtClean="0"/>
              <a:t>.</a:t>
            </a:r>
            <a:endParaRPr lang="en-US" dirty="0" smtClean="0"/>
          </a:p>
          <a:p>
            <a:pPr algn="just"/>
            <a:r>
              <a:rPr lang="en-US" dirty="0" smtClean="0"/>
              <a:t>In the year </a:t>
            </a:r>
            <a:r>
              <a:rPr lang="en-US" dirty="0" smtClean="0">
                <a:solidFill>
                  <a:srgbClr val="0070C0"/>
                </a:solidFill>
              </a:rPr>
              <a:t>1824,</a:t>
            </a:r>
            <a:r>
              <a:rPr lang="en-US" dirty="0" smtClean="0"/>
              <a:t> Carnot devised an ideal cycle of operation for a heat engine.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machine</a:t>
            </a:r>
            <a:r>
              <a:rPr lang="en-US" dirty="0" smtClean="0"/>
              <a:t> used for </a:t>
            </a:r>
            <a:r>
              <a:rPr lang="en-US" dirty="0" err="1" smtClean="0">
                <a:solidFill>
                  <a:srgbClr val="0070C0"/>
                </a:solidFill>
              </a:rPr>
              <a:t>realising</a:t>
            </a:r>
            <a:r>
              <a:rPr lang="en-US" dirty="0" smtClean="0">
                <a:solidFill>
                  <a:srgbClr val="0070C0"/>
                </a:solidFill>
              </a:rPr>
              <a:t> this ideal cycle </a:t>
            </a:r>
            <a:r>
              <a:rPr lang="en-US" dirty="0" smtClean="0"/>
              <a:t>of </a:t>
            </a:r>
            <a:br>
              <a:rPr lang="en-US" dirty="0" smtClean="0"/>
            </a:br>
            <a:r>
              <a:rPr lang="en-US" dirty="0" smtClean="0"/>
              <a:t>operation is called an </a:t>
            </a:r>
            <a:r>
              <a:rPr lang="en-US" u="sng" dirty="0" smtClean="0">
                <a:solidFill>
                  <a:srgbClr val="FF0000"/>
                </a:solidFill>
              </a:rPr>
              <a:t>ideal heat engine </a:t>
            </a:r>
            <a:r>
              <a:rPr lang="en-US" dirty="0" smtClean="0"/>
              <a:t>or </a:t>
            </a:r>
            <a:r>
              <a:rPr lang="en-US" u="sng" dirty="0" err="1" smtClean="0">
                <a:solidFill>
                  <a:srgbClr val="FF0000"/>
                </a:solidFill>
              </a:rPr>
              <a:t>carnot</a:t>
            </a:r>
            <a:r>
              <a:rPr lang="en-US" u="sng" dirty="0" smtClean="0">
                <a:solidFill>
                  <a:srgbClr val="FF0000"/>
                </a:solidFill>
              </a:rPr>
              <a:t> heat engine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essential parts of a Carnot engine</a:t>
            </a:r>
            <a:endParaRPr lang="en-US" b="1" dirty="0"/>
          </a:p>
        </p:txBody>
      </p:sp>
      <p:pic>
        <p:nvPicPr>
          <p:cNvPr id="4" name="Picture 2" descr="C:\Users\Ammu\Desktop\ss\Screenshot_2020-08-09-07-17-43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19200"/>
            <a:ext cx="8001000" cy="5410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u="sng" dirty="0" smtClean="0">
                <a:solidFill>
                  <a:srgbClr val="FF0000"/>
                </a:solidFill>
              </a:rPr>
              <a:t>Source</a:t>
            </a:r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534400" cy="5059363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3600" dirty="0" smtClean="0"/>
              <a:t>It is a </a:t>
            </a:r>
            <a:r>
              <a:rPr lang="en-US" sz="3600" dirty="0" smtClean="0">
                <a:solidFill>
                  <a:srgbClr val="0070C0"/>
                </a:solidFill>
              </a:rPr>
              <a:t>hot body </a:t>
            </a:r>
            <a:r>
              <a:rPr lang="en-US" sz="3600" dirty="0" smtClean="0"/>
              <a:t>which is kept at a </a:t>
            </a:r>
            <a:r>
              <a:rPr lang="en-US" sz="3600" dirty="0" smtClean="0">
                <a:solidFill>
                  <a:srgbClr val="0070C0"/>
                </a:solidFill>
              </a:rPr>
              <a:t>constant temperature </a:t>
            </a:r>
            <a:r>
              <a:rPr lang="en-US" sz="3600" i="1" dirty="0" smtClean="0">
                <a:solidFill>
                  <a:srgbClr val="FF0000"/>
                </a:solidFill>
              </a:rPr>
              <a:t>T1</a:t>
            </a:r>
            <a:r>
              <a:rPr lang="en-US" sz="3600" dirty="0" smtClean="0">
                <a:solidFill>
                  <a:srgbClr val="0070C0"/>
                </a:solidFill>
              </a:rPr>
              <a:t>.</a:t>
            </a:r>
          </a:p>
          <a:p>
            <a:pPr algn="just"/>
            <a:r>
              <a:rPr lang="en-US" sz="3600" dirty="0" smtClean="0"/>
              <a:t> It has </a:t>
            </a:r>
            <a:r>
              <a:rPr lang="en-US" sz="3600" dirty="0" smtClean="0">
                <a:solidFill>
                  <a:srgbClr val="FF0000"/>
                </a:solidFill>
              </a:rPr>
              <a:t>infinite thermal capacity (</a:t>
            </a:r>
            <a:r>
              <a:rPr lang="ta-IN" sz="3600" dirty="0" smtClean="0"/>
              <a:t/>
            </a:r>
            <a:br>
              <a:rPr lang="ta-IN" sz="3600" dirty="0" smtClean="0"/>
            </a:br>
            <a:r>
              <a:rPr lang="ta-IN" sz="2400" dirty="0" smtClean="0"/>
              <a:t>எல்லையற்ற வெப்ப திறன்</a:t>
            </a:r>
            <a:r>
              <a:rPr lang="en-US" sz="3600" dirty="0" smtClean="0">
                <a:solidFill>
                  <a:srgbClr val="FF0000"/>
                </a:solidFill>
              </a:rPr>
              <a:t>)</a:t>
            </a:r>
            <a:r>
              <a:rPr lang="en-US" sz="3600" dirty="0" smtClean="0"/>
              <a:t>. </a:t>
            </a:r>
          </a:p>
          <a:p>
            <a:pPr algn="just"/>
            <a:r>
              <a:rPr lang="en-US" sz="3600" dirty="0" smtClean="0">
                <a:solidFill>
                  <a:srgbClr val="FF0000"/>
                </a:solidFill>
              </a:rPr>
              <a:t>Any amount of heat </a:t>
            </a:r>
            <a:r>
              <a:rPr lang="en-US" sz="3600" dirty="0" smtClean="0"/>
              <a:t>can be drawn from it at a constant temperature </a:t>
            </a:r>
            <a:r>
              <a:rPr lang="en-US" sz="3600" i="1" dirty="0" smtClean="0"/>
              <a:t>T1 </a:t>
            </a:r>
          </a:p>
          <a:p>
            <a:pPr algn="just"/>
            <a:r>
              <a:rPr lang="en-US" sz="3600" dirty="0" smtClean="0"/>
              <a:t>(</a:t>
            </a:r>
            <a:r>
              <a:rPr lang="en-US" sz="3600" dirty="0" err="1" smtClean="0"/>
              <a:t>i.e</a:t>
            </a:r>
            <a:r>
              <a:rPr lang="en-US" sz="3600" dirty="0" smtClean="0"/>
              <a:t>) its temperature will </a:t>
            </a:r>
            <a:r>
              <a:rPr lang="en-US" sz="3600" dirty="0" smtClean="0">
                <a:solidFill>
                  <a:srgbClr val="FF0000"/>
                </a:solidFill>
              </a:rPr>
              <a:t>remain </a:t>
            </a:r>
            <a:r>
              <a:rPr lang="en-US" sz="3600" dirty="0" smtClean="0"/>
              <a:t> the same even after drawing any amount of heat from it.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u="sng" dirty="0" smtClean="0">
                <a:solidFill>
                  <a:srgbClr val="FF0000"/>
                </a:solidFill>
              </a:rPr>
              <a:t>Sink</a:t>
            </a:r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is a </a:t>
            </a:r>
            <a:r>
              <a:rPr lang="en-US" dirty="0" smtClean="0">
                <a:solidFill>
                  <a:srgbClr val="FF0000"/>
                </a:solidFill>
              </a:rPr>
              <a:t>cold body </a:t>
            </a:r>
            <a:r>
              <a:rPr lang="en-US" dirty="0" smtClean="0"/>
              <a:t>which is kept at a </a:t>
            </a:r>
            <a:r>
              <a:rPr lang="en-US" dirty="0" smtClean="0">
                <a:solidFill>
                  <a:srgbClr val="002060"/>
                </a:solidFill>
              </a:rPr>
              <a:t>constant lower temperature </a:t>
            </a:r>
            <a:r>
              <a:rPr lang="en-US" i="1" dirty="0" smtClean="0">
                <a:solidFill>
                  <a:srgbClr val="002060"/>
                </a:solidFill>
              </a:rPr>
              <a:t>T2</a:t>
            </a:r>
            <a:r>
              <a:rPr lang="en-US" dirty="0" smtClean="0">
                <a:solidFill>
                  <a:srgbClr val="002060"/>
                </a:solidFill>
              </a:rPr>
              <a:t>. </a:t>
            </a:r>
          </a:p>
          <a:p>
            <a:pPr algn="just"/>
            <a:r>
              <a:rPr lang="en-US" dirty="0" smtClean="0"/>
              <a:t>Its </a:t>
            </a:r>
            <a:r>
              <a:rPr lang="en-US" dirty="0" smtClean="0">
                <a:solidFill>
                  <a:srgbClr val="FF0000"/>
                </a:solidFill>
              </a:rPr>
              <a:t>thermal capacity </a:t>
            </a:r>
            <a:r>
              <a:rPr lang="en-US" dirty="0" smtClean="0"/>
              <a:t>is also </a:t>
            </a:r>
            <a:r>
              <a:rPr lang="en-US" dirty="0" smtClean="0">
                <a:solidFill>
                  <a:srgbClr val="002060"/>
                </a:solidFill>
              </a:rPr>
              <a:t>infinite</a:t>
            </a:r>
            <a:r>
              <a:rPr lang="en-US" dirty="0" smtClean="0"/>
              <a:t> that any amount of heat added to it will not increase its temperature.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u="sng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is made up of </a:t>
            </a:r>
            <a:r>
              <a:rPr lang="en-US" dirty="0" smtClean="0">
                <a:solidFill>
                  <a:srgbClr val="002060"/>
                </a:solidFill>
              </a:rPr>
              <a:t>non-conducting walls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conducting bottom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A </a:t>
            </a:r>
            <a:r>
              <a:rPr lang="en-US" dirty="0" smtClean="0">
                <a:solidFill>
                  <a:srgbClr val="FF0000"/>
                </a:solidFill>
              </a:rPr>
              <a:t>perfect gas </a:t>
            </a:r>
            <a:r>
              <a:rPr lang="en-US" dirty="0" smtClean="0"/>
              <a:t>is used as a </a:t>
            </a:r>
            <a:r>
              <a:rPr lang="en-US" dirty="0" smtClean="0">
                <a:solidFill>
                  <a:srgbClr val="002060"/>
                </a:solidFill>
              </a:rPr>
              <a:t>working substance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The cylinder is fitted with a </a:t>
            </a:r>
            <a:r>
              <a:rPr lang="en-US" dirty="0" smtClean="0">
                <a:solidFill>
                  <a:srgbClr val="002060"/>
                </a:solidFill>
              </a:rPr>
              <a:t>perfectly non-conducting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002060"/>
                </a:solidFill>
              </a:rPr>
              <a:t>frictionless piston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i="1" u="sng" dirty="0" smtClean="0">
                <a:solidFill>
                  <a:srgbClr val="FF0000"/>
                </a:solidFill>
              </a:rPr>
              <a:t>Insulating stand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/>
          <a:lstStyle/>
          <a:p>
            <a:pPr algn="just"/>
            <a:r>
              <a:rPr lang="en-US" dirty="0" smtClean="0"/>
              <a:t>It is made up of </a:t>
            </a:r>
            <a:r>
              <a:rPr lang="en-US" dirty="0" smtClean="0">
                <a:solidFill>
                  <a:srgbClr val="FF0000"/>
                </a:solidFill>
              </a:rPr>
              <a:t>non conducting material </a:t>
            </a:r>
            <a:r>
              <a:rPr lang="en-US" dirty="0" smtClean="0"/>
              <a:t>so as to perform </a:t>
            </a:r>
            <a:r>
              <a:rPr lang="en-US" dirty="0" smtClean="0">
                <a:solidFill>
                  <a:srgbClr val="002060"/>
                </a:solidFill>
              </a:rPr>
              <a:t>adiabatic operations</a:t>
            </a:r>
            <a:r>
              <a:rPr lang="en-US" dirty="0" smtClean="0"/>
              <a:t>.</a:t>
            </a:r>
          </a:p>
          <a:p>
            <a:pPr algn="just"/>
            <a:r>
              <a:rPr lang="en-US" i="1" dirty="0" smtClean="0"/>
              <a:t>Working : </a:t>
            </a:r>
            <a:r>
              <a:rPr lang="en-US" dirty="0" smtClean="0"/>
              <a:t>The Carnot engine has the following four stages of operations.</a:t>
            </a:r>
          </a:p>
          <a:p>
            <a:pPr lvl="1" algn="just"/>
            <a:r>
              <a:rPr lang="en-US" sz="3200" dirty="0" smtClean="0"/>
              <a:t>1.Isothermal expansion</a:t>
            </a:r>
          </a:p>
          <a:p>
            <a:pPr lvl="1" algn="just"/>
            <a:r>
              <a:rPr lang="en-US" sz="3200" dirty="0" smtClean="0"/>
              <a:t> 2. Adiabatic expansion </a:t>
            </a:r>
          </a:p>
          <a:p>
            <a:pPr lvl="1" algn="just"/>
            <a:r>
              <a:rPr lang="en-US" sz="3200" dirty="0" smtClean="0"/>
              <a:t>3. Isothermal compression </a:t>
            </a:r>
          </a:p>
          <a:p>
            <a:pPr lvl="1" algn="just"/>
            <a:r>
              <a:rPr lang="en-US" sz="3200" dirty="0" smtClean="0"/>
              <a:t>4. Adiabatic compression</a:t>
            </a:r>
            <a:r>
              <a:rPr lang="en-US" dirty="0" smtClean="0"/>
              <a:t>.</a:t>
            </a:r>
            <a:endParaRPr lang="en-US" sz="36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rnot-Engine-Thermodynamic-Engin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533400"/>
            <a:ext cx="7924800" cy="5592763"/>
          </a:xfr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mmu\Desktop\ss\Screenshot_2020-08-09-07-17-48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153400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Isothermal expansion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638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Let us consider </a:t>
            </a:r>
            <a:r>
              <a:rPr lang="en-US" dirty="0" smtClean="0">
                <a:solidFill>
                  <a:srgbClr val="002060"/>
                </a:solidFill>
              </a:rPr>
              <a:t>one mole of an ideal gas </a:t>
            </a:r>
            <a:r>
              <a:rPr lang="en-US" dirty="0" smtClean="0"/>
              <a:t>enclosed in the cylinder. </a:t>
            </a:r>
          </a:p>
          <a:p>
            <a:pPr algn="just"/>
            <a:r>
              <a:rPr lang="en-US" dirty="0" smtClean="0"/>
              <a:t>Let </a:t>
            </a:r>
            <a:r>
              <a:rPr lang="en-US" i="1" dirty="0" smtClean="0">
                <a:solidFill>
                  <a:srgbClr val="FF0000"/>
                </a:solidFill>
              </a:rPr>
              <a:t>V1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i="1" dirty="0" smtClean="0">
                <a:solidFill>
                  <a:srgbClr val="FF0000"/>
                </a:solidFill>
              </a:rPr>
              <a:t>P1 </a:t>
            </a:r>
            <a:r>
              <a:rPr lang="en-US" dirty="0" smtClean="0"/>
              <a:t>be the </a:t>
            </a:r>
            <a:r>
              <a:rPr lang="en-US" dirty="0" smtClean="0">
                <a:solidFill>
                  <a:srgbClr val="002060"/>
                </a:solidFill>
              </a:rPr>
              <a:t>initial volume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002060"/>
                </a:solidFill>
              </a:rPr>
              <a:t>pressure</a:t>
            </a:r>
            <a:r>
              <a:rPr lang="en-US" dirty="0" smtClean="0"/>
              <a:t> of the gas respectively.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initial state </a:t>
            </a:r>
            <a:r>
              <a:rPr lang="en-US" dirty="0" smtClean="0"/>
              <a:t>of the gas is represented by the point </a:t>
            </a:r>
            <a:r>
              <a:rPr lang="en-US" i="1" dirty="0" smtClean="0">
                <a:solidFill>
                  <a:srgbClr val="FF0000"/>
                </a:solidFill>
              </a:rPr>
              <a:t>A</a:t>
            </a:r>
            <a:r>
              <a:rPr lang="en-US" i="1" dirty="0" smtClean="0"/>
              <a:t> </a:t>
            </a:r>
            <a:r>
              <a:rPr lang="en-US" dirty="0" smtClean="0"/>
              <a:t>on the </a:t>
            </a:r>
            <a:r>
              <a:rPr lang="en-US" i="1" dirty="0" smtClean="0"/>
              <a:t>P–V </a:t>
            </a:r>
            <a:r>
              <a:rPr lang="en-US" dirty="0" smtClean="0"/>
              <a:t>diagram.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is placed over the </a:t>
            </a:r>
            <a:r>
              <a:rPr lang="en-US" dirty="0" smtClean="0">
                <a:solidFill>
                  <a:srgbClr val="FF0000"/>
                </a:solidFill>
              </a:rPr>
              <a:t>source</a:t>
            </a:r>
            <a:r>
              <a:rPr lang="en-US" dirty="0" smtClean="0"/>
              <a:t> which is at the temperature </a:t>
            </a:r>
            <a:r>
              <a:rPr lang="en-US" i="1" dirty="0" smtClean="0">
                <a:solidFill>
                  <a:srgbClr val="FF0000"/>
                </a:solidFill>
              </a:rPr>
              <a:t>T</a:t>
            </a:r>
            <a:r>
              <a:rPr lang="en-US" dirty="0" smtClean="0">
                <a:solidFill>
                  <a:srgbClr val="FF0000"/>
                </a:solidFill>
              </a:rPr>
              <a:t>1.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piston </a:t>
            </a:r>
            <a:r>
              <a:rPr lang="en-US" dirty="0" smtClean="0"/>
              <a:t>is allowed to move slowly </a:t>
            </a:r>
            <a:r>
              <a:rPr lang="en-US" dirty="0" smtClean="0">
                <a:solidFill>
                  <a:srgbClr val="FF0000"/>
                </a:solidFill>
              </a:rPr>
              <a:t>outwards</a:t>
            </a:r>
            <a:r>
              <a:rPr lang="en-US" dirty="0" smtClean="0"/>
              <a:t>, so that the </a:t>
            </a:r>
            <a:r>
              <a:rPr lang="en-US" u="sng" dirty="0" smtClean="0">
                <a:solidFill>
                  <a:srgbClr val="002060"/>
                </a:solidFill>
              </a:rPr>
              <a:t>gas expands. </a:t>
            </a:r>
          </a:p>
          <a:p>
            <a:pPr algn="just"/>
            <a:r>
              <a:rPr lang="en-US" dirty="0" smtClean="0">
                <a:solidFill>
                  <a:srgbClr val="FF0000"/>
                </a:solidFill>
              </a:rPr>
              <a:t>Heat</a:t>
            </a:r>
            <a:r>
              <a:rPr lang="en-US" dirty="0" smtClean="0"/>
              <a:t> is gained from the </a:t>
            </a:r>
            <a:r>
              <a:rPr lang="en-US" dirty="0" smtClean="0">
                <a:solidFill>
                  <a:srgbClr val="FF0000"/>
                </a:solidFill>
              </a:rPr>
              <a:t>source</a:t>
            </a:r>
            <a:r>
              <a:rPr lang="en-US" dirty="0" smtClean="0"/>
              <a:t> and the process is isothermal at </a:t>
            </a:r>
            <a:r>
              <a:rPr lang="en-US" u="sng" dirty="0" smtClean="0">
                <a:solidFill>
                  <a:srgbClr val="FF0000"/>
                </a:solidFill>
              </a:rPr>
              <a:t>constant temperature </a:t>
            </a:r>
            <a:r>
              <a:rPr lang="en-US" i="1" u="sng" dirty="0" smtClean="0">
                <a:solidFill>
                  <a:srgbClr val="FF0000"/>
                </a:solidFill>
              </a:rPr>
              <a:t>T</a:t>
            </a:r>
            <a:r>
              <a:rPr lang="en-US" u="sng" dirty="0" smtClean="0">
                <a:solidFill>
                  <a:srgbClr val="FF0000"/>
                </a:solidFill>
              </a:rPr>
              <a:t>1.</a:t>
            </a:r>
            <a:endParaRPr lang="en-US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Specific heat capacity of constant volume (</a:t>
            </a:r>
            <a:r>
              <a:rPr lang="en-US" b="1" dirty="0" err="1" smtClean="0">
                <a:solidFill>
                  <a:srgbClr val="FF0000"/>
                </a:solidFill>
              </a:rPr>
              <a:t>Cv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algn="just"/>
            <a:r>
              <a:rPr lang="en-US" dirty="0" err="1" smtClean="0"/>
              <a:t>C</a:t>
            </a:r>
            <a:r>
              <a:rPr lang="en-US" baseline="-25000" dirty="0" err="1" smtClean="0"/>
              <a:t>v</a:t>
            </a:r>
            <a:r>
              <a:rPr lang="en-US" dirty="0" smtClean="0"/>
              <a:t> is defined as the quantity of heat required to raise the temperature of 1 mole of a gas through 1 Kelvin by keeping the volume constant.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In this process the </a:t>
            </a:r>
            <a:r>
              <a:rPr lang="en-US" dirty="0" smtClean="0">
                <a:solidFill>
                  <a:srgbClr val="FF0000"/>
                </a:solidFill>
              </a:rPr>
              <a:t>volume of the gas changes </a:t>
            </a:r>
            <a:r>
              <a:rPr lang="en-US" dirty="0" smtClean="0"/>
              <a:t>from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r>
              <a:rPr lang="en-US" dirty="0" smtClean="0">
                <a:solidFill>
                  <a:srgbClr val="002060"/>
                </a:solidFill>
              </a:rPr>
              <a:t>1</a:t>
            </a:r>
            <a:r>
              <a:rPr lang="en-US" dirty="0" smtClean="0"/>
              <a:t> to </a:t>
            </a:r>
            <a:r>
              <a:rPr lang="en-US" i="1" dirty="0" smtClean="0">
                <a:solidFill>
                  <a:srgbClr val="002060"/>
                </a:solidFill>
              </a:rPr>
              <a:t>V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dirty="0" smtClean="0"/>
              <a:t> and the </a:t>
            </a:r>
            <a:r>
              <a:rPr lang="en-US" dirty="0" smtClean="0">
                <a:solidFill>
                  <a:srgbClr val="FF0000"/>
                </a:solidFill>
              </a:rPr>
              <a:t>pressure changes</a:t>
            </a:r>
            <a:r>
              <a:rPr lang="en-US" dirty="0" smtClean="0"/>
              <a:t> from </a:t>
            </a:r>
            <a:r>
              <a:rPr lang="en-US" i="1" dirty="0" smtClean="0">
                <a:solidFill>
                  <a:srgbClr val="002060"/>
                </a:solidFill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1</a:t>
            </a:r>
            <a:r>
              <a:rPr lang="en-US" dirty="0" smtClean="0"/>
              <a:t> to </a:t>
            </a:r>
            <a:r>
              <a:rPr lang="en-US" i="1" dirty="0" smtClean="0">
                <a:solidFill>
                  <a:srgbClr val="002060"/>
                </a:solidFill>
              </a:rPr>
              <a:t>P</a:t>
            </a:r>
            <a:r>
              <a:rPr lang="en-US" dirty="0" smtClean="0">
                <a:solidFill>
                  <a:srgbClr val="002060"/>
                </a:solidFill>
              </a:rPr>
              <a:t>2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This process is    represented   by    </a:t>
            </a:r>
            <a:r>
              <a:rPr lang="en-US" i="1" u="sng" dirty="0" smtClean="0">
                <a:solidFill>
                  <a:srgbClr val="FF0000"/>
                </a:solidFill>
              </a:rPr>
              <a:t>AB </a:t>
            </a:r>
            <a:r>
              <a:rPr lang="en-US" i="1" dirty="0" smtClean="0"/>
              <a:t>   </a:t>
            </a:r>
            <a:r>
              <a:rPr lang="en-US" dirty="0" smtClean="0"/>
              <a:t>in  the</a:t>
            </a:r>
          </a:p>
          <a:p>
            <a:pPr algn="just"/>
            <a:r>
              <a:rPr lang="en-US" dirty="0" smtClean="0"/>
              <a:t>indicator diagram .</a:t>
            </a:r>
          </a:p>
          <a:p>
            <a:pPr algn="just"/>
            <a:r>
              <a:rPr lang="en-US" dirty="0" smtClean="0"/>
              <a:t> During this process, the </a:t>
            </a:r>
            <a:r>
              <a:rPr lang="en-US" u="sng" dirty="0" smtClean="0">
                <a:solidFill>
                  <a:srgbClr val="FF0000"/>
                </a:solidFill>
              </a:rPr>
              <a:t>quantity of heat absorbed from the source </a:t>
            </a:r>
            <a:r>
              <a:rPr lang="en-US" dirty="0" smtClean="0"/>
              <a:t>is </a:t>
            </a:r>
            <a:r>
              <a:rPr lang="en-US" b="1" i="1" u="sng" dirty="0" smtClean="0">
                <a:solidFill>
                  <a:srgbClr val="0070C0"/>
                </a:solidFill>
              </a:rPr>
              <a:t>Q1</a:t>
            </a:r>
            <a:r>
              <a:rPr lang="en-US" i="1" dirty="0" smtClean="0">
                <a:solidFill>
                  <a:srgbClr val="002060"/>
                </a:solidFill>
              </a:rPr>
              <a:t> </a:t>
            </a:r>
            <a:r>
              <a:rPr lang="en-US" i="1" dirty="0" smtClean="0"/>
              <a:t>  </a:t>
            </a:r>
            <a:r>
              <a:rPr lang="en-US" dirty="0" smtClean="0"/>
              <a:t>and  </a:t>
            </a:r>
            <a:r>
              <a:rPr lang="en-US" b="1" i="1" u="sng" dirty="0" smtClean="0">
                <a:solidFill>
                  <a:srgbClr val="0070C0"/>
                </a:solidFill>
              </a:rPr>
              <a:t>W</a:t>
            </a:r>
            <a:r>
              <a:rPr lang="en-US" b="1" u="sng" dirty="0" smtClean="0">
                <a:solidFill>
                  <a:srgbClr val="0070C0"/>
                </a:solidFill>
              </a:rPr>
              <a:t>1</a:t>
            </a:r>
            <a:r>
              <a:rPr lang="en-US" dirty="0" smtClean="0"/>
              <a:t>   is  the  corresponding amount of work done by the gas.</a:t>
            </a:r>
          </a:p>
          <a:p>
            <a:endParaRPr lang="en-US" dirty="0"/>
          </a:p>
        </p:txBody>
      </p:sp>
      <p:pic>
        <p:nvPicPr>
          <p:cNvPr id="7170" name="Picture 2" descr="C:\Users\Ammu\Desktop\ss\Screenshot_2020-08-09-07-17-48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857750"/>
            <a:ext cx="6934200" cy="20002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i="1" dirty="0" smtClean="0">
                <a:solidFill>
                  <a:srgbClr val="FF0000"/>
                </a:solidFill>
              </a:rPr>
              <a:t>Adiabatic expansion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791200"/>
          </a:xfrm>
        </p:spPr>
        <p:txBody>
          <a:bodyPr>
            <a:normAutofit/>
          </a:bodyPr>
          <a:lstStyle/>
          <a:p>
            <a:pPr algn="just"/>
            <a:r>
              <a:rPr lang="en-US" dirty="0" smtClean="0"/>
              <a:t>The </a:t>
            </a:r>
            <a:r>
              <a:rPr lang="en-US" u="sng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is taken from the </a:t>
            </a:r>
            <a:r>
              <a:rPr lang="en-US" u="sng" dirty="0" smtClean="0">
                <a:solidFill>
                  <a:srgbClr val="0070C0"/>
                </a:solidFill>
              </a:rPr>
              <a:t>source</a:t>
            </a:r>
            <a:r>
              <a:rPr lang="en-US" dirty="0" smtClean="0"/>
              <a:t> and is placed on the </a:t>
            </a:r>
            <a:r>
              <a:rPr lang="en-US" u="sng" dirty="0" smtClean="0">
                <a:solidFill>
                  <a:srgbClr val="0070C0"/>
                </a:solidFill>
              </a:rPr>
              <a:t>insulting stand </a:t>
            </a:r>
            <a:r>
              <a:rPr lang="en-US" dirty="0" smtClean="0"/>
              <a:t>and the piston is moved further .</a:t>
            </a:r>
          </a:p>
          <a:p>
            <a:pPr algn="just"/>
            <a:r>
              <a:rPr lang="en-US" dirty="0" smtClean="0"/>
              <a:t>so that the </a:t>
            </a:r>
            <a:r>
              <a:rPr lang="en-US" dirty="0" smtClean="0">
                <a:solidFill>
                  <a:srgbClr val="FF0000"/>
                </a:solidFill>
              </a:rPr>
              <a:t>volume of the gas </a:t>
            </a:r>
            <a:r>
              <a:rPr lang="en-US" dirty="0" smtClean="0"/>
              <a:t>changes from </a:t>
            </a:r>
            <a:r>
              <a:rPr lang="en-US" b="1" u="sng" dirty="0" smtClean="0">
                <a:solidFill>
                  <a:srgbClr val="0070C0"/>
                </a:solidFill>
              </a:rPr>
              <a:t>V2</a:t>
            </a:r>
            <a:r>
              <a:rPr lang="en-US" b="1" u="sng" dirty="0" smtClean="0"/>
              <a:t> </a:t>
            </a:r>
            <a:r>
              <a:rPr lang="en-US" dirty="0" smtClean="0"/>
              <a:t>to </a:t>
            </a:r>
            <a:r>
              <a:rPr lang="en-US" b="1" u="sng" dirty="0" smtClean="0">
                <a:solidFill>
                  <a:srgbClr val="0070C0"/>
                </a:solidFill>
              </a:rPr>
              <a:t>V3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pressure changes </a:t>
            </a:r>
            <a:r>
              <a:rPr lang="en-US" dirty="0" smtClean="0"/>
              <a:t>from </a:t>
            </a:r>
            <a:r>
              <a:rPr lang="en-US" b="1" u="sng" dirty="0" smtClean="0">
                <a:solidFill>
                  <a:srgbClr val="0070C0"/>
                </a:solidFill>
              </a:rPr>
              <a:t>P2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b="1" u="sng" dirty="0" smtClean="0">
                <a:solidFill>
                  <a:srgbClr val="0070C0"/>
                </a:solidFill>
              </a:rPr>
              <a:t>P3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This </a:t>
            </a:r>
            <a:r>
              <a:rPr lang="en-US" dirty="0" smtClean="0">
                <a:solidFill>
                  <a:srgbClr val="FF0000"/>
                </a:solidFill>
              </a:rPr>
              <a:t>adiabatic expansion </a:t>
            </a:r>
            <a:r>
              <a:rPr lang="en-US" dirty="0" smtClean="0"/>
              <a:t>is represented by </a:t>
            </a:r>
            <a:r>
              <a:rPr lang="en-US" b="1" u="sng" dirty="0" smtClean="0">
                <a:solidFill>
                  <a:srgbClr val="0070C0"/>
                </a:solidFill>
              </a:rPr>
              <a:t>BC</a:t>
            </a:r>
            <a:r>
              <a:rPr lang="en-US" dirty="0" smtClean="0"/>
              <a:t>. Since the gas is </a:t>
            </a:r>
            <a:r>
              <a:rPr lang="en-US" dirty="0" smtClean="0">
                <a:solidFill>
                  <a:srgbClr val="FF0000"/>
                </a:solidFill>
              </a:rPr>
              <a:t>thermally insulated </a:t>
            </a:r>
            <a:r>
              <a:rPr lang="en-US" dirty="0" smtClean="0"/>
              <a:t>from all </a:t>
            </a:r>
            <a:r>
              <a:rPr lang="en-US" dirty="0" smtClean="0">
                <a:solidFill>
                  <a:srgbClr val="FF0000"/>
                </a:solidFill>
              </a:rPr>
              <a:t>sides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70C0"/>
                </a:solidFill>
              </a:rPr>
              <a:t>no heat </a:t>
            </a:r>
            <a:r>
              <a:rPr lang="en-US" dirty="0" smtClean="0"/>
              <a:t>can be gained from the surroundings.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temperature of the gas</a:t>
            </a:r>
            <a:r>
              <a:rPr lang="en-US" dirty="0" smtClean="0"/>
              <a:t> falls from </a:t>
            </a:r>
            <a:r>
              <a:rPr lang="en-US" b="1" u="sng" dirty="0" smtClean="0">
                <a:solidFill>
                  <a:srgbClr val="0070C0"/>
                </a:solidFill>
              </a:rPr>
              <a:t>T1</a:t>
            </a:r>
            <a:r>
              <a:rPr lang="en-US" i="1" dirty="0" smtClean="0"/>
              <a:t> </a:t>
            </a:r>
            <a:r>
              <a:rPr lang="en-US" dirty="0" smtClean="0"/>
              <a:t>to </a:t>
            </a:r>
            <a:r>
              <a:rPr lang="en-US" b="1" u="sng" dirty="0" smtClean="0">
                <a:solidFill>
                  <a:srgbClr val="0070C0"/>
                </a:solidFill>
              </a:rPr>
              <a:t>T2</a:t>
            </a:r>
            <a:r>
              <a:rPr lang="en-US" dirty="0" smtClean="0">
                <a:solidFill>
                  <a:srgbClr val="0070C0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mmu\Downloads\Screenshot_2020-08-09-07-17-54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219200"/>
            <a:ext cx="8229600" cy="4419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Isothermal compression</a:t>
            </a:r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4102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is now placed on the </a:t>
            </a:r>
            <a:r>
              <a:rPr lang="en-US" dirty="0" smtClean="0">
                <a:solidFill>
                  <a:srgbClr val="FF0000"/>
                </a:solidFill>
              </a:rPr>
              <a:t>sink</a:t>
            </a:r>
            <a:r>
              <a:rPr lang="en-US" dirty="0" smtClean="0"/>
              <a:t> at a temperature </a:t>
            </a:r>
            <a:r>
              <a:rPr lang="en-US" b="1" i="1" u="sng" dirty="0" smtClean="0">
                <a:solidFill>
                  <a:srgbClr val="0070C0"/>
                </a:solidFill>
              </a:rPr>
              <a:t>T2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piston</a:t>
            </a:r>
            <a:r>
              <a:rPr lang="en-US" dirty="0" smtClean="0"/>
              <a:t> is moved </a:t>
            </a:r>
            <a:r>
              <a:rPr lang="en-US" dirty="0" smtClean="0">
                <a:solidFill>
                  <a:srgbClr val="0070C0"/>
                </a:solidFill>
              </a:rPr>
              <a:t>slowly downward </a:t>
            </a:r>
            <a:r>
              <a:rPr lang="en-US" dirty="0" smtClean="0"/>
              <a:t>to compress the gas isothermally. </a:t>
            </a:r>
          </a:p>
          <a:p>
            <a:pPr algn="just"/>
            <a:r>
              <a:rPr lang="en-US" dirty="0" smtClean="0"/>
              <a:t>This is  represented  by  </a:t>
            </a:r>
            <a:r>
              <a:rPr lang="en-US" b="1" u="sng" dirty="0" smtClean="0">
                <a:solidFill>
                  <a:srgbClr val="0070C0"/>
                </a:solidFill>
              </a:rPr>
              <a:t>CD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 Let  </a:t>
            </a:r>
            <a:r>
              <a:rPr lang="en-US" b="1" u="sng" dirty="0" smtClean="0">
                <a:solidFill>
                  <a:srgbClr val="0070C0"/>
                </a:solidFill>
              </a:rPr>
              <a:t>(</a:t>
            </a:r>
            <a:r>
              <a:rPr lang="en-US" b="1" i="1" u="sng" dirty="0" smtClean="0">
                <a:solidFill>
                  <a:srgbClr val="0070C0"/>
                </a:solidFill>
              </a:rPr>
              <a:t>V4,  P4</a:t>
            </a:r>
            <a:r>
              <a:rPr lang="en-US" b="1" u="sng" dirty="0" smtClean="0">
                <a:solidFill>
                  <a:srgbClr val="0070C0"/>
                </a:solidFill>
              </a:rPr>
              <a:t>)  </a:t>
            </a:r>
            <a:r>
              <a:rPr lang="en-US" dirty="0" smtClean="0"/>
              <a:t>be  the  </a:t>
            </a:r>
            <a:r>
              <a:rPr lang="en-US" dirty="0" smtClean="0">
                <a:solidFill>
                  <a:srgbClr val="FF0000"/>
                </a:solidFill>
              </a:rPr>
              <a:t>volume</a:t>
            </a:r>
            <a:r>
              <a:rPr lang="en-US" dirty="0" smtClean="0"/>
              <a:t>  and  </a:t>
            </a:r>
            <a:r>
              <a:rPr lang="en-US" dirty="0" smtClean="0">
                <a:solidFill>
                  <a:srgbClr val="FF0000"/>
                </a:solidFill>
              </a:rPr>
              <a:t>pressure</a:t>
            </a:r>
            <a:r>
              <a:rPr lang="en-US" dirty="0" smtClean="0"/>
              <a:t> corresponding to the point </a:t>
            </a:r>
            <a:r>
              <a:rPr lang="en-US" b="1" u="sng" dirty="0" smtClean="0">
                <a:solidFill>
                  <a:srgbClr val="0070C0"/>
                </a:solidFill>
              </a:rPr>
              <a:t>D</a:t>
            </a:r>
            <a:r>
              <a:rPr lang="en-US" dirty="0" smtClean="0"/>
              <a:t>.</a:t>
            </a:r>
          </a:p>
          <a:p>
            <a:pPr algn="just"/>
            <a:r>
              <a:rPr lang="en-US" dirty="0" smtClean="0"/>
              <a:t> Since the </a:t>
            </a:r>
            <a:r>
              <a:rPr lang="en-US" dirty="0" smtClean="0">
                <a:solidFill>
                  <a:srgbClr val="FF0000"/>
                </a:solidFill>
              </a:rPr>
              <a:t>base of the cylinder </a:t>
            </a:r>
            <a:r>
              <a:rPr lang="en-US" dirty="0" smtClean="0"/>
              <a:t>is conducting the </a:t>
            </a:r>
            <a:r>
              <a:rPr lang="en-US" dirty="0" smtClean="0">
                <a:solidFill>
                  <a:srgbClr val="FF0000"/>
                </a:solidFill>
              </a:rPr>
              <a:t>heat produced </a:t>
            </a:r>
            <a:r>
              <a:rPr lang="en-US" dirty="0" smtClean="0"/>
              <a:t>during compression will pass to the </a:t>
            </a:r>
            <a:r>
              <a:rPr lang="en-US" dirty="0" smtClean="0">
                <a:solidFill>
                  <a:srgbClr val="FF0000"/>
                </a:solidFill>
              </a:rPr>
              <a:t>sink</a:t>
            </a:r>
            <a:r>
              <a:rPr lang="en-US" dirty="0" smtClean="0"/>
              <a:t> so that, the </a:t>
            </a:r>
            <a:r>
              <a:rPr lang="en-US" dirty="0" smtClean="0">
                <a:solidFill>
                  <a:srgbClr val="0070C0"/>
                </a:solidFill>
              </a:rPr>
              <a:t>temperature of the gas</a:t>
            </a:r>
            <a:r>
              <a:rPr lang="en-US" dirty="0" smtClean="0"/>
              <a:t> remains constant at </a:t>
            </a:r>
            <a:r>
              <a:rPr lang="en-US" b="1" i="1" u="sng" dirty="0" smtClean="0">
                <a:solidFill>
                  <a:srgbClr val="0070C0"/>
                </a:solidFill>
              </a:rPr>
              <a:t>T2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81000"/>
            <a:ext cx="8610600" cy="6248400"/>
          </a:xfrm>
        </p:spPr>
        <p:txBody>
          <a:bodyPr/>
          <a:lstStyle/>
          <a:p>
            <a:r>
              <a:rPr lang="en-US" dirty="0" smtClean="0"/>
              <a:t>Let </a:t>
            </a:r>
            <a:r>
              <a:rPr lang="en-US" b="1" i="1" u="sng" dirty="0" smtClean="0">
                <a:solidFill>
                  <a:srgbClr val="FF0000"/>
                </a:solidFill>
              </a:rPr>
              <a:t>Q</a:t>
            </a:r>
            <a:r>
              <a:rPr lang="en-US" b="1" i="1" u="sng" baseline="-25000" dirty="0" smtClean="0">
                <a:solidFill>
                  <a:srgbClr val="FF0000"/>
                </a:solidFill>
              </a:rPr>
              <a:t>2</a:t>
            </a:r>
            <a:r>
              <a:rPr lang="en-US" i="1" dirty="0" smtClean="0"/>
              <a:t>  </a:t>
            </a:r>
            <a:r>
              <a:rPr lang="en-US" dirty="0" smtClean="0"/>
              <a:t>be the amount   of </a:t>
            </a:r>
            <a:r>
              <a:rPr lang="en-US" dirty="0" smtClean="0">
                <a:solidFill>
                  <a:srgbClr val="0070C0"/>
                </a:solidFill>
              </a:rPr>
              <a:t>heat rejected </a:t>
            </a:r>
            <a:r>
              <a:rPr lang="en-US" dirty="0" smtClean="0"/>
              <a:t>to the sink and </a:t>
            </a:r>
            <a:r>
              <a:rPr lang="en-US" b="1" u="sng" dirty="0" smtClean="0">
                <a:solidFill>
                  <a:srgbClr val="FF0000"/>
                </a:solidFill>
              </a:rPr>
              <a:t>W</a:t>
            </a:r>
            <a:r>
              <a:rPr lang="en-US" b="1" u="sng" baseline="-25000" dirty="0" smtClean="0">
                <a:solidFill>
                  <a:srgbClr val="FF0000"/>
                </a:solidFill>
              </a:rPr>
              <a:t>3</a:t>
            </a:r>
            <a:r>
              <a:rPr lang="en-US" i="1" dirty="0" smtClean="0"/>
              <a:t> </a:t>
            </a:r>
            <a:r>
              <a:rPr lang="en-US" dirty="0" smtClean="0"/>
              <a:t>be the amount of </a:t>
            </a:r>
            <a:r>
              <a:rPr lang="en-US" dirty="0" smtClean="0">
                <a:solidFill>
                  <a:srgbClr val="0070C0"/>
                </a:solidFill>
              </a:rPr>
              <a:t>work done </a:t>
            </a:r>
            <a:r>
              <a:rPr lang="en-US" dirty="0" smtClean="0"/>
              <a:t>on the gas in compressing it isothermally.</a:t>
            </a:r>
          </a:p>
          <a:p>
            <a:endParaRPr lang="en-US" dirty="0"/>
          </a:p>
        </p:txBody>
      </p:sp>
      <p:pic>
        <p:nvPicPr>
          <p:cNvPr id="9218" name="Picture 2" descr="C:\Users\Ammu\Desktop\ss\Screenshot_2020-08-09-07-17-54-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05000"/>
            <a:ext cx="9144000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Adiabatic compression</a:t>
            </a:r>
            <a:r>
              <a:rPr lang="en-US" u="sng" dirty="0" smtClean="0">
                <a:solidFill>
                  <a:srgbClr val="FF0000"/>
                </a:solidFill>
              </a:rPr>
              <a:t/>
            </a:r>
            <a:br>
              <a:rPr lang="en-US" u="sng" dirty="0" smtClean="0">
                <a:solidFill>
                  <a:srgbClr val="FF0000"/>
                </a:solidFill>
              </a:rPr>
            </a:b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382000" cy="5867400"/>
          </a:xfrm>
        </p:spPr>
        <p:txBody>
          <a:bodyPr/>
          <a:lstStyle/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is now placed on the </a:t>
            </a:r>
            <a:r>
              <a:rPr lang="en-US" dirty="0" smtClean="0">
                <a:solidFill>
                  <a:srgbClr val="002060"/>
                </a:solidFill>
              </a:rPr>
              <a:t>insulating stand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piston</a:t>
            </a:r>
            <a:r>
              <a:rPr lang="en-US" dirty="0" smtClean="0"/>
              <a:t> is further </a:t>
            </a:r>
            <a:r>
              <a:rPr lang="en-US" dirty="0" smtClean="0">
                <a:solidFill>
                  <a:srgbClr val="0070C0"/>
                </a:solidFill>
              </a:rPr>
              <a:t>moved down </a:t>
            </a:r>
            <a:r>
              <a:rPr lang="en-US" dirty="0" smtClean="0"/>
              <a:t>in such a way that the </a:t>
            </a:r>
            <a:r>
              <a:rPr lang="en-US" dirty="0" smtClean="0">
                <a:solidFill>
                  <a:srgbClr val="FF0000"/>
                </a:solidFill>
              </a:rPr>
              <a:t>gas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70C0"/>
                </a:solidFill>
              </a:rPr>
              <a:t>compressed adiabatically</a:t>
            </a:r>
            <a:r>
              <a:rPr lang="en-US" dirty="0" smtClean="0"/>
              <a:t> to its initial volume </a:t>
            </a:r>
            <a:r>
              <a:rPr lang="en-US" b="1" i="1" u="sng" dirty="0" smtClean="0">
                <a:solidFill>
                  <a:srgbClr val="FF0000"/>
                </a:solidFill>
              </a:rPr>
              <a:t>V1</a:t>
            </a:r>
            <a:r>
              <a:rPr lang="en-US" i="1" dirty="0" smtClean="0"/>
              <a:t> </a:t>
            </a:r>
            <a:r>
              <a:rPr lang="en-US" dirty="0" smtClean="0"/>
              <a:t>and pressure </a:t>
            </a:r>
            <a:r>
              <a:rPr lang="en-US" b="1" i="1" u="sng" dirty="0" smtClean="0">
                <a:solidFill>
                  <a:srgbClr val="FF0000"/>
                </a:solidFill>
              </a:rPr>
              <a:t>P1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As the </a:t>
            </a:r>
            <a:r>
              <a:rPr lang="en-US" dirty="0" smtClean="0">
                <a:solidFill>
                  <a:srgbClr val="FF0000"/>
                </a:solidFill>
              </a:rPr>
              <a:t>gas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0070C0"/>
                </a:solidFill>
              </a:rPr>
              <a:t>insulated</a:t>
            </a:r>
            <a:r>
              <a:rPr lang="en-US" dirty="0" smtClean="0"/>
              <a:t> from </a:t>
            </a:r>
            <a:r>
              <a:rPr lang="en-US" dirty="0" smtClean="0">
                <a:solidFill>
                  <a:srgbClr val="0070C0"/>
                </a:solidFill>
              </a:rPr>
              <a:t>all sides </a:t>
            </a:r>
            <a:r>
              <a:rPr lang="en-US" dirty="0" smtClean="0"/>
              <a:t>heat produced raises the temperature of the gas to </a:t>
            </a:r>
            <a:r>
              <a:rPr lang="en-US" b="1" u="sng" dirty="0" smtClean="0">
                <a:solidFill>
                  <a:srgbClr val="FF0000"/>
                </a:solidFill>
              </a:rPr>
              <a:t>T1</a:t>
            </a:r>
            <a:r>
              <a:rPr lang="en-US" dirty="0" smtClean="0"/>
              <a:t>.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915400" cy="5821363"/>
          </a:xfrm>
        </p:spPr>
        <p:txBody>
          <a:bodyPr/>
          <a:lstStyle/>
          <a:p>
            <a:pPr algn="just"/>
            <a:r>
              <a:rPr lang="en-US" sz="2800" dirty="0" smtClean="0"/>
              <a:t>This </a:t>
            </a:r>
            <a:r>
              <a:rPr lang="en-US" sz="2800" dirty="0" smtClean="0">
                <a:solidFill>
                  <a:srgbClr val="FF0000"/>
                </a:solidFill>
              </a:rPr>
              <a:t>change</a:t>
            </a:r>
            <a:r>
              <a:rPr lang="en-US" sz="2800" dirty="0" smtClean="0"/>
              <a:t> is adiabatic and is represented by </a:t>
            </a:r>
            <a:r>
              <a:rPr lang="en-US" sz="2800" b="1" u="sng" dirty="0" smtClean="0">
                <a:solidFill>
                  <a:srgbClr val="0070C0"/>
                </a:solidFill>
              </a:rPr>
              <a:t>DA</a:t>
            </a:r>
            <a:r>
              <a:rPr lang="en-US" sz="2800" dirty="0" smtClean="0"/>
              <a:t>. </a:t>
            </a:r>
          </a:p>
          <a:p>
            <a:pPr algn="just"/>
            <a:r>
              <a:rPr lang="en-US" sz="2800" dirty="0" smtClean="0"/>
              <a:t>Let </a:t>
            </a:r>
            <a:r>
              <a:rPr lang="en-US" sz="2800" i="1" dirty="0" smtClean="0"/>
              <a:t>W</a:t>
            </a:r>
            <a:r>
              <a:rPr lang="en-US" sz="2800" i="1" baseline="-25000" dirty="0" smtClean="0"/>
              <a:t>4 </a:t>
            </a:r>
            <a:r>
              <a:rPr lang="en-US" sz="2800" dirty="0" smtClean="0"/>
              <a:t>be the work  done  on  the  gas  in  compressing  it  adiabatically  from  a state </a:t>
            </a:r>
            <a:r>
              <a:rPr lang="en-US" sz="2800" i="1" dirty="0" smtClean="0"/>
              <a:t>D (V</a:t>
            </a:r>
            <a:r>
              <a:rPr lang="en-US" sz="2800" i="1" baseline="-25000" dirty="0" smtClean="0"/>
              <a:t>4</a:t>
            </a:r>
            <a:r>
              <a:rPr lang="en-US" sz="2800" i="1" dirty="0" smtClean="0"/>
              <a:t> , P</a:t>
            </a:r>
            <a:r>
              <a:rPr lang="en-US" sz="2800" i="1" baseline="-25000" dirty="0" smtClean="0"/>
              <a:t>4</a:t>
            </a:r>
            <a:r>
              <a:rPr lang="en-US" sz="2800" dirty="0" smtClean="0"/>
              <a:t>) to the initial state </a:t>
            </a:r>
            <a:r>
              <a:rPr lang="en-US" sz="2800" i="1" dirty="0" smtClean="0"/>
              <a:t>A (V</a:t>
            </a:r>
            <a:r>
              <a:rPr lang="en-US" sz="2800" i="1" baseline="-25000" dirty="0" smtClean="0"/>
              <a:t>1</a:t>
            </a:r>
            <a:r>
              <a:rPr lang="en-US" sz="2800" i="1" dirty="0" smtClean="0"/>
              <a:t>, P</a:t>
            </a:r>
            <a:r>
              <a:rPr lang="en-US" sz="2800" i="1" baseline="-25000" dirty="0" smtClean="0"/>
              <a:t>1</a:t>
            </a:r>
            <a:r>
              <a:rPr lang="en-US" dirty="0" smtClean="0"/>
              <a:t>).</a:t>
            </a:r>
          </a:p>
          <a:p>
            <a:pPr algn="just"/>
            <a:endParaRPr lang="en-US" dirty="0"/>
          </a:p>
        </p:txBody>
      </p:sp>
      <p:pic>
        <p:nvPicPr>
          <p:cNvPr id="10242" name="Picture 2" descr="C:\Users\Ammu\Desktop\ss\Screenshot_2020-08-09-07-17-54-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7722"/>
            <a:ext cx="9144000" cy="2661477"/>
          </a:xfrm>
          <a:prstGeom prst="rect">
            <a:avLst/>
          </a:prstGeom>
          <a:noFill/>
        </p:spPr>
      </p:pic>
      <p:pic>
        <p:nvPicPr>
          <p:cNvPr id="5" name="Content Placeholder 3" descr="unnamed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1000" y="4800600"/>
            <a:ext cx="8229600" cy="1447800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C:\Users\Ammu\Desktop\ss\Screenshot_2020-08-09-07-18-00-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Ammu\Desktop\ss\Screenshot_2020-08-09-07-18-00-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89154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C:\Users\Ammu\Desktop\ss\Screenshot_2020-08-09-07-18-06-1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705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Specific heat capacity of constant Pressure (Cp)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Cp is defined as the quantity of heat required to raise the temperature of 1 mole of a gas through 1 </a:t>
            </a:r>
            <a:r>
              <a:rPr lang="en-US" dirty="0" err="1" smtClean="0"/>
              <a:t>kelvin</a:t>
            </a:r>
            <a:r>
              <a:rPr lang="en-US" dirty="0" smtClean="0"/>
              <a:t> by keeping the pressure is constant.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b="1" u="sng" dirty="0">
                <a:solidFill>
                  <a:srgbClr val="FF0000"/>
                </a:solidFill>
              </a:rPr>
              <a:t>First law of thermodynamics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334000"/>
          </a:xfrm>
        </p:spPr>
        <p:txBody>
          <a:bodyPr/>
          <a:lstStyle/>
          <a:p>
            <a:pPr algn="just"/>
            <a:r>
              <a:rPr lang="en-US" dirty="0" smtClean="0"/>
              <a:t>Let us consider a </a:t>
            </a:r>
            <a:r>
              <a:rPr lang="en-US" dirty="0" smtClean="0">
                <a:solidFill>
                  <a:srgbClr val="0070C0"/>
                </a:solidFill>
              </a:rPr>
              <a:t>gas </a:t>
            </a:r>
            <a:r>
              <a:rPr lang="en-US" dirty="0" smtClean="0"/>
              <a:t>inside a </a:t>
            </a:r>
            <a:r>
              <a:rPr lang="en-US" dirty="0" smtClean="0">
                <a:solidFill>
                  <a:srgbClr val="FF0000"/>
                </a:solidFill>
              </a:rPr>
              <a:t>cylinder</a:t>
            </a:r>
            <a:r>
              <a:rPr lang="en-US" dirty="0" smtClean="0"/>
              <a:t> fitted with a movable frictionless </a:t>
            </a:r>
            <a:r>
              <a:rPr lang="en-US" dirty="0" smtClean="0">
                <a:solidFill>
                  <a:srgbClr val="0070C0"/>
                </a:solidFill>
              </a:rPr>
              <a:t>piston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walls</a:t>
            </a:r>
            <a:r>
              <a:rPr lang="en-US" dirty="0" smtClean="0"/>
              <a:t> of the cylinder are made up of </a:t>
            </a:r>
            <a:r>
              <a:rPr lang="en-US" dirty="0" smtClean="0">
                <a:solidFill>
                  <a:srgbClr val="FF0000"/>
                </a:solidFill>
              </a:rPr>
              <a:t>non- conducting material </a:t>
            </a:r>
            <a:r>
              <a:rPr lang="en-US" dirty="0" smtClean="0"/>
              <a:t>and the bottom is made up of </a:t>
            </a:r>
            <a:r>
              <a:rPr lang="en-US" dirty="0" smtClean="0">
                <a:solidFill>
                  <a:srgbClr val="FF0000"/>
                </a:solidFill>
              </a:rPr>
              <a:t>conducting material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>
            <a:normAutofit/>
          </a:bodyPr>
          <a:lstStyle/>
          <a:p>
            <a:r>
              <a:rPr lang="en-US" b="1" u="sng" dirty="0" smtClean="0">
                <a:solidFill>
                  <a:srgbClr val="FF0000"/>
                </a:solidFill>
              </a:rPr>
              <a:t>First law of thermodynamics</a:t>
            </a:r>
            <a:endParaRPr lang="en-US" dirty="0"/>
          </a:p>
        </p:txBody>
      </p:sp>
      <p:pic>
        <p:nvPicPr>
          <p:cNvPr id="4" name="Content Placeholder 3" descr="thermo1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990600"/>
            <a:ext cx="8763000" cy="54864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/>
          <a:lstStyle/>
          <a:p>
            <a:pPr algn="just"/>
            <a:r>
              <a:rPr lang="en-US" dirty="0" smtClean="0"/>
              <a:t>Let the </a:t>
            </a:r>
            <a:r>
              <a:rPr lang="en-US" dirty="0" smtClean="0">
                <a:solidFill>
                  <a:srgbClr val="FF0000"/>
                </a:solidFill>
              </a:rPr>
              <a:t>bottom of the cylinder </a:t>
            </a:r>
            <a:r>
              <a:rPr lang="en-US" dirty="0" smtClean="0"/>
              <a:t>be brought in contact with a </a:t>
            </a:r>
            <a:r>
              <a:rPr lang="en-US" dirty="0" smtClean="0">
                <a:solidFill>
                  <a:srgbClr val="FF0000"/>
                </a:solidFill>
              </a:rPr>
              <a:t>hot body like burner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entire heat energy </a:t>
            </a:r>
            <a:r>
              <a:rPr lang="en-US" dirty="0" smtClean="0"/>
              <a:t>given to the </a:t>
            </a:r>
            <a:r>
              <a:rPr lang="en-US" dirty="0" smtClean="0">
                <a:solidFill>
                  <a:srgbClr val="FF0000"/>
                </a:solidFill>
              </a:rPr>
              <a:t>gas</a:t>
            </a:r>
            <a:r>
              <a:rPr lang="en-US" dirty="0" smtClean="0"/>
              <a:t> is not </a:t>
            </a:r>
            <a:r>
              <a:rPr lang="en-US" dirty="0" smtClean="0">
                <a:solidFill>
                  <a:srgbClr val="0070C0"/>
                </a:solidFill>
              </a:rPr>
              <a:t>converted into work</a:t>
            </a:r>
            <a:r>
              <a:rPr lang="en-US" dirty="0" smtClean="0"/>
              <a:t>. </a:t>
            </a:r>
          </a:p>
          <a:p>
            <a:pPr algn="just"/>
            <a:r>
              <a:rPr lang="en-US" dirty="0" smtClean="0"/>
              <a:t>A </a:t>
            </a:r>
            <a:r>
              <a:rPr lang="en-US" u="sng" dirty="0" smtClean="0">
                <a:solidFill>
                  <a:srgbClr val="FF0000"/>
                </a:solidFill>
              </a:rPr>
              <a:t>part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0070C0"/>
                </a:solidFill>
              </a:rPr>
              <a:t>heat energy </a:t>
            </a:r>
            <a:r>
              <a:rPr lang="en-US" dirty="0" smtClean="0"/>
              <a:t>is used up in </a:t>
            </a:r>
            <a:r>
              <a:rPr lang="en-US" dirty="0" smtClean="0">
                <a:solidFill>
                  <a:srgbClr val="0070C0"/>
                </a:solidFill>
              </a:rPr>
              <a:t>increasing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temperature of the gas </a:t>
            </a:r>
          </a:p>
          <a:p>
            <a:pPr algn="just"/>
            <a:r>
              <a:rPr lang="en-US" dirty="0" smtClean="0"/>
              <a:t>(</a:t>
            </a:r>
            <a:r>
              <a:rPr lang="en-US" dirty="0" err="1" smtClean="0"/>
              <a:t>i.e</a:t>
            </a:r>
            <a:r>
              <a:rPr lang="en-US" dirty="0" smtClean="0"/>
              <a:t>) in </a:t>
            </a:r>
            <a:r>
              <a:rPr lang="en-US" dirty="0" smtClean="0">
                <a:solidFill>
                  <a:srgbClr val="FF0000"/>
                </a:solidFill>
              </a:rPr>
              <a:t>increasing</a:t>
            </a:r>
            <a:r>
              <a:rPr lang="en-US" dirty="0" smtClean="0"/>
              <a:t> its </a:t>
            </a:r>
            <a:r>
              <a:rPr lang="en-US" dirty="0" smtClean="0">
                <a:solidFill>
                  <a:srgbClr val="0070C0"/>
                </a:solidFill>
              </a:rPr>
              <a:t>internal energy </a:t>
            </a:r>
            <a:r>
              <a:rPr lang="en-US" dirty="0" smtClean="0"/>
              <a:t>and the </a:t>
            </a:r>
            <a:r>
              <a:rPr lang="en-US" dirty="0" smtClean="0">
                <a:solidFill>
                  <a:srgbClr val="FF0000"/>
                </a:solidFill>
              </a:rPr>
              <a:t>remaining energy </a:t>
            </a:r>
            <a:r>
              <a:rPr lang="en-US" dirty="0" smtClean="0"/>
              <a:t>is used up in pushing the piston upwards (i.e.) in doing work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63000" cy="6324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If </a:t>
            </a:r>
            <a:r>
              <a:rPr lang="el-GR" sz="2800" u="sng" dirty="0" smtClean="0">
                <a:solidFill>
                  <a:srgbClr val="FF0000"/>
                </a:solidFill>
              </a:rPr>
              <a:t>Δ</a:t>
            </a:r>
            <a:r>
              <a:rPr lang="en-US" sz="2800" i="1" u="sng" dirty="0" smtClean="0">
                <a:solidFill>
                  <a:srgbClr val="FF0000"/>
                </a:solidFill>
              </a:rPr>
              <a:t>Q</a:t>
            </a:r>
            <a:r>
              <a:rPr lang="en-US" sz="2800" i="1" dirty="0" smtClean="0"/>
              <a:t> </a:t>
            </a:r>
            <a:r>
              <a:rPr lang="en-US" sz="2800" dirty="0" smtClean="0"/>
              <a:t>is the </a:t>
            </a:r>
            <a:r>
              <a:rPr lang="en-US" sz="2800" dirty="0" smtClean="0">
                <a:solidFill>
                  <a:srgbClr val="0070C0"/>
                </a:solidFill>
              </a:rPr>
              <a:t>heat energy supplied </a:t>
            </a:r>
            <a:r>
              <a:rPr lang="en-US" sz="2800" dirty="0" smtClean="0"/>
              <a:t>to the gas, </a:t>
            </a:r>
          </a:p>
          <a:p>
            <a:r>
              <a:rPr lang="en-US" sz="2800" i="1" u="sng" dirty="0" smtClean="0">
                <a:solidFill>
                  <a:srgbClr val="FF0000"/>
                </a:solidFill>
              </a:rPr>
              <a:t>U</a:t>
            </a:r>
            <a:r>
              <a:rPr lang="en-US" sz="2800" i="1" u="sng" baseline="-25000" dirty="0" smtClean="0">
                <a:solidFill>
                  <a:srgbClr val="FF0000"/>
                </a:solidFill>
              </a:rPr>
              <a:t>1</a:t>
            </a:r>
            <a:r>
              <a:rPr lang="en-US" sz="2800" i="1" dirty="0" smtClean="0"/>
              <a:t> </a:t>
            </a:r>
            <a:r>
              <a:rPr lang="en-US" sz="2800" dirty="0" smtClean="0"/>
              <a:t>and </a:t>
            </a:r>
            <a:r>
              <a:rPr lang="en-US" sz="2800" i="1" u="sng" dirty="0" smtClean="0">
                <a:solidFill>
                  <a:srgbClr val="FF0000"/>
                </a:solidFill>
              </a:rPr>
              <a:t>U</a:t>
            </a:r>
            <a:r>
              <a:rPr lang="en-US" sz="2800" i="1" u="sng" baseline="-25000" dirty="0" smtClean="0">
                <a:solidFill>
                  <a:srgbClr val="FF0000"/>
                </a:solidFill>
              </a:rPr>
              <a:t>2</a:t>
            </a:r>
            <a:r>
              <a:rPr lang="en-US" sz="2800" i="1" dirty="0" smtClean="0"/>
              <a:t> </a:t>
            </a:r>
            <a:r>
              <a:rPr lang="en-US" sz="2800" dirty="0" smtClean="0"/>
              <a:t>are </a:t>
            </a:r>
            <a:r>
              <a:rPr lang="en-US" sz="2800" dirty="0" smtClean="0">
                <a:solidFill>
                  <a:srgbClr val="0070C0"/>
                </a:solidFill>
              </a:rPr>
              <a:t>initial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070C0"/>
                </a:solidFill>
              </a:rPr>
              <a:t>final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internal energies </a:t>
            </a:r>
            <a:r>
              <a:rPr lang="en-US" sz="2800" dirty="0" smtClean="0"/>
              <a:t>and</a:t>
            </a:r>
          </a:p>
          <a:p>
            <a:r>
              <a:rPr lang="en-US" sz="2800" dirty="0" smtClean="0"/>
              <a:t> </a:t>
            </a:r>
            <a:r>
              <a:rPr lang="el-GR" sz="2800" u="sng" dirty="0" smtClean="0">
                <a:solidFill>
                  <a:srgbClr val="FF0000"/>
                </a:solidFill>
              </a:rPr>
              <a:t>Δ </a:t>
            </a:r>
            <a:r>
              <a:rPr lang="en-US" sz="2800" u="sng" dirty="0" smtClean="0">
                <a:solidFill>
                  <a:srgbClr val="FF0000"/>
                </a:solidFill>
              </a:rPr>
              <a:t>W</a:t>
            </a:r>
            <a:r>
              <a:rPr lang="en-US" sz="2800" i="1" dirty="0" smtClean="0"/>
              <a:t> </a:t>
            </a:r>
            <a:r>
              <a:rPr lang="en-US" sz="2800" dirty="0" smtClean="0"/>
              <a:t>is the </a:t>
            </a:r>
            <a:r>
              <a:rPr lang="en-US" sz="2800" dirty="0" smtClean="0">
                <a:solidFill>
                  <a:srgbClr val="0070C0"/>
                </a:solidFill>
              </a:rPr>
              <a:t>work done by the system</a:t>
            </a:r>
            <a:r>
              <a:rPr lang="en-US" sz="2800" dirty="0" smtClean="0"/>
              <a:t>,</a:t>
            </a:r>
          </a:p>
          <a:p>
            <a:r>
              <a:rPr lang="en-US" sz="2800" dirty="0" smtClean="0"/>
              <a:t> then</a:t>
            </a:r>
          </a:p>
          <a:p>
            <a:r>
              <a:rPr lang="el-GR" sz="2800" b="1" dirty="0" smtClean="0">
                <a:solidFill>
                  <a:srgbClr val="FF0000"/>
                </a:solidFill>
              </a:rPr>
              <a:t>Δ </a:t>
            </a:r>
            <a:r>
              <a:rPr lang="en-US" sz="2800" b="1" i="1" dirty="0" smtClean="0">
                <a:solidFill>
                  <a:srgbClr val="FF0000"/>
                </a:solidFill>
              </a:rPr>
              <a:t>Q = </a:t>
            </a:r>
            <a:r>
              <a:rPr lang="el-GR" sz="2800" b="1" dirty="0" smtClean="0">
                <a:solidFill>
                  <a:srgbClr val="FF0000"/>
                </a:solidFill>
              </a:rPr>
              <a:t>Δ </a:t>
            </a:r>
            <a:r>
              <a:rPr lang="en-US" sz="2800" b="1" i="1" dirty="0" smtClean="0">
                <a:solidFill>
                  <a:srgbClr val="FF0000"/>
                </a:solidFill>
              </a:rPr>
              <a:t>W + (U2 - U1)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l-GR" sz="2800" b="1" dirty="0" smtClean="0">
                <a:solidFill>
                  <a:srgbClr val="FF0000"/>
                </a:solidFill>
              </a:rPr>
              <a:t>Δ </a:t>
            </a:r>
            <a:r>
              <a:rPr lang="en-US" sz="2800" b="1" i="1" dirty="0" smtClean="0">
                <a:solidFill>
                  <a:srgbClr val="FF0000"/>
                </a:solidFill>
              </a:rPr>
              <a:t>Q = </a:t>
            </a:r>
            <a:r>
              <a:rPr lang="el-GR" sz="2800" b="1" dirty="0" smtClean="0">
                <a:solidFill>
                  <a:srgbClr val="FF0000"/>
                </a:solidFill>
              </a:rPr>
              <a:t>Δ </a:t>
            </a:r>
            <a:r>
              <a:rPr lang="en-US" sz="2800" b="1" i="1" dirty="0" smtClean="0">
                <a:solidFill>
                  <a:srgbClr val="FF0000"/>
                </a:solidFill>
              </a:rPr>
              <a:t>W + </a:t>
            </a:r>
            <a:r>
              <a:rPr lang="el-GR" sz="2800" b="1" dirty="0" smtClean="0">
                <a:solidFill>
                  <a:srgbClr val="FF0000"/>
                </a:solidFill>
              </a:rPr>
              <a:t>Δ </a:t>
            </a:r>
            <a:r>
              <a:rPr lang="en-US" sz="2800" b="1" i="1" dirty="0" smtClean="0">
                <a:solidFill>
                  <a:srgbClr val="FF0000"/>
                </a:solidFill>
              </a:rPr>
              <a:t>U</a:t>
            </a:r>
          </a:p>
          <a:p>
            <a:r>
              <a:rPr lang="en-US" sz="2800" dirty="0" smtClean="0"/>
              <a:t>where </a:t>
            </a:r>
            <a:r>
              <a:rPr lang="el-GR" sz="2800" b="1" u="sng" dirty="0" smtClean="0">
                <a:solidFill>
                  <a:srgbClr val="FF0000"/>
                </a:solidFill>
              </a:rPr>
              <a:t>Δ </a:t>
            </a:r>
            <a:r>
              <a:rPr lang="en-US" sz="2800" b="1" i="1" u="sng" dirty="0" smtClean="0">
                <a:solidFill>
                  <a:srgbClr val="FF0000"/>
                </a:solidFill>
              </a:rPr>
              <a:t>U</a:t>
            </a:r>
            <a:r>
              <a:rPr lang="en-US" sz="2800" i="1" dirty="0" smtClean="0"/>
              <a:t> </a:t>
            </a:r>
            <a:r>
              <a:rPr lang="en-US" sz="2800" dirty="0" smtClean="0"/>
              <a:t>is the </a:t>
            </a:r>
            <a:r>
              <a:rPr lang="en-US" sz="2800" dirty="0" smtClean="0">
                <a:solidFill>
                  <a:srgbClr val="0070C0"/>
                </a:solidFill>
              </a:rPr>
              <a:t>change in the internal energy </a:t>
            </a:r>
            <a:r>
              <a:rPr lang="en-US" sz="2800" dirty="0" smtClean="0"/>
              <a:t>of the system.</a:t>
            </a:r>
          </a:p>
          <a:p>
            <a:pPr algn="just"/>
            <a:r>
              <a:rPr lang="en-US" sz="2800" dirty="0" smtClean="0"/>
              <a:t>Hence, </a:t>
            </a:r>
            <a:r>
              <a:rPr lang="en-US" sz="2800" i="1" dirty="0" smtClean="0"/>
              <a:t>the </a:t>
            </a:r>
            <a:r>
              <a:rPr lang="en-US" sz="2800" i="1" dirty="0" smtClean="0">
                <a:solidFill>
                  <a:srgbClr val="0070C0"/>
                </a:solidFill>
              </a:rPr>
              <a:t>first law of thermodynamics </a:t>
            </a:r>
            <a:r>
              <a:rPr lang="en-US" sz="2800" i="1" dirty="0" smtClean="0"/>
              <a:t>states </a:t>
            </a:r>
            <a:r>
              <a:rPr lang="en-US" sz="2800" i="1" u="sng" dirty="0" smtClean="0"/>
              <a:t>that the amount of </a:t>
            </a:r>
            <a:r>
              <a:rPr lang="en-US" sz="2800" i="1" u="sng" dirty="0" smtClean="0">
                <a:solidFill>
                  <a:srgbClr val="FF0000"/>
                </a:solidFill>
              </a:rPr>
              <a:t>heat energy supplied </a:t>
            </a:r>
            <a:r>
              <a:rPr lang="en-US" sz="2800" i="1" u="sng" dirty="0" smtClean="0"/>
              <a:t>to a system is </a:t>
            </a:r>
            <a:r>
              <a:rPr lang="en-US" sz="2800" i="1" u="sng" dirty="0" smtClean="0">
                <a:solidFill>
                  <a:srgbClr val="0070C0"/>
                </a:solidFill>
              </a:rPr>
              <a:t>equal </a:t>
            </a:r>
            <a:r>
              <a:rPr lang="en-US" sz="2800" i="1" u="sng" dirty="0" smtClean="0"/>
              <a:t>to the </a:t>
            </a:r>
            <a:r>
              <a:rPr lang="en-US" sz="2800" i="1" u="sng" dirty="0" smtClean="0">
                <a:solidFill>
                  <a:srgbClr val="0070C0"/>
                </a:solidFill>
              </a:rPr>
              <a:t>sum of the change</a:t>
            </a:r>
            <a:r>
              <a:rPr lang="en-US" sz="2800" i="1" u="sng" dirty="0" smtClean="0"/>
              <a:t> in </a:t>
            </a:r>
            <a:r>
              <a:rPr lang="en-US" sz="2800" i="1" u="sng" dirty="0" smtClean="0">
                <a:solidFill>
                  <a:srgbClr val="FF0000"/>
                </a:solidFill>
              </a:rPr>
              <a:t>internal energy </a:t>
            </a:r>
            <a:r>
              <a:rPr lang="en-US" sz="2800" i="1" u="sng" dirty="0" smtClean="0"/>
              <a:t>of the system and the </a:t>
            </a:r>
            <a:r>
              <a:rPr lang="en-US" sz="2800" i="1" u="sng" dirty="0" smtClean="0">
                <a:solidFill>
                  <a:srgbClr val="FF0000"/>
                </a:solidFill>
              </a:rPr>
              <a:t>work done by the system</a:t>
            </a:r>
            <a:r>
              <a:rPr lang="en-US" sz="2800" i="1" u="sng" dirty="0" smtClean="0"/>
              <a:t>. This law is in accordance with the </a:t>
            </a:r>
            <a:r>
              <a:rPr lang="en-US" sz="2800" b="1" i="1" u="sng" dirty="0" smtClean="0">
                <a:solidFill>
                  <a:srgbClr val="00CC00"/>
                </a:solidFill>
              </a:rPr>
              <a:t>law of conservation of energy</a:t>
            </a:r>
            <a:r>
              <a:rPr lang="en-US" sz="2800" i="1" u="sng" dirty="0" smtClean="0"/>
              <a:t>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lvl="2" algn="ctr" rtl="0">
              <a:spcBef>
                <a:spcPct val="0"/>
              </a:spcBef>
            </a:pPr>
            <a:r>
              <a:rPr lang="en-US" sz="2400" b="1" i="1" u="sng" dirty="0" err="1">
                <a:solidFill>
                  <a:srgbClr val="FF0000"/>
                </a:solidFill>
              </a:rPr>
              <a:t>Workdone</a:t>
            </a:r>
            <a:r>
              <a:rPr lang="en-US" sz="2400" b="1" i="1" u="sng" dirty="0">
                <a:solidFill>
                  <a:srgbClr val="FF0000"/>
                </a:solidFill>
              </a:rPr>
              <a:t> in an isothermal </a:t>
            </a:r>
            <a:r>
              <a:rPr lang="en-US" sz="2400" b="1" i="1" u="sng" dirty="0" smtClean="0">
                <a:solidFill>
                  <a:srgbClr val="FF0000"/>
                </a:solidFill>
              </a:rPr>
              <a:t>process</a:t>
            </a:r>
            <a:r>
              <a:rPr lang="en-US" sz="2400" b="1" u="sng" dirty="0">
                <a:solidFill>
                  <a:srgbClr val="FF0000"/>
                </a:solidFill>
              </a:rPr>
              <a:t/>
            </a:r>
            <a:br>
              <a:rPr lang="en-US" sz="2400" b="1" u="sng" dirty="0">
                <a:solidFill>
                  <a:srgbClr val="FF0000"/>
                </a:solidFill>
              </a:rPr>
            </a:br>
            <a:endParaRPr lang="en-US" b="1" u="sng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144000" cy="571500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/>
              <a:t>Consider </a:t>
            </a:r>
            <a:r>
              <a:rPr lang="en-US" sz="2800" dirty="0" smtClean="0">
                <a:solidFill>
                  <a:srgbClr val="0070C0"/>
                </a:solidFill>
              </a:rPr>
              <a:t>one mole </a:t>
            </a:r>
            <a:r>
              <a:rPr lang="en-US" sz="2800" dirty="0" smtClean="0"/>
              <a:t>of an </a:t>
            </a:r>
            <a:r>
              <a:rPr lang="en-US" sz="2800" dirty="0" smtClean="0">
                <a:solidFill>
                  <a:srgbClr val="0070C0"/>
                </a:solidFill>
              </a:rPr>
              <a:t>ideal gas </a:t>
            </a:r>
            <a:r>
              <a:rPr lang="en-US" sz="2800" dirty="0" smtClean="0"/>
              <a:t>enclosed in a cylinder with </a:t>
            </a:r>
            <a:r>
              <a:rPr lang="en-US" sz="2800" dirty="0" smtClean="0">
                <a:solidFill>
                  <a:srgbClr val="FF0000"/>
                </a:solidFill>
              </a:rPr>
              <a:t>perfectly conducting walls 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And fitted with a perfectly frictionless and </a:t>
            </a:r>
            <a:r>
              <a:rPr lang="en-US" sz="2800" dirty="0" smtClean="0">
                <a:solidFill>
                  <a:srgbClr val="002060"/>
                </a:solidFill>
              </a:rPr>
              <a:t>conducting piston. </a:t>
            </a:r>
          </a:p>
          <a:p>
            <a:pPr algn="just"/>
            <a:r>
              <a:rPr lang="en-US" sz="2800" dirty="0" smtClean="0"/>
              <a:t>Let </a:t>
            </a:r>
            <a:r>
              <a:rPr lang="en-US" sz="2800" i="1" u="sng" dirty="0" smtClean="0">
                <a:solidFill>
                  <a:srgbClr val="FF0000"/>
                </a:solidFill>
              </a:rPr>
              <a:t>P1</a:t>
            </a:r>
            <a:r>
              <a:rPr lang="en-US" sz="2800" i="1" dirty="0" smtClean="0"/>
              <a:t>, </a:t>
            </a:r>
            <a:r>
              <a:rPr lang="en-US" sz="2800" i="1" u="sng" dirty="0" smtClean="0">
                <a:solidFill>
                  <a:srgbClr val="FF0000"/>
                </a:solidFill>
              </a:rPr>
              <a:t>V1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and </a:t>
            </a:r>
            <a:r>
              <a:rPr lang="en-US" sz="2800" i="1" u="sng" dirty="0" smtClean="0">
                <a:solidFill>
                  <a:srgbClr val="FF0000"/>
                </a:solidFill>
              </a:rPr>
              <a:t>T</a:t>
            </a:r>
            <a:r>
              <a:rPr lang="en-US" sz="2800" i="1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be the initial </a:t>
            </a:r>
            <a:r>
              <a:rPr lang="en-US" sz="2800" dirty="0" smtClean="0">
                <a:solidFill>
                  <a:srgbClr val="0070C0"/>
                </a:solidFill>
              </a:rPr>
              <a:t>pressure, volume </a:t>
            </a:r>
            <a:r>
              <a:rPr lang="en-US" sz="2800" dirty="0" smtClean="0"/>
              <a:t>and </a:t>
            </a:r>
            <a:r>
              <a:rPr lang="en-US" sz="2800" dirty="0" smtClean="0">
                <a:solidFill>
                  <a:srgbClr val="0070C0"/>
                </a:solidFill>
              </a:rPr>
              <a:t>temperature</a:t>
            </a:r>
            <a:r>
              <a:rPr lang="en-US" sz="2800" dirty="0" smtClean="0"/>
              <a:t> of the gas. </a:t>
            </a:r>
          </a:p>
          <a:p>
            <a:pPr algn="just"/>
            <a:r>
              <a:rPr lang="en-US" sz="2800" dirty="0" smtClean="0"/>
              <a:t>Let the </a:t>
            </a:r>
            <a:r>
              <a:rPr lang="en-US" sz="2800" dirty="0" smtClean="0">
                <a:solidFill>
                  <a:srgbClr val="FF0000"/>
                </a:solidFill>
              </a:rPr>
              <a:t>gas expand </a:t>
            </a:r>
            <a:r>
              <a:rPr lang="en-US" sz="2800" dirty="0" smtClean="0"/>
              <a:t>to a volume </a:t>
            </a:r>
            <a:r>
              <a:rPr lang="en-US" sz="2800" i="1" dirty="0" smtClean="0">
                <a:solidFill>
                  <a:srgbClr val="0070C0"/>
                </a:solidFill>
              </a:rPr>
              <a:t>V2 </a:t>
            </a:r>
            <a:r>
              <a:rPr lang="en-US" sz="2800" dirty="0" smtClean="0"/>
              <a:t>when </a:t>
            </a:r>
            <a:r>
              <a:rPr lang="en-US" sz="2800" dirty="0" smtClean="0">
                <a:solidFill>
                  <a:srgbClr val="FF0000"/>
                </a:solidFill>
              </a:rPr>
              <a:t>pressure reduces </a:t>
            </a:r>
            <a:r>
              <a:rPr lang="en-US" sz="2800" dirty="0" smtClean="0"/>
              <a:t>to </a:t>
            </a:r>
            <a:r>
              <a:rPr lang="en-US" sz="2800" i="1" dirty="0" smtClean="0">
                <a:solidFill>
                  <a:srgbClr val="0070C0"/>
                </a:solidFill>
              </a:rPr>
              <a:t>P2</a:t>
            </a:r>
            <a:r>
              <a:rPr lang="en-US" sz="2800" dirty="0" smtClean="0"/>
              <a:t>, at </a:t>
            </a:r>
            <a:r>
              <a:rPr lang="en-US" sz="2800" dirty="0" smtClean="0">
                <a:solidFill>
                  <a:srgbClr val="FF0000"/>
                </a:solidFill>
              </a:rPr>
              <a:t>constant temperature </a:t>
            </a:r>
            <a:r>
              <a:rPr lang="en-US" sz="2800" i="1" dirty="0" smtClean="0">
                <a:solidFill>
                  <a:srgbClr val="FF0000"/>
                </a:solidFill>
              </a:rPr>
              <a:t>T</a:t>
            </a:r>
            <a:r>
              <a:rPr lang="en-US" sz="2800" dirty="0" smtClean="0">
                <a:solidFill>
                  <a:srgbClr val="FF0000"/>
                </a:solidFill>
              </a:rPr>
              <a:t>. </a:t>
            </a:r>
          </a:p>
          <a:p>
            <a:pPr algn="just"/>
            <a:r>
              <a:rPr lang="en-US" sz="2800" dirty="0" smtClean="0"/>
              <a:t>At any instant during expansion let the pressure of the gas be </a:t>
            </a:r>
            <a:r>
              <a:rPr lang="en-US" sz="2800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.</a:t>
            </a:r>
          </a:p>
          <a:p>
            <a:pPr algn="just"/>
            <a:r>
              <a:rPr lang="en-US" sz="28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1557</Words>
  <Application>Microsoft Office PowerPoint</Application>
  <PresentationFormat>On-screen Show (4:3)</PresentationFormat>
  <Paragraphs>122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Thermodynamics </vt:lpstr>
      <vt:lpstr>Specific heat capacity (வெப்ப ஏற்பு திறன்)</vt:lpstr>
      <vt:lpstr>Specific heat capacity of constant volume (Cv)</vt:lpstr>
      <vt:lpstr>Specific heat capacity of constant Pressure (Cp)</vt:lpstr>
      <vt:lpstr>First law of thermodynamics </vt:lpstr>
      <vt:lpstr>First law of thermodynamics</vt:lpstr>
      <vt:lpstr>Slide 7</vt:lpstr>
      <vt:lpstr>Slide 8</vt:lpstr>
      <vt:lpstr>Workdone in an isothermal process </vt:lpstr>
      <vt:lpstr>Slide 10</vt:lpstr>
      <vt:lpstr>Slide 11</vt:lpstr>
      <vt:lpstr>Work done in an adiabatic expansion </vt:lpstr>
      <vt:lpstr>Slide 13</vt:lpstr>
      <vt:lpstr>Slide 14</vt:lpstr>
      <vt:lpstr>Slide 15</vt:lpstr>
      <vt:lpstr>Second law of thermodynamics</vt:lpstr>
      <vt:lpstr>  Kelvin’s statement</vt:lpstr>
      <vt:lpstr>Clausius statement </vt:lpstr>
      <vt:lpstr>கிளாசியஸ் கூற்று </vt:lpstr>
      <vt:lpstr>Kelvin - Planck’s statement</vt:lpstr>
      <vt:lpstr>Carnot engine </vt:lpstr>
      <vt:lpstr>The essential parts of a Carnot engine</vt:lpstr>
      <vt:lpstr>Source </vt:lpstr>
      <vt:lpstr>Sink </vt:lpstr>
      <vt:lpstr>Cylinder </vt:lpstr>
      <vt:lpstr>Insulating stand </vt:lpstr>
      <vt:lpstr>Slide 27</vt:lpstr>
      <vt:lpstr>Slide 28</vt:lpstr>
      <vt:lpstr>Isothermal expansion </vt:lpstr>
      <vt:lpstr>Slide 30</vt:lpstr>
      <vt:lpstr>Adiabatic expansion</vt:lpstr>
      <vt:lpstr>Slide 32</vt:lpstr>
      <vt:lpstr>Isothermal compression </vt:lpstr>
      <vt:lpstr>Slide 34</vt:lpstr>
      <vt:lpstr>Adiabatic compression </vt:lpstr>
      <vt:lpstr>Slide 36</vt:lpstr>
      <vt:lpstr>Slide 37</vt:lpstr>
      <vt:lpstr>Slide 38</vt:lpstr>
      <vt:lpstr>Slide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Chandru</dc:creator>
  <cp:lastModifiedBy>Ammu</cp:lastModifiedBy>
  <cp:revision>68</cp:revision>
  <dcterms:created xsi:type="dcterms:W3CDTF">2006-08-16T00:00:00Z</dcterms:created>
  <dcterms:modified xsi:type="dcterms:W3CDTF">2020-08-19T00:56:53Z</dcterms:modified>
</cp:coreProperties>
</file>