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1" r:id="rId7"/>
    <p:sldId id="266" r:id="rId8"/>
    <p:sldId id="262" r:id="rId9"/>
    <p:sldId id="263" r:id="rId10"/>
    <p:sldId id="264" r:id="rId11"/>
    <p:sldId id="283" r:id="rId12"/>
    <p:sldId id="268" r:id="rId13"/>
    <p:sldId id="284" r:id="rId14"/>
    <p:sldId id="269" r:id="rId15"/>
    <p:sldId id="270" r:id="rId16"/>
    <p:sldId id="271" r:id="rId17"/>
    <p:sldId id="285" r:id="rId18"/>
    <p:sldId id="272"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byjus.com/physics/magnetic-fiel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byjus.com/physics/studying-the-behavior-of-permanent-magne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britannica.com/science/magnetis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britannica.com/science/iron-chemical-elemen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britannica.com/science/manganese-oxide" TargetMode="External"/><Relationship Id="rId2" Type="http://schemas.openxmlformats.org/officeDocument/2006/relationships/hyperlink" Target="https://www.britannica.com/science/ferromagnetism" TargetMode="External"/><Relationship Id="rId1" Type="http://schemas.openxmlformats.org/officeDocument/2006/relationships/slideLayout" Target="../slideLayouts/slideLayout2.xml"/><Relationship Id="rId4" Type="http://schemas.openxmlformats.org/officeDocument/2006/relationships/hyperlink" Target="https://www.merriam-webster.com/dictionary/adjacent"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rm.umn.edu/hg2m/hg2m_b/hg2m_b.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3810000"/>
          </a:xfrm>
        </p:spPr>
        <p:txBody>
          <a:bodyPr>
            <a:normAutofit/>
          </a:bodyPr>
          <a:lstStyle/>
          <a:p>
            <a:r>
              <a:rPr lang="en-US" sz="4800" b="1" u="sng" dirty="0" smtClean="0">
                <a:solidFill>
                  <a:srgbClr val="FF0000"/>
                </a:solidFill>
              </a:rPr>
              <a:t>Classification of Magnetic materials</a:t>
            </a:r>
            <a:endParaRPr lang="en-US" sz="4800" b="1" u="sng"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pPr algn="just"/>
            <a:r>
              <a:rPr lang="en-US" dirty="0" smtClean="0"/>
              <a:t>The </a:t>
            </a:r>
            <a:r>
              <a:rPr lang="en-US" dirty="0" smtClean="0">
                <a:solidFill>
                  <a:srgbClr val="FF0000"/>
                </a:solidFill>
              </a:rPr>
              <a:t>magnetization</a:t>
            </a:r>
            <a:r>
              <a:rPr lang="en-US" dirty="0" smtClean="0"/>
              <a:t> (</a:t>
            </a:r>
            <a:r>
              <a:rPr lang="en-US" b="1" dirty="0" smtClean="0"/>
              <a:t>M</a:t>
            </a:r>
            <a:r>
              <a:rPr lang="en-US" dirty="0" smtClean="0"/>
              <a:t>) of such materials was discovered by </a:t>
            </a:r>
            <a:r>
              <a:rPr lang="en-US" dirty="0" smtClean="0">
                <a:solidFill>
                  <a:srgbClr val="FF0000"/>
                </a:solidFill>
              </a:rPr>
              <a:t>Madam Curie </a:t>
            </a:r>
            <a:r>
              <a:rPr lang="en-US" dirty="0" smtClean="0"/>
              <a:t>and is dependent on the external </a:t>
            </a:r>
            <a:r>
              <a:rPr lang="en-US" u="sng" dirty="0" smtClean="0">
                <a:hlinkClick r:id="rId2"/>
              </a:rPr>
              <a:t>magnetic field</a:t>
            </a:r>
            <a:r>
              <a:rPr lang="en-US" dirty="0" smtClean="0"/>
              <a:t> (</a:t>
            </a:r>
            <a:r>
              <a:rPr lang="en-US" b="1" dirty="0" smtClean="0"/>
              <a:t>B</a:t>
            </a:r>
            <a:r>
              <a:rPr lang="en-US" dirty="0" smtClean="0"/>
              <a:t>) and temperature T as:</a:t>
            </a:r>
          </a:p>
          <a:p>
            <a:pPr algn="just"/>
            <a:r>
              <a:rPr lang="en-US" b="1" u="sng" dirty="0" smtClean="0">
                <a:solidFill>
                  <a:srgbClr val="FF0000"/>
                </a:solidFill>
              </a:rPr>
              <a:t>M = C / B (T)</a:t>
            </a:r>
          </a:p>
          <a:p>
            <a:pPr algn="just"/>
            <a:r>
              <a:rPr lang="en-US" dirty="0" smtClean="0"/>
              <a:t>Where C= Curie Constant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b665d962c1e2f4c9d434ac5db9bfe_gallery.jpg"/>
          <p:cNvPicPr>
            <a:picLocks noGrp="1" noChangeAspect="1"/>
          </p:cNvPicPr>
          <p:nvPr>
            <p:ph idx="1"/>
          </p:nvPr>
        </p:nvPicPr>
        <p:blipFill>
          <a:blip r:embed="rId2" cstate="print"/>
          <a:stretch>
            <a:fillRect/>
          </a:stretch>
        </p:blipFill>
        <p:spPr>
          <a:xfrm>
            <a:off x="914400" y="381000"/>
            <a:ext cx="7315200" cy="574516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aramagnetic-materials.jpg"/>
          <p:cNvPicPr>
            <a:picLocks noGrp="1" noChangeAspect="1"/>
          </p:cNvPicPr>
          <p:nvPr>
            <p:ph idx="1"/>
          </p:nvPr>
        </p:nvPicPr>
        <p:blipFill>
          <a:blip r:embed="rId2" cstate="print"/>
          <a:stretch>
            <a:fillRect/>
          </a:stretch>
        </p:blipFill>
        <p:spPr>
          <a:xfrm>
            <a:off x="304800" y="304800"/>
            <a:ext cx="8534400" cy="59436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Examples</a:t>
            </a:r>
            <a:endParaRPr lang="en-US" b="1" u="sng" dirty="0">
              <a:solidFill>
                <a:srgbClr val="FF0000"/>
              </a:solidFill>
            </a:endParaRPr>
          </a:p>
        </p:txBody>
      </p:sp>
      <p:sp>
        <p:nvSpPr>
          <p:cNvPr id="3" name="Content Placeholder 2"/>
          <p:cNvSpPr>
            <a:spLocks noGrp="1"/>
          </p:cNvSpPr>
          <p:nvPr>
            <p:ph idx="1"/>
          </p:nvPr>
        </p:nvSpPr>
        <p:spPr/>
        <p:txBody>
          <a:bodyPr/>
          <a:lstStyle/>
          <a:p>
            <a:r>
              <a:rPr lang="en-US" dirty="0" smtClean="0"/>
              <a:t>Liquid oxygen, sodium, platinum, salts of iron and nickel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lvl="0"/>
            <a:r>
              <a:rPr lang="en-US" b="1" u="sng" dirty="0" smtClean="0">
                <a:solidFill>
                  <a:srgbClr val="FF0000"/>
                </a:solidFill>
              </a:rPr>
              <a:t>Ferromagnetic materials</a:t>
            </a:r>
            <a:endParaRPr lang="en-US" b="1" u="sng" dirty="0">
              <a:solidFill>
                <a:srgbClr val="FF0000"/>
              </a:solidFill>
            </a:endParaRPr>
          </a:p>
        </p:txBody>
      </p:sp>
      <p:sp>
        <p:nvSpPr>
          <p:cNvPr id="3" name="Content Placeholder 2"/>
          <p:cNvSpPr>
            <a:spLocks noGrp="1"/>
          </p:cNvSpPr>
          <p:nvPr>
            <p:ph idx="1"/>
          </p:nvPr>
        </p:nvSpPr>
        <p:spPr>
          <a:xfrm>
            <a:off x="228600" y="1066800"/>
            <a:ext cx="8763000" cy="5410200"/>
          </a:xfrm>
        </p:spPr>
        <p:txBody>
          <a:bodyPr>
            <a:normAutofit/>
          </a:bodyPr>
          <a:lstStyle/>
          <a:p>
            <a:pPr algn="just"/>
            <a:r>
              <a:rPr lang="en-US" dirty="0" smtClean="0"/>
              <a:t>We are </a:t>
            </a:r>
            <a:r>
              <a:rPr lang="en-US" dirty="0" smtClean="0">
                <a:solidFill>
                  <a:srgbClr val="0070C0"/>
                </a:solidFill>
              </a:rPr>
              <a:t>most familiar </a:t>
            </a:r>
            <a:r>
              <a:rPr lang="en-US" dirty="0" smtClean="0"/>
              <a:t>with these </a:t>
            </a:r>
            <a:r>
              <a:rPr lang="en-US" dirty="0" smtClean="0">
                <a:solidFill>
                  <a:srgbClr val="0070C0"/>
                </a:solidFill>
              </a:rPr>
              <a:t>materials</a:t>
            </a:r>
            <a:r>
              <a:rPr lang="en-US" dirty="0" smtClean="0"/>
              <a:t> as they exhibit the </a:t>
            </a:r>
            <a:r>
              <a:rPr lang="en-US" dirty="0" smtClean="0">
                <a:solidFill>
                  <a:srgbClr val="FF0000"/>
                </a:solidFill>
              </a:rPr>
              <a:t>strongest magnetic </a:t>
            </a:r>
            <a:r>
              <a:rPr lang="en-US" dirty="0" smtClean="0">
                <a:solidFill>
                  <a:srgbClr val="FF0000"/>
                </a:solidFill>
              </a:rPr>
              <a:t>behavior</a:t>
            </a:r>
            <a:r>
              <a:rPr lang="en-US" dirty="0" smtClean="0"/>
              <a:t>.</a:t>
            </a:r>
            <a:endParaRPr lang="en-US" dirty="0" smtClean="0"/>
          </a:p>
          <a:p>
            <a:pPr algn="just"/>
            <a:r>
              <a:rPr lang="en-US" dirty="0" smtClean="0">
                <a:solidFill>
                  <a:srgbClr val="0070C0"/>
                </a:solidFill>
              </a:rPr>
              <a:t> Magnetic dipoles </a:t>
            </a:r>
            <a:r>
              <a:rPr lang="en-US" dirty="0" smtClean="0"/>
              <a:t>in these materials are </a:t>
            </a:r>
            <a:r>
              <a:rPr lang="en-US" dirty="0" smtClean="0">
                <a:solidFill>
                  <a:srgbClr val="FF0000"/>
                </a:solidFill>
              </a:rPr>
              <a:t>arranged </a:t>
            </a:r>
            <a:r>
              <a:rPr lang="en-US" dirty="0" smtClean="0"/>
              <a:t>into domains where the arrangements of </a:t>
            </a:r>
            <a:r>
              <a:rPr lang="en-US" dirty="0" smtClean="0">
                <a:solidFill>
                  <a:srgbClr val="FF0000"/>
                </a:solidFill>
              </a:rPr>
              <a:t>individual magnetic dipoles </a:t>
            </a:r>
            <a:r>
              <a:rPr lang="en-US" dirty="0" smtClean="0"/>
              <a:t>are essentially perfect that can produce </a:t>
            </a:r>
            <a:r>
              <a:rPr lang="en-US" dirty="0" smtClean="0">
                <a:solidFill>
                  <a:srgbClr val="0070C0"/>
                </a:solidFill>
              </a:rPr>
              <a:t>strong magnetic fields</a:t>
            </a:r>
            <a:r>
              <a:rPr lang="en-US" dirty="0" smtClean="0"/>
              <a:t>. </a:t>
            </a:r>
          </a:p>
          <a:p>
            <a:pPr algn="just"/>
            <a:r>
              <a:rPr lang="en-US" dirty="0" smtClean="0"/>
              <a:t>Normally, these </a:t>
            </a:r>
            <a:r>
              <a:rPr lang="en-US" dirty="0" smtClean="0">
                <a:solidFill>
                  <a:srgbClr val="0070C0"/>
                </a:solidFill>
              </a:rPr>
              <a:t>domains</a:t>
            </a:r>
            <a:r>
              <a:rPr lang="en-US" dirty="0" smtClean="0"/>
              <a:t> are usually </a:t>
            </a:r>
            <a:r>
              <a:rPr lang="en-US" dirty="0" smtClean="0">
                <a:solidFill>
                  <a:srgbClr val="FF0000"/>
                </a:solidFill>
              </a:rPr>
              <a:t>randomly arranged</a:t>
            </a:r>
            <a:r>
              <a:rPr lang="en-US" dirty="0" smtClean="0"/>
              <a:t> and thus the magnetic field of each domain is cancelled by another and the entire material does not show any </a:t>
            </a:r>
            <a:r>
              <a:rPr lang="en-US" dirty="0" smtClean="0">
                <a:solidFill>
                  <a:srgbClr val="FF0000"/>
                </a:solidFill>
              </a:rPr>
              <a:t>magnetic </a:t>
            </a:r>
            <a:r>
              <a:rPr lang="en-US" dirty="0" err="1" smtClean="0">
                <a:solidFill>
                  <a:srgbClr val="FF0000"/>
                </a:solidFill>
              </a:rPr>
              <a:t>behaviour</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5821363"/>
          </a:xfrm>
        </p:spPr>
        <p:txBody>
          <a:bodyPr/>
          <a:lstStyle/>
          <a:p>
            <a:pPr algn="just"/>
            <a:endParaRPr lang="en-US" dirty="0" smtClean="0"/>
          </a:p>
          <a:p>
            <a:pPr algn="just"/>
            <a:r>
              <a:rPr lang="en-US" dirty="0" smtClean="0"/>
              <a:t>However </a:t>
            </a:r>
            <a:r>
              <a:rPr lang="en-US" dirty="0" smtClean="0"/>
              <a:t>when an </a:t>
            </a:r>
            <a:r>
              <a:rPr lang="en-US" dirty="0" smtClean="0">
                <a:solidFill>
                  <a:srgbClr val="FF0000"/>
                </a:solidFill>
              </a:rPr>
              <a:t>external field </a:t>
            </a:r>
            <a:r>
              <a:rPr lang="en-US" dirty="0" smtClean="0"/>
              <a:t>is </a:t>
            </a:r>
            <a:r>
              <a:rPr lang="en-US" dirty="0" smtClean="0">
                <a:solidFill>
                  <a:srgbClr val="0070C0"/>
                </a:solidFill>
              </a:rPr>
              <a:t>applied</a:t>
            </a:r>
            <a:r>
              <a:rPr lang="en-US" dirty="0" smtClean="0"/>
              <a:t>, the domains </a:t>
            </a:r>
            <a:r>
              <a:rPr lang="en-US" dirty="0" smtClean="0">
                <a:solidFill>
                  <a:srgbClr val="0070C0"/>
                </a:solidFill>
              </a:rPr>
              <a:t>reorient</a:t>
            </a:r>
            <a:r>
              <a:rPr lang="en-US" dirty="0" smtClean="0"/>
              <a:t> themselves to </a:t>
            </a:r>
            <a:r>
              <a:rPr lang="en-US" dirty="0" smtClean="0">
                <a:solidFill>
                  <a:srgbClr val="FF0000"/>
                </a:solidFill>
              </a:rPr>
              <a:t>reinforce</a:t>
            </a:r>
            <a:r>
              <a:rPr lang="en-US" dirty="0" smtClean="0"/>
              <a:t> the external field and produce a </a:t>
            </a:r>
            <a:r>
              <a:rPr lang="en-US" dirty="0" smtClean="0">
                <a:solidFill>
                  <a:srgbClr val="FF0000"/>
                </a:solidFill>
              </a:rPr>
              <a:t>strong internal magnetic field </a:t>
            </a:r>
            <a:r>
              <a:rPr lang="en-US" dirty="0" smtClean="0"/>
              <a:t>that is </a:t>
            </a:r>
            <a:r>
              <a:rPr lang="en-US" dirty="0" smtClean="0">
                <a:solidFill>
                  <a:srgbClr val="0070C0"/>
                </a:solidFill>
              </a:rPr>
              <a:t>along the external field</a:t>
            </a:r>
            <a:r>
              <a:rPr lang="en-US" dirty="0" smtClean="0"/>
              <a:t>. </a:t>
            </a:r>
          </a:p>
          <a:p>
            <a:pPr algn="just"/>
            <a:endParaRPr lang="en-US" dirty="0" smtClean="0"/>
          </a:p>
          <a:p>
            <a:pPr algn="just"/>
            <a:r>
              <a:rPr lang="en-US" dirty="0" smtClean="0"/>
              <a:t>Upon</a:t>
            </a:r>
            <a:r>
              <a:rPr lang="en-US" dirty="0" smtClean="0"/>
              <a:t>, </a:t>
            </a:r>
            <a:r>
              <a:rPr lang="en-US" dirty="0" smtClean="0">
                <a:solidFill>
                  <a:srgbClr val="FF0000"/>
                </a:solidFill>
              </a:rPr>
              <a:t>removal</a:t>
            </a:r>
            <a:r>
              <a:rPr lang="en-US" dirty="0" smtClean="0"/>
              <a:t> of the </a:t>
            </a:r>
            <a:r>
              <a:rPr lang="en-US" dirty="0" smtClean="0">
                <a:solidFill>
                  <a:srgbClr val="0070C0"/>
                </a:solidFill>
              </a:rPr>
              <a:t>external field</a:t>
            </a:r>
            <a:r>
              <a:rPr lang="en-US" dirty="0" smtClean="0"/>
              <a:t>, most of the </a:t>
            </a:r>
            <a:r>
              <a:rPr lang="en-US" dirty="0" smtClean="0">
                <a:solidFill>
                  <a:srgbClr val="FF0000"/>
                </a:solidFill>
              </a:rPr>
              <a:t>domains</a:t>
            </a:r>
            <a:r>
              <a:rPr lang="en-US" dirty="0" smtClean="0"/>
              <a:t> stay put and </a:t>
            </a:r>
            <a:r>
              <a:rPr lang="en-US" dirty="0" smtClean="0">
                <a:solidFill>
                  <a:srgbClr val="FF0000"/>
                </a:solidFill>
              </a:rPr>
              <a:t>continues</a:t>
            </a:r>
            <a:r>
              <a:rPr lang="en-US" dirty="0" smtClean="0"/>
              <a:t> to be aligned in the </a:t>
            </a:r>
            <a:r>
              <a:rPr lang="en-US" dirty="0" smtClean="0">
                <a:solidFill>
                  <a:srgbClr val="0070C0"/>
                </a:solidFill>
              </a:rPr>
              <a:t>direction of the </a:t>
            </a:r>
            <a:r>
              <a:rPr lang="en-US" dirty="0" smtClean="0">
                <a:solidFill>
                  <a:srgbClr val="0070C0"/>
                </a:solidFill>
              </a:rPr>
              <a:t>magnetic </a:t>
            </a:r>
            <a:r>
              <a:rPr lang="en-US" dirty="0" smtClean="0">
                <a:solidFill>
                  <a:srgbClr val="0070C0"/>
                </a:solidFill>
              </a:rPr>
              <a:t>field</a:t>
            </a:r>
            <a:r>
              <a:rPr lang="en-US" dirty="0" smtClean="0"/>
              <a:t>.</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just"/>
            <a:endParaRPr lang="en-US" dirty="0" smtClean="0"/>
          </a:p>
          <a:p>
            <a:pPr algn="just"/>
            <a:r>
              <a:rPr lang="en-US" dirty="0" smtClean="0"/>
              <a:t>Thus</a:t>
            </a:r>
            <a:r>
              <a:rPr lang="en-US" dirty="0" smtClean="0"/>
              <a:t>, the magnetic field of the Magnetic Materials </a:t>
            </a:r>
            <a:r>
              <a:rPr lang="en-US" dirty="0" smtClean="0">
                <a:solidFill>
                  <a:srgbClr val="0070C0"/>
                </a:solidFill>
              </a:rPr>
              <a:t>persists</a:t>
            </a:r>
            <a:r>
              <a:rPr lang="en-US" dirty="0" smtClean="0"/>
              <a:t> even when the external field </a:t>
            </a:r>
            <a:r>
              <a:rPr lang="en-US" dirty="0" smtClean="0">
                <a:solidFill>
                  <a:srgbClr val="FF0000"/>
                </a:solidFill>
              </a:rPr>
              <a:t>disappears</a:t>
            </a:r>
            <a:r>
              <a:rPr lang="en-US" dirty="0" smtClean="0"/>
              <a:t>. </a:t>
            </a:r>
          </a:p>
          <a:p>
            <a:pPr algn="just"/>
            <a:endParaRPr lang="en-US" dirty="0" smtClean="0"/>
          </a:p>
          <a:p>
            <a:pPr algn="just"/>
            <a:r>
              <a:rPr lang="en-US" dirty="0" smtClean="0"/>
              <a:t>This </a:t>
            </a:r>
            <a:r>
              <a:rPr lang="en-US" dirty="0" smtClean="0"/>
              <a:t>property is used to produce </a:t>
            </a:r>
            <a:r>
              <a:rPr lang="en-US" u="sng" dirty="0" smtClean="0">
                <a:hlinkClick r:id="rId2"/>
              </a:rPr>
              <a:t>Permanent magnets</a:t>
            </a:r>
            <a:r>
              <a:rPr lang="en-US" dirty="0" smtClean="0"/>
              <a:t> that we use every day.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Ferromagnetism.jpg"/>
          <p:cNvPicPr>
            <a:picLocks noGrp="1" noChangeAspect="1"/>
          </p:cNvPicPr>
          <p:nvPr>
            <p:ph idx="1"/>
          </p:nvPr>
        </p:nvPicPr>
        <p:blipFill>
          <a:blip r:embed="rId2" cstate="print"/>
          <a:stretch>
            <a:fillRect/>
          </a:stretch>
        </p:blipFill>
        <p:spPr>
          <a:xfrm>
            <a:off x="457200" y="914400"/>
            <a:ext cx="8229600" cy="510540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Examples</a:t>
            </a:r>
            <a:endParaRPr lang="en-US" b="1" u="sng" dirty="0">
              <a:solidFill>
                <a:srgbClr val="FF0000"/>
              </a:solidFill>
            </a:endParaRPr>
          </a:p>
        </p:txBody>
      </p:sp>
      <p:sp>
        <p:nvSpPr>
          <p:cNvPr id="3" name="Content Placeholder 2"/>
          <p:cNvSpPr>
            <a:spLocks noGrp="1"/>
          </p:cNvSpPr>
          <p:nvPr>
            <p:ph idx="1"/>
          </p:nvPr>
        </p:nvSpPr>
        <p:spPr/>
        <p:txBody>
          <a:bodyPr/>
          <a:lstStyle/>
          <a:p>
            <a:pPr algn="just"/>
            <a:r>
              <a:rPr lang="en-US" dirty="0" smtClean="0"/>
              <a:t>Iron, cobalt, nickel, neodymium and their alloys are usually highly ferromagnetic and are used to make permanent magnets.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u="sng" dirty="0" err="1" smtClean="0">
                <a:solidFill>
                  <a:srgbClr val="FF0000"/>
                </a:solidFill>
              </a:rPr>
              <a:t>Ferrimagnetism</a:t>
            </a:r>
            <a:endParaRPr lang="en-US" u="sng" dirty="0">
              <a:solidFill>
                <a:srgbClr val="FF0000"/>
              </a:solidFill>
            </a:endParaRPr>
          </a:p>
        </p:txBody>
      </p:sp>
      <p:sp>
        <p:nvSpPr>
          <p:cNvPr id="3" name="Content Placeholder 2"/>
          <p:cNvSpPr>
            <a:spLocks noGrp="1"/>
          </p:cNvSpPr>
          <p:nvPr>
            <p:ph idx="1"/>
          </p:nvPr>
        </p:nvSpPr>
        <p:spPr>
          <a:xfrm>
            <a:off x="228600" y="1143000"/>
            <a:ext cx="8686800" cy="5257800"/>
          </a:xfrm>
        </p:spPr>
        <p:txBody>
          <a:bodyPr/>
          <a:lstStyle/>
          <a:p>
            <a:pPr algn="just"/>
            <a:r>
              <a:rPr lang="en-US" b="1" dirty="0" err="1" smtClean="0"/>
              <a:t>Ferrimagnetism</a:t>
            </a:r>
            <a:r>
              <a:rPr lang="en-US" dirty="0" smtClean="0"/>
              <a:t>, type of permanent </a:t>
            </a:r>
            <a:r>
              <a:rPr lang="en-US" u="sng" dirty="0" smtClean="0">
                <a:hlinkClick r:id="rId2"/>
              </a:rPr>
              <a:t>magnetism</a:t>
            </a:r>
            <a:r>
              <a:rPr lang="en-US" dirty="0" smtClean="0"/>
              <a:t> that occurs in solids in which the magnetic fields associated with individual atoms </a:t>
            </a:r>
            <a:r>
              <a:rPr lang="en-US" dirty="0" smtClean="0">
                <a:solidFill>
                  <a:srgbClr val="FF0000"/>
                </a:solidFill>
              </a:rPr>
              <a:t>spontaneously align </a:t>
            </a:r>
            <a:r>
              <a:rPr lang="en-US" dirty="0" smtClean="0">
                <a:solidFill>
                  <a:srgbClr val="FF0000"/>
                </a:solidFill>
              </a:rPr>
              <a:t>themselves</a:t>
            </a:r>
            <a:r>
              <a:rPr lang="en-US" dirty="0" smtClean="0">
                <a:solidFill>
                  <a:srgbClr val="FF0000"/>
                </a:solidFill>
              </a:rPr>
              <a:t>.</a:t>
            </a:r>
            <a:endParaRPr lang="en-US" dirty="0" smtClean="0">
              <a:solidFill>
                <a:srgbClr val="FF0000"/>
              </a:solidFill>
            </a:endParaRPr>
          </a:p>
          <a:p>
            <a:pPr algn="just"/>
            <a:r>
              <a:rPr lang="en-US" dirty="0" smtClean="0">
                <a:solidFill>
                  <a:srgbClr val="FF0000"/>
                </a:solidFill>
              </a:rPr>
              <a:t>some </a:t>
            </a:r>
            <a:r>
              <a:rPr lang="en-US" dirty="0" smtClean="0">
                <a:solidFill>
                  <a:srgbClr val="FF0000"/>
                </a:solidFill>
              </a:rPr>
              <a:t>parallel</a:t>
            </a:r>
            <a:r>
              <a:rPr lang="en-US" dirty="0" smtClean="0"/>
              <a:t>, or in the </a:t>
            </a:r>
            <a:r>
              <a:rPr lang="en-US" dirty="0" smtClean="0">
                <a:solidFill>
                  <a:srgbClr val="FF0000"/>
                </a:solidFill>
              </a:rPr>
              <a:t>same direction </a:t>
            </a:r>
            <a:r>
              <a:rPr lang="en-US" dirty="0" smtClean="0"/>
              <a:t>(as in ferromagnetism), and others generally </a:t>
            </a:r>
            <a:r>
              <a:rPr lang="en-US" dirty="0" err="1" smtClean="0">
                <a:solidFill>
                  <a:srgbClr val="FF0000"/>
                </a:solidFill>
              </a:rPr>
              <a:t>antiparallel</a:t>
            </a:r>
            <a:r>
              <a:rPr lang="en-US" dirty="0" smtClean="0"/>
              <a:t>, or </a:t>
            </a:r>
            <a:r>
              <a:rPr lang="en-US" dirty="0" smtClean="0">
                <a:solidFill>
                  <a:srgbClr val="FF0000"/>
                </a:solidFill>
              </a:rPr>
              <a:t>paired off </a:t>
            </a:r>
            <a:r>
              <a:rPr lang="en-US" dirty="0" smtClean="0"/>
              <a:t>in </a:t>
            </a:r>
            <a:r>
              <a:rPr lang="en-US" dirty="0" smtClean="0">
                <a:solidFill>
                  <a:srgbClr val="0070C0"/>
                </a:solidFill>
              </a:rPr>
              <a:t>opposite directions (as in </a:t>
            </a:r>
            <a:r>
              <a:rPr lang="en-US" dirty="0" err="1" smtClean="0">
                <a:solidFill>
                  <a:srgbClr val="0070C0"/>
                </a:solidFill>
              </a:rPr>
              <a:t>antiferromagnetism</a:t>
            </a:r>
            <a:r>
              <a:rPr lang="en-US" dirty="0" smtClean="0">
                <a:solidFill>
                  <a:srgbClr val="0070C0"/>
                </a:solidFill>
              </a:rPr>
              <a:t>).</a:t>
            </a:r>
            <a:endParaRPr lang="en-US"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172200"/>
          </a:xfrm>
        </p:spPr>
        <p:txBody>
          <a:bodyPr/>
          <a:lstStyle/>
          <a:p>
            <a:pPr algn="just"/>
            <a:r>
              <a:rPr lang="en-US" dirty="0" smtClean="0"/>
              <a:t>The </a:t>
            </a:r>
            <a:r>
              <a:rPr lang="en-US" dirty="0" smtClean="0">
                <a:solidFill>
                  <a:srgbClr val="FF0000"/>
                </a:solidFill>
              </a:rPr>
              <a:t>origin of magnetism </a:t>
            </a:r>
            <a:r>
              <a:rPr lang="en-US" dirty="0" smtClean="0"/>
              <a:t>lies in the </a:t>
            </a:r>
            <a:r>
              <a:rPr lang="en-US" dirty="0" smtClean="0">
                <a:solidFill>
                  <a:srgbClr val="0070C0"/>
                </a:solidFill>
              </a:rPr>
              <a:t>orbital</a:t>
            </a:r>
            <a:r>
              <a:rPr lang="en-US" dirty="0" smtClean="0"/>
              <a:t> and </a:t>
            </a:r>
            <a:r>
              <a:rPr lang="en-US" dirty="0" smtClean="0">
                <a:solidFill>
                  <a:srgbClr val="0070C0"/>
                </a:solidFill>
              </a:rPr>
              <a:t>spin motions of electrons </a:t>
            </a:r>
            <a:r>
              <a:rPr lang="en-US" dirty="0" smtClean="0"/>
              <a:t>and </a:t>
            </a:r>
            <a:r>
              <a:rPr lang="en-US" dirty="0" smtClean="0">
                <a:solidFill>
                  <a:srgbClr val="0070C0"/>
                </a:solidFill>
              </a:rPr>
              <a:t>how the electrons interact with one another. </a:t>
            </a:r>
          </a:p>
          <a:p>
            <a:pPr algn="just"/>
            <a:r>
              <a:rPr lang="en-US" dirty="0" smtClean="0"/>
              <a:t>The </a:t>
            </a:r>
            <a:r>
              <a:rPr lang="en-US" dirty="0" smtClean="0">
                <a:solidFill>
                  <a:srgbClr val="FF0000"/>
                </a:solidFill>
              </a:rPr>
              <a:t>best way </a:t>
            </a:r>
            <a:r>
              <a:rPr lang="en-US" dirty="0" smtClean="0"/>
              <a:t>to introduce </a:t>
            </a:r>
            <a:r>
              <a:rPr lang="en-US" dirty="0" smtClean="0">
                <a:solidFill>
                  <a:srgbClr val="0070C0"/>
                </a:solidFill>
              </a:rPr>
              <a:t>the different types of magnetism </a:t>
            </a:r>
            <a:r>
              <a:rPr lang="en-US" dirty="0" smtClean="0"/>
              <a:t>is to describe </a:t>
            </a:r>
            <a:r>
              <a:rPr lang="en-US" dirty="0" smtClean="0">
                <a:solidFill>
                  <a:srgbClr val="0070C0"/>
                </a:solidFill>
              </a:rPr>
              <a:t>how materials respond to magnetic fields. </a:t>
            </a:r>
          </a:p>
          <a:p>
            <a:pPr algn="just"/>
            <a:r>
              <a:rPr lang="en-US" dirty="0" smtClean="0"/>
              <a:t>This may be </a:t>
            </a:r>
            <a:r>
              <a:rPr lang="en-US" dirty="0" smtClean="0">
                <a:solidFill>
                  <a:srgbClr val="FF0000"/>
                </a:solidFill>
              </a:rPr>
              <a:t>surprising to some</a:t>
            </a:r>
            <a:r>
              <a:rPr lang="en-US" dirty="0" smtClean="0"/>
              <a:t>, but </a:t>
            </a:r>
            <a:r>
              <a:rPr lang="en-US" dirty="0" smtClean="0">
                <a:solidFill>
                  <a:srgbClr val="0070C0"/>
                </a:solidFill>
              </a:rPr>
              <a:t>all matter is magnetic. </a:t>
            </a:r>
          </a:p>
          <a:p>
            <a:pPr algn="just"/>
            <a:r>
              <a:rPr lang="en-US" dirty="0" smtClean="0"/>
              <a:t>It's just that some materials are much more magnetic than others.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763000" cy="5440363"/>
          </a:xfrm>
        </p:spPr>
        <p:txBody>
          <a:bodyPr/>
          <a:lstStyle/>
          <a:p>
            <a:pPr algn="just"/>
            <a:r>
              <a:rPr lang="en-US" dirty="0" smtClean="0"/>
              <a:t>The magnetic </a:t>
            </a:r>
            <a:r>
              <a:rPr lang="en-US" dirty="0" err="1" smtClean="0"/>
              <a:t>behaviour</a:t>
            </a:r>
            <a:r>
              <a:rPr lang="en-US" dirty="0" smtClean="0"/>
              <a:t> of </a:t>
            </a:r>
            <a:r>
              <a:rPr lang="en-US" dirty="0" smtClean="0">
                <a:solidFill>
                  <a:srgbClr val="0070C0"/>
                </a:solidFill>
              </a:rPr>
              <a:t>single crystals </a:t>
            </a:r>
            <a:r>
              <a:rPr lang="en-US" dirty="0" smtClean="0"/>
              <a:t>of </a:t>
            </a:r>
            <a:r>
              <a:rPr lang="en-US" dirty="0" err="1" smtClean="0"/>
              <a:t>ferrimagnetic</a:t>
            </a:r>
            <a:r>
              <a:rPr lang="en-US" dirty="0" smtClean="0"/>
              <a:t> materials may be attributed to the </a:t>
            </a:r>
            <a:r>
              <a:rPr lang="en-US" dirty="0" smtClean="0">
                <a:solidFill>
                  <a:srgbClr val="FF0000"/>
                </a:solidFill>
              </a:rPr>
              <a:t>parallel </a:t>
            </a:r>
            <a:r>
              <a:rPr lang="en-US" dirty="0" smtClean="0">
                <a:solidFill>
                  <a:srgbClr val="FF0000"/>
                </a:solidFill>
              </a:rPr>
              <a:t>alignment</a:t>
            </a:r>
            <a:r>
              <a:rPr lang="en-US" dirty="0" smtClean="0"/>
              <a:t>.</a:t>
            </a:r>
            <a:endParaRPr lang="en-US" dirty="0" smtClean="0"/>
          </a:p>
          <a:p>
            <a:pPr algn="just"/>
            <a:r>
              <a:rPr lang="en-US" dirty="0" smtClean="0"/>
              <a:t>T</a:t>
            </a:r>
            <a:r>
              <a:rPr lang="en-US" dirty="0" smtClean="0"/>
              <a:t>he </a:t>
            </a:r>
            <a:r>
              <a:rPr lang="en-US" dirty="0" smtClean="0">
                <a:solidFill>
                  <a:srgbClr val="FF0000"/>
                </a:solidFill>
              </a:rPr>
              <a:t>diluting effect </a:t>
            </a:r>
            <a:r>
              <a:rPr lang="en-US" dirty="0" smtClean="0"/>
              <a:t>of those atoms in the </a:t>
            </a:r>
            <a:r>
              <a:rPr lang="en-US" dirty="0" err="1" smtClean="0">
                <a:solidFill>
                  <a:srgbClr val="0070C0"/>
                </a:solidFill>
              </a:rPr>
              <a:t>antiparallel</a:t>
            </a:r>
            <a:r>
              <a:rPr lang="en-US" dirty="0" smtClean="0">
                <a:solidFill>
                  <a:srgbClr val="0070C0"/>
                </a:solidFill>
              </a:rPr>
              <a:t> arrangement </a:t>
            </a:r>
            <a:r>
              <a:rPr lang="en-US" dirty="0" smtClean="0"/>
              <a:t>keeps the </a:t>
            </a:r>
            <a:r>
              <a:rPr lang="en-US" dirty="0" smtClean="0">
                <a:solidFill>
                  <a:srgbClr val="0070C0"/>
                </a:solidFill>
              </a:rPr>
              <a:t>magnetic strength of these materials </a:t>
            </a:r>
            <a:r>
              <a:rPr lang="en-US" dirty="0" smtClean="0"/>
              <a:t>generally less than that of purely ferromagnetic solids such as metallic </a:t>
            </a:r>
            <a:r>
              <a:rPr lang="en-US" u="sng" dirty="0" smtClean="0">
                <a:hlinkClick r:id="rId2"/>
              </a:rPr>
              <a:t>iron</a:t>
            </a:r>
            <a:r>
              <a:rPr lang="en-US" dirty="0" smtClean="0"/>
              <a: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xresdefault (1).jpg"/>
          <p:cNvPicPr>
            <a:picLocks noGrp="1" noChangeAspect="1"/>
          </p:cNvPicPr>
          <p:nvPr>
            <p:ph idx="1"/>
          </p:nvPr>
        </p:nvPicPr>
        <p:blipFill>
          <a:blip r:embed="rId2" cstate="print"/>
          <a:stretch>
            <a:fillRect/>
          </a:stretch>
        </p:blipFill>
        <p:spPr>
          <a:xfrm>
            <a:off x="548922" y="533400"/>
            <a:ext cx="8046156" cy="5592763"/>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u="sng" dirty="0" err="1" smtClean="0">
                <a:solidFill>
                  <a:srgbClr val="FF0000"/>
                </a:solidFill>
              </a:rPr>
              <a:t>Antiferromagnetism</a:t>
            </a:r>
            <a:endParaRPr lang="en-US" u="sng" dirty="0">
              <a:solidFill>
                <a:srgbClr val="FF0000"/>
              </a:solidFill>
            </a:endParaRPr>
          </a:p>
        </p:txBody>
      </p:sp>
      <p:sp>
        <p:nvSpPr>
          <p:cNvPr id="3" name="Content Placeholder 2"/>
          <p:cNvSpPr>
            <a:spLocks noGrp="1"/>
          </p:cNvSpPr>
          <p:nvPr>
            <p:ph idx="1"/>
          </p:nvPr>
        </p:nvSpPr>
        <p:spPr>
          <a:xfrm>
            <a:off x="457200" y="990600"/>
            <a:ext cx="8229600" cy="5334000"/>
          </a:xfrm>
        </p:spPr>
        <p:txBody>
          <a:bodyPr>
            <a:normAutofit/>
          </a:bodyPr>
          <a:lstStyle/>
          <a:p>
            <a:pPr algn="just"/>
            <a:r>
              <a:rPr lang="en-US" b="1" dirty="0" err="1" smtClean="0"/>
              <a:t>Antiferromagnetism</a:t>
            </a:r>
            <a:r>
              <a:rPr lang="en-US" dirty="0" smtClean="0"/>
              <a:t>, type of </a:t>
            </a:r>
            <a:r>
              <a:rPr lang="en-US" u="sng" dirty="0" smtClean="0">
                <a:hlinkClick r:id="rId2"/>
              </a:rPr>
              <a:t>magnetism</a:t>
            </a:r>
            <a:r>
              <a:rPr lang="en-US" dirty="0" smtClean="0"/>
              <a:t> in solids such as </a:t>
            </a:r>
            <a:r>
              <a:rPr lang="en-US" u="sng" dirty="0" smtClean="0">
                <a:hlinkClick r:id="rId3"/>
              </a:rPr>
              <a:t>manganese oxide</a:t>
            </a:r>
            <a:r>
              <a:rPr lang="en-US" dirty="0" smtClean="0"/>
              <a:t> (</a:t>
            </a:r>
            <a:r>
              <a:rPr lang="en-US" dirty="0" err="1" smtClean="0"/>
              <a:t>MnO</a:t>
            </a:r>
            <a:r>
              <a:rPr lang="en-US" dirty="0" smtClean="0"/>
              <a:t>) in which </a:t>
            </a:r>
            <a:r>
              <a:rPr lang="en-US" u="sng" dirty="0" smtClean="0">
                <a:hlinkClick r:id="rId4"/>
              </a:rPr>
              <a:t>adjacent</a:t>
            </a:r>
            <a:r>
              <a:rPr lang="en-US" dirty="0" smtClean="0"/>
              <a:t> ions that behave as tiny magnets (in this case manganese ions, Mn</a:t>
            </a:r>
            <a:r>
              <a:rPr lang="en-US" baseline="30000" dirty="0" smtClean="0"/>
              <a:t>2</a:t>
            </a:r>
            <a:r>
              <a:rPr lang="en-US" baseline="30000" dirty="0" smtClean="0"/>
              <a:t>+</a:t>
            </a:r>
            <a:r>
              <a:rPr lang="en-US" dirty="0" smtClean="0"/>
              <a:t>).</a:t>
            </a:r>
          </a:p>
          <a:p>
            <a:pPr algn="just"/>
            <a:r>
              <a:rPr lang="en-US" dirty="0" smtClean="0"/>
              <a:t>It</a:t>
            </a:r>
            <a:r>
              <a:rPr lang="en-US" dirty="0" smtClean="0"/>
              <a:t> </a:t>
            </a:r>
            <a:r>
              <a:rPr lang="en-US" dirty="0" smtClean="0">
                <a:solidFill>
                  <a:srgbClr val="FF0000"/>
                </a:solidFill>
              </a:rPr>
              <a:t>spontaneously align </a:t>
            </a:r>
            <a:r>
              <a:rPr lang="en-US" dirty="0" smtClean="0"/>
              <a:t>themselves at relatively low temperatures into opposite, or </a:t>
            </a:r>
            <a:r>
              <a:rPr lang="en-US" dirty="0" err="1" smtClean="0"/>
              <a:t>antiparallel</a:t>
            </a:r>
            <a:r>
              <a:rPr lang="en-US" dirty="0" smtClean="0"/>
              <a:t>, arrangements throughout the material so that it exhibits almost no gross external magnetism.</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just"/>
            <a:r>
              <a:rPr lang="en-US" dirty="0" smtClean="0"/>
              <a:t>In </a:t>
            </a:r>
            <a:r>
              <a:rPr lang="en-US" dirty="0" err="1" smtClean="0"/>
              <a:t>antiferromagnetic</a:t>
            </a:r>
            <a:r>
              <a:rPr lang="en-US" dirty="0" smtClean="0"/>
              <a:t> materials, which include certain metals and alloys in addition to some ionic solids, the magnetism from magnetic atoms or ions oriented in one direction is canceled out by the set of magnetic atoms or ions that are aligned in the reverse direction.</a:t>
            </a:r>
          </a:p>
          <a:p>
            <a:pPr algn="just"/>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ntiferromagnetism-in-Physics.jpg"/>
          <p:cNvPicPr>
            <a:picLocks noGrp="1" noChangeAspect="1"/>
          </p:cNvPicPr>
          <p:nvPr>
            <p:ph idx="1"/>
          </p:nvPr>
        </p:nvPicPr>
        <p:blipFill>
          <a:blip r:embed="rId2" cstate="print"/>
          <a:stretch>
            <a:fillRect/>
          </a:stretch>
        </p:blipFill>
        <p:spPr>
          <a:xfrm>
            <a:off x="914400" y="609600"/>
            <a:ext cx="7467600" cy="56388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lstStyle/>
          <a:p>
            <a:pPr algn="just"/>
            <a:r>
              <a:rPr lang="en-US" dirty="0" smtClean="0">
                <a:solidFill>
                  <a:srgbClr val="FF0000"/>
                </a:solidFill>
              </a:rPr>
              <a:t>All substances </a:t>
            </a:r>
            <a:r>
              <a:rPr lang="en-US" dirty="0" smtClean="0"/>
              <a:t>show </a:t>
            </a:r>
            <a:r>
              <a:rPr lang="en-US" dirty="0" smtClean="0">
                <a:solidFill>
                  <a:srgbClr val="0070C0"/>
                </a:solidFill>
              </a:rPr>
              <a:t>some kind of magnetic </a:t>
            </a:r>
            <a:r>
              <a:rPr lang="en-US" dirty="0" err="1" smtClean="0">
                <a:solidFill>
                  <a:srgbClr val="0070C0"/>
                </a:solidFill>
              </a:rPr>
              <a:t>behaviour</a:t>
            </a:r>
            <a:r>
              <a:rPr lang="en-US" dirty="0" smtClean="0">
                <a:solidFill>
                  <a:srgbClr val="0070C0"/>
                </a:solidFill>
              </a:rPr>
              <a:t>. </a:t>
            </a:r>
            <a:endParaRPr lang="en-US" dirty="0" smtClean="0">
              <a:solidFill>
                <a:srgbClr val="0070C0"/>
              </a:solidFill>
            </a:endParaRPr>
          </a:p>
          <a:p>
            <a:pPr algn="just"/>
            <a:r>
              <a:rPr lang="en-US" dirty="0" smtClean="0"/>
              <a:t>After </a:t>
            </a:r>
            <a:r>
              <a:rPr lang="en-US" dirty="0" smtClean="0"/>
              <a:t>all, they are made up of charged particles: </a:t>
            </a:r>
            <a:r>
              <a:rPr lang="en-US" b="1" u="sng" dirty="0" smtClean="0">
                <a:solidFill>
                  <a:srgbClr val="FF0000"/>
                </a:solidFill>
              </a:rPr>
              <a:t>electrons </a:t>
            </a:r>
            <a:r>
              <a:rPr lang="en-US" b="1" u="sng" dirty="0" smtClean="0"/>
              <a:t>and</a:t>
            </a:r>
            <a:r>
              <a:rPr lang="en-US" b="1" u="sng" dirty="0" smtClean="0">
                <a:solidFill>
                  <a:srgbClr val="FF0000"/>
                </a:solidFill>
              </a:rPr>
              <a:t> protons</a:t>
            </a:r>
            <a:r>
              <a:rPr lang="en-US" dirty="0" smtClean="0"/>
              <a:t>.</a:t>
            </a:r>
          </a:p>
          <a:p>
            <a:pPr algn="just"/>
            <a:r>
              <a:rPr lang="en-US" dirty="0" smtClean="0"/>
              <a:t> It is the way in which </a:t>
            </a:r>
            <a:r>
              <a:rPr lang="en-US" dirty="0" smtClean="0">
                <a:solidFill>
                  <a:srgbClr val="0070C0"/>
                </a:solidFill>
              </a:rPr>
              <a:t>electron clouds arrange themselves in atoms</a:t>
            </a:r>
            <a:r>
              <a:rPr lang="en-US" dirty="0" smtClean="0"/>
              <a:t> and how groups of these atoms behave that determines the </a:t>
            </a:r>
            <a:r>
              <a:rPr lang="en-US" dirty="0" smtClean="0">
                <a:solidFill>
                  <a:srgbClr val="0070C0"/>
                </a:solidFill>
              </a:rPr>
              <a:t>magnetic properties of the material. </a:t>
            </a:r>
          </a:p>
          <a:p>
            <a:pPr algn="just"/>
            <a:r>
              <a:rPr lang="en-US" dirty="0" smtClean="0"/>
              <a:t>The </a:t>
            </a:r>
            <a:r>
              <a:rPr lang="en-US" dirty="0" smtClean="0">
                <a:solidFill>
                  <a:srgbClr val="FF0000"/>
                </a:solidFill>
              </a:rPr>
              <a:t>net effect </a:t>
            </a:r>
            <a:r>
              <a:rPr lang="en-US" dirty="0" smtClean="0"/>
              <a:t>of </a:t>
            </a:r>
            <a:r>
              <a:rPr lang="en-US" dirty="0" smtClean="0">
                <a:solidFill>
                  <a:srgbClr val="0070C0"/>
                </a:solidFill>
              </a:rPr>
              <a:t>all these dipoles </a:t>
            </a:r>
            <a:r>
              <a:rPr lang="en-US" dirty="0" smtClean="0"/>
              <a:t>determines the </a:t>
            </a:r>
            <a:r>
              <a:rPr lang="en-US" dirty="0" smtClean="0">
                <a:solidFill>
                  <a:srgbClr val="FF0000"/>
                </a:solidFill>
              </a:rPr>
              <a:t>magnetic properties of the Magnetic Materials</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FF0000"/>
                </a:solidFill>
              </a:rPr>
              <a:t>Types of Magnetic Materials</a:t>
            </a:r>
            <a:r>
              <a:rPr lang="en-US" dirty="0" smtClean="0"/>
              <a:t/>
            </a:r>
            <a:br>
              <a:rPr lang="en-US" dirty="0" smtClean="0"/>
            </a:br>
            <a:endParaRPr lang="en-US" dirty="0"/>
          </a:p>
        </p:txBody>
      </p:sp>
      <p:sp>
        <p:nvSpPr>
          <p:cNvPr id="3" name="Content Placeholder 2"/>
          <p:cNvSpPr>
            <a:spLocks noGrp="1"/>
          </p:cNvSpPr>
          <p:nvPr>
            <p:ph idx="1"/>
          </p:nvPr>
        </p:nvSpPr>
        <p:spPr>
          <a:xfrm>
            <a:off x="304800" y="1143000"/>
            <a:ext cx="8686800" cy="5334000"/>
          </a:xfrm>
        </p:spPr>
        <p:txBody>
          <a:bodyPr>
            <a:normAutofit/>
          </a:bodyPr>
          <a:lstStyle/>
          <a:p>
            <a:pPr algn="just"/>
            <a:r>
              <a:rPr lang="en-US" dirty="0" smtClean="0"/>
              <a:t>To study magnetic properties of Magnetic Materials, </a:t>
            </a:r>
            <a:r>
              <a:rPr lang="en-US" dirty="0" smtClean="0">
                <a:solidFill>
                  <a:srgbClr val="FF0000"/>
                </a:solidFill>
              </a:rPr>
              <a:t>the material is usually placed in a uniform magnetic field </a:t>
            </a:r>
            <a:r>
              <a:rPr lang="en-US" dirty="0" smtClean="0"/>
              <a:t>and </a:t>
            </a:r>
            <a:r>
              <a:rPr lang="en-US" dirty="0" smtClean="0">
                <a:solidFill>
                  <a:srgbClr val="0070C0"/>
                </a:solidFill>
              </a:rPr>
              <a:t>then the magnetic field is varied</a:t>
            </a:r>
            <a:r>
              <a:rPr lang="en-US" dirty="0" smtClean="0"/>
              <a:t>. </a:t>
            </a:r>
            <a:endParaRPr lang="en-US" dirty="0" smtClean="0"/>
          </a:p>
          <a:p>
            <a:pPr algn="just"/>
            <a:r>
              <a:rPr lang="en-US" dirty="0" smtClean="0"/>
              <a:t>There </a:t>
            </a:r>
            <a:r>
              <a:rPr lang="en-US" dirty="0" smtClean="0"/>
              <a:t>are </a:t>
            </a:r>
            <a:r>
              <a:rPr lang="en-US" dirty="0" smtClean="0">
                <a:solidFill>
                  <a:srgbClr val="FF0000"/>
                </a:solidFill>
              </a:rPr>
              <a:t>three</a:t>
            </a:r>
            <a:r>
              <a:rPr lang="en-US" dirty="0" smtClean="0"/>
              <a:t> major kinds of magnetic </a:t>
            </a:r>
            <a:r>
              <a:rPr lang="en-US" dirty="0" err="1" smtClean="0"/>
              <a:t>behaviour</a:t>
            </a:r>
            <a:r>
              <a:rPr lang="en-US" dirty="0" smtClean="0"/>
              <a:t>:</a:t>
            </a:r>
          </a:p>
          <a:p>
            <a:r>
              <a:rPr lang="en-US" u="sng" dirty="0" smtClean="0">
                <a:hlinkClick r:id="rId2"/>
              </a:rPr>
              <a:t>Diamagnetism</a:t>
            </a:r>
            <a:endParaRPr lang="en-US" dirty="0" smtClean="0"/>
          </a:p>
          <a:p>
            <a:r>
              <a:rPr lang="en-US" dirty="0" smtClean="0"/>
              <a:t> </a:t>
            </a:r>
            <a:r>
              <a:rPr lang="en-US" u="sng" dirty="0" err="1" smtClean="0">
                <a:hlinkClick r:id="rId2"/>
              </a:rPr>
              <a:t>Paramagnetism</a:t>
            </a:r>
            <a:endParaRPr lang="en-US" dirty="0" smtClean="0"/>
          </a:p>
          <a:p>
            <a:r>
              <a:rPr lang="en-US" dirty="0" smtClean="0"/>
              <a:t> </a:t>
            </a:r>
            <a:r>
              <a:rPr lang="en-US" u="sng" dirty="0" smtClean="0">
                <a:hlinkClick r:id="rId2"/>
              </a:rPr>
              <a:t>Ferromagnetism</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lvl="0"/>
            <a:r>
              <a:rPr lang="en-US" b="1" u="sng" dirty="0" smtClean="0">
                <a:solidFill>
                  <a:srgbClr val="FF0000"/>
                </a:solidFill>
              </a:rPr>
              <a:t>Diamagnetic materials</a:t>
            </a:r>
            <a:endParaRPr lang="en-US" b="1" u="sng" dirty="0">
              <a:solidFill>
                <a:srgbClr val="FF0000"/>
              </a:solidFill>
            </a:endParaRPr>
          </a:p>
        </p:txBody>
      </p:sp>
      <p:sp>
        <p:nvSpPr>
          <p:cNvPr id="3" name="Content Placeholder 2"/>
          <p:cNvSpPr>
            <a:spLocks noGrp="1"/>
          </p:cNvSpPr>
          <p:nvPr>
            <p:ph idx="1"/>
          </p:nvPr>
        </p:nvSpPr>
        <p:spPr>
          <a:xfrm>
            <a:off x="0" y="990600"/>
            <a:ext cx="8991600" cy="5562600"/>
          </a:xfrm>
        </p:spPr>
        <p:txBody>
          <a:bodyPr>
            <a:normAutofit/>
          </a:bodyPr>
          <a:lstStyle/>
          <a:p>
            <a:pPr algn="just"/>
            <a:r>
              <a:rPr lang="en-US" dirty="0" smtClean="0"/>
              <a:t>These </a:t>
            </a:r>
            <a:r>
              <a:rPr lang="en-US" dirty="0" smtClean="0">
                <a:solidFill>
                  <a:srgbClr val="0070C0"/>
                </a:solidFill>
              </a:rPr>
              <a:t>materials</a:t>
            </a:r>
            <a:r>
              <a:rPr lang="en-US" dirty="0" smtClean="0"/>
              <a:t> are barely </a:t>
            </a:r>
            <a:r>
              <a:rPr lang="en-US" dirty="0" smtClean="0"/>
              <a:t>(</a:t>
            </a:r>
            <a:r>
              <a:rPr lang="ta-IN" sz="2000" dirty="0" smtClean="0">
                <a:solidFill>
                  <a:srgbClr val="FF0000"/>
                </a:solidFill>
              </a:rPr>
              <a:t>அரிதாகவே</a:t>
            </a:r>
            <a:r>
              <a:rPr lang="en-US" dirty="0" smtClean="0"/>
              <a:t>)</a:t>
            </a:r>
            <a:r>
              <a:rPr lang="en-US" dirty="0" smtClean="0">
                <a:solidFill>
                  <a:srgbClr val="0070C0"/>
                </a:solidFill>
              </a:rPr>
              <a:t>magnetized </a:t>
            </a:r>
            <a:r>
              <a:rPr lang="en-US" dirty="0" smtClean="0"/>
              <a:t>when placed in a </a:t>
            </a:r>
            <a:r>
              <a:rPr lang="en-US" dirty="0" smtClean="0">
                <a:solidFill>
                  <a:srgbClr val="0070C0"/>
                </a:solidFill>
              </a:rPr>
              <a:t>magnetic field</a:t>
            </a:r>
            <a:r>
              <a:rPr lang="en-US" dirty="0" smtClean="0"/>
              <a:t>. </a:t>
            </a:r>
          </a:p>
          <a:p>
            <a:pPr algn="just"/>
            <a:r>
              <a:rPr lang="en-US" dirty="0" smtClean="0"/>
              <a:t>In fact, magnetic dipoles in these </a:t>
            </a:r>
            <a:r>
              <a:rPr lang="en-US" dirty="0" smtClean="0">
                <a:solidFill>
                  <a:srgbClr val="0070C0"/>
                </a:solidFill>
              </a:rPr>
              <a:t>substances</a:t>
            </a:r>
            <a:r>
              <a:rPr lang="en-US" dirty="0" smtClean="0"/>
              <a:t> tend to </a:t>
            </a:r>
            <a:r>
              <a:rPr lang="en-US" dirty="0" smtClean="0">
                <a:solidFill>
                  <a:srgbClr val="0070C0"/>
                </a:solidFill>
              </a:rPr>
              <a:t>align in opposition </a:t>
            </a:r>
            <a:r>
              <a:rPr lang="en-US" dirty="0" smtClean="0"/>
              <a:t>to the applied field. </a:t>
            </a:r>
          </a:p>
          <a:p>
            <a:pPr algn="just"/>
            <a:r>
              <a:rPr lang="en-US" dirty="0" smtClean="0"/>
              <a:t>In effect, they </a:t>
            </a:r>
            <a:r>
              <a:rPr lang="en-US" dirty="0" smtClean="0">
                <a:solidFill>
                  <a:srgbClr val="0070C0"/>
                </a:solidFill>
              </a:rPr>
              <a:t>produce an internal magnetic field </a:t>
            </a:r>
            <a:r>
              <a:rPr lang="en-US" dirty="0" smtClean="0"/>
              <a:t>that </a:t>
            </a:r>
            <a:r>
              <a:rPr lang="en-US" dirty="0" smtClean="0">
                <a:solidFill>
                  <a:srgbClr val="FF0000"/>
                </a:solidFill>
              </a:rPr>
              <a:t>opposes </a:t>
            </a:r>
            <a:r>
              <a:rPr lang="en-US" dirty="0" smtClean="0"/>
              <a:t>the </a:t>
            </a:r>
            <a:r>
              <a:rPr lang="en-US" dirty="0" smtClean="0">
                <a:solidFill>
                  <a:srgbClr val="0070C0"/>
                </a:solidFill>
              </a:rPr>
              <a:t>applied field </a:t>
            </a:r>
            <a:r>
              <a:rPr lang="en-US" dirty="0" smtClean="0"/>
              <a:t>and the </a:t>
            </a:r>
            <a:r>
              <a:rPr lang="en-US" dirty="0" smtClean="0">
                <a:solidFill>
                  <a:srgbClr val="FF0000"/>
                </a:solidFill>
              </a:rPr>
              <a:t>substance</a:t>
            </a:r>
            <a:r>
              <a:rPr lang="en-US" dirty="0" smtClean="0"/>
              <a:t> tends to </a:t>
            </a:r>
            <a:r>
              <a:rPr lang="en-US" dirty="0" smtClean="0">
                <a:solidFill>
                  <a:srgbClr val="0070C0"/>
                </a:solidFill>
              </a:rPr>
              <a:t>repel the external field </a:t>
            </a:r>
            <a:r>
              <a:rPr lang="en-US" dirty="0" smtClean="0"/>
              <a:t>around it.</a:t>
            </a:r>
          </a:p>
          <a:p>
            <a:pPr algn="just"/>
            <a:r>
              <a:rPr lang="en-US" dirty="0" smtClean="0"/>
              <a:t>This </a:t>
            </a:r>
            <a:r>
              <a:rPr lang="en-US" dirty="0" smtClean="0">
                <a:solidFill>
                  <a:srgbClr val="FF0000"/>
                </a:solidFill>
              </a:rPr>
              <a:t>opposing field disappears </a:t>
            </a:r>
            <a:r>
              <a:rPr lang="en-US" dirty="0" smtClean="0"/>
              <a:t>as soon as the </a:t>
            </a:r>
            <a:r>
              <a:rPr lang="en-US" dirty="0" smtClean="0">
                <a:solidFill>
                  <a:srgbClr val="0070C0"/>
                </a:solidFill>
              </a:rPr>
              <a:t>external field </a:t>
            </a:r>
            <a:r>
              <a:rPr lang="en-US" dirty="0" smtClean="0"/>
              <a:t>is removed.</a:t>
            </a:r>
          </a:p>
          <a:p>
            <a:endParaRPr lang="en-US" dirty="0" smtClean="0"/>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dia.jpg"/>
          <p:cNvPicPr>
            <a:picLocks noGrp="1" noChangeAspect="1"/>
          </p:cNvPicPr>
          <p:nvPr>
            <p:ph idx="1"/>
          </p:nvPr>
        </p:nvPicPr>
        <p:blipFill>
          <a:blip r:embed="rId2" cstate="print"/>
          <a:stretch>
            <a:fillRect/>
          </a:stretch>
        </p:blipFill>
        <p:spPr>
          <a:xfrm>
            <a:off x="1066800" y="1447800"/>
            <a:ext cx="6477000" cy="43434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Examples</a:t>
            </a:r>
            <a:endParaRPr lang="en-US" b="1" u="sng" dirty="0">
              <a:solidFill>
                <a:srgbClr val="FF0000"/>
              </a:solidFill>
            </a:endParaRPr>
          </a:p>
        </p:txBody>
      </p:sp>
      <p:sp>
        <p:nvSpPr>
          <p:cNvPr id="3" name="Content Placeholder 2"/>
          <p:cNvSpPr>
            <a:spLocks noGrp="1"/>
          </p:cNvSpPr>
          <p:nvPr>
            <p:ph idx="1"/>
          </p:nvPr>
        </p:nvSpPr>
        <p:spPr/>
        <p:txBody>
          <a:bodyPr/>
          <a:lstStyle/>
          <a:p>
            <a:r>
              <a:rPr lang="en-US" dirty="0" smtClean="0"/>
              <a:t>Gold, water, mercury and even animals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xoebllg20bu01.png"/>
          <p:cNvPicPr>
            <a:picLocks noGrp="1" noChangeAspect="1"/>
          </p:cNvPicPr>
          <p:nvPr>
            <p:ph idx="1"/>
          </p:nvPr>
        </p:nvPicPr>
        <p:blipFill>
          <a:blip r:embed="rId2" cstate="print"/>
          <a:stretch>
            <a:fillRect/>
          </a:stretch>
        </p:blipFill>
        <p:spPr>
          <a:xfrm>
            <a:off x="533400" y="228600"/>
            <a:ext cx="8077200" cy="64008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u="sng" dirty="0" smtClean="0">
                <a:solidFill>
                  <a:srgbClr val="FF0000"/>
                </a:solidFill>
              </a:rPr>
              <a:t>Paramagnetic materials</a:t>
            </a:r>
            <a:br>
              <a:rPr lang="en-US" b="1" u="sng" dirty="0" smtClean="0">
                <a:solidFill>
                  <a:srgbClr val="FF0000"/>
                </a:solidFill>
              </a:rPr>
            </a:br>
            <a:endParaRPr lang="en-US" b="1" u="sng" dirty="0">
              <a:solidFill>
                <a:srgbClr val="FF0000"/>
              </a:solidFill>
            </a:endParaRPr>
          </a:p>
        </p:txBody>
      </p:sp>
      <p:sp>
        <p:nvSpPr>
          <p:cNvPr id="3" name="Content Placeholder 2"/>
          <p:cNvSpPr>
            <a:spLocks noGrp="1"/>
          </p:cNvSpPr>
          <p:nvPr>
            <p:ph idx="1"/>
          </p:nvPr>
        </p:nvSpPr>
        <p:spPr>
          <a:xfrm>
            <a:off x="228600" y="990600"/>
            <a:ext cx="8686800" cy="5562600"/>
          </a:xfrm>
        </p:spPr>
        <p:txBody>
          <a:bodyPr/>
          <a:lstStyle/>
          <a:p>
            <a:pPr algn="just"/>
            <a:r>
              <a:rPr lang="en-US" dirty="0" smtClean="0"/>
              <a:t>In these materials the </a:t>
            </a:r>
            <a:r>
              <a:rPr lang="en-US" dirty="0" smtClean="0">
                <a:solidFill>
                  <a:srgbClr val="0070C0"/>
                </a:solidFill>
              </a:rPr>
              <a:t>magnetic dipoles </a:t>
            </a:r>
            <a:r>
              <a:rPr lang="en-US" dirty="0" smtClean="0"/>
              <a:t>in the Magnetic Materials tend to </a:t>
            </a:r>
            <a:r>
              <a:rPr lang="en-US" dirty="0" smtClean="0">
                <a:solidFill>
                  <a:srgbClr val="FF0000"/>
                </a:solidFill>
              </a:rPr>
              <a:t>align</a:t>
            </a:r>
            <a:r>
              <a:rPr lang="en-US" dirty="0" smtClean="0"/>
              <a:t> along the </a:t>
            </a:r>
            <a:r>
              <a:rPr lang="en-US" dirty="0" smtClean="0">
                <a:solidFill>
                  <a:srgbClr val="0070C0"/>
                </a:solidFill>
              </a:rPr>
              <a:t>applied magnetic field </a:t>
            </a:r>
            <a:r>
              <a:rPr lang="en-US" dirty="0" smtClean="0"/>
              <a:t>and thus </a:t>
            </a:r>
            <a:r>
              <a:rPr lang="en-US" dirty="0" smtClean="0">
                <a:solidFill>
                  <a:srgbClr val="FF0000"/>
                </a:solidFill>
              </a:rPr>
              <a:t>reinforcing </a:t>
            </a:r>
            <a:r>
              <a:rPr lang="en-US" dirty="0" smtClean="0">
                <a:solidFill>
                  <a:srgbClr val="0070C0"/>
                </a:solidFill>
              </a:rPr>
              <a:t>(</a:t>
            </a:r>
            <a:r>
              <a:rPr lang="en-US" dirty="0" smtClean="0">
                <a:solidFill>
                  <a:srgbClr val="0070C0"/>
                </a:solidFill>
              </a:rPr>
              <a:t>strengthen)</a:t>
            </a:r>
            <a:r>
              <a:rPr lang="en-US" dirty="0" smtClean="0">
                <a:solidFill>
                  <a:srgbClr val="0070C0"/>
                </a:solidFill>
              </a:rPr>
              <a:t> </a:t>
            </a:r>
            <a:r>
              <a:rPr lang="en-US" dirty="0" smtClean="0"/>
              <a:t>the applied magnetic field. </a:t>
            </a:r>
          </a:p>
          <a:p>
            <a:pPr algn="just"/>
            <a:r>
              <a:rPr lang="en-US" dirty="0" smtClean="0"/>
              <a:t>Such </a:t>
            </a:r>
            <a:r>
              <a:rPr lang="en-US" dirty="0" smtClean="0">
                <a:solidFill>
                  <a:srgbClr val="0070C0"/>
                </a:solidFill>
              </a:rPr>
              <a:t>substances</a:t>
            </a:r>
            <a:r>
              <a:rPr lang="en-US" dirty="0" smtClean="0"/>
              <a:t> are </a:t>
            </a:r>
            <a:r>
              <a:rPr lang="en-US" dirty="0" smtClean="0">
                <a:solidFill>
                  <a:srgbClr val="FF0000"/>
                </a:solidFill>
              </a:rPr>
              <a:t>attracted</a:t>
            </a:r>
            <a:r>
              <a:rPr lang="en-US" dirty="0" smtClean="0"/>
              <a:t> by a magnet if it applies a </a:t>
            </a:r>
            <a:r>
              <a:rPr lang="en-US" dirty="0" smtClean="0">
                <a:solidFill>
                  <a:srgbClr val="FF0000"/>
                </a:solidFill>
              </a:rPr>
              <a:t>sufficiently strong field</a:t>
            </a:r>
            <a:r>
              <a:rPr lang="en-US" dirty="0" smtClean="0"/>
              <a:t>.</a:t>
            </a:r>
          </a:p>
          <a:p>
            <a:pPr algn="just"/>
            <a:r>
              <a:rPr lang="en-US" dirty="0" smtClean="0"/>
              <a:t>It must be noted that such materials are still feeble </a:t>
            </a:r>
            <a:r>
              <a:rPr lang="en-US" dirty="0" smtClean="0"/>
              <a:t>(</a:t>
            </a:r>
            <a:r>
              <a:rPr lang="ta-IN" sz="2400" dirty="0" smtClean="0">
                <a:solidFill>
                  <a:srgbClr val="FF0000"/>
                </a:solidFill>
              </a:rPr>
              <a:t>பலவீனமான</a:t>
            </a:r>
            <a:r>
              <a:rPr lang="en-US" dirty="0" smtClean="0"/>
              <a:t>) magnetized </a:t>
            </a:r>
            <a:r>
              <a:rPr lang="en-US" dirty="0" smtClean="0"/>
              <a:t>and the magnetization </a:t>
            </a:r>
            <a:r>
              <a:rPr lang="en-US" dirty="0" smtClean="0">
                <a:solidFill>
                  <a:srgbClr val="0070C0"/>
                </a:solidFill>
              </a:rPr>
              <a:t>disappears</a:t>
            </a:r>
            <a:r>
              <a:rPr lang="en-US" dirty="0" smtClean="0"/>
              <a:t> as soon as the </a:t>
            </a:r>
            <a:r>
              <a:rPr lang="en-US" dirty="0" smtClean="0">
                <a:solidFill>
                  <a:srgbClr val="0070C0"/>
                </a:solidFill>
              </a:rPr>
              <a:t>external field is removed. </a:t>
            </a:r>
            <a:endParaRPr lang="en-US" dirty="0">
              <a:solidFill>
                <a:srgbClr val="0070C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649</Words>
  <Application>Microsoft Office PowerPoint</Application>
  <PresentationFormat>On-screen Show (4:3)</PresentationFormat>
  <Paragraphs>55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Classification of Magnetic materials</vt:lpstr>
      <vt:lpstr>Slide 2</vt:lpstr>
      <vt:lpstr>Slide 3</vt:lpstr>
      <vt:lpstr>Types of Magnetic Materials </vt:lpstr>
      <vt:lpstr>Diamagnetic materials</vt:lpstr>
      <vt:lpstr>Slide 6</vt:lpstr>
      <vt:lpstr>Examples</vt:lpstr>
      <vt:lpstr>Slide 8</vt:lpstr>
      <vt:lpstr>Paramagnetic materials </vt:lpstr>
      <vt:lpstr>Slide 10</vt:lpstr>
      <vt:lpstr>Slide 11</vt:lpstr>
      <vt:lpstr>Slide 12</vt:lpstr>
      <vt:lpstr>Examples</vt:lpstr>
      <vt:lpstr>Ferromagnetic materials</vt:lpstr>
      <vt:lpstr>Slide 15</vt:lpstr>
      <vt:lpstr>Slide 16</vt:lpstr>
      <vt:lpstr>Slide 17</vt:lpstr>
      <vt:lpstr>Examples</vt:lpstr>
      <vt:lpstr>Ferrimagnetism</vt:lpstr>
      <vt:lpstr>Slide 20</vt:lpstr>
      <vt:lpstr>Slide 21</vt:lpstr>
      <vt:lpstr>Antiferromagnetism</vt:lpstr>
      <vt:lpstr>Slide 23</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Chandru</dc:creator>
  <cp:lastModifiedBy>Ammu</cp:lastModifiedBy>
  <cp:revision>31</cp:revision>
  <dcterms:created xsi:type="dcterms:W3CDTF">2006-08-16T00:00:00Z</dcterms:created>
  <dcterms:modified xsi:type="dcterms:W3CDTF">2020-08-18T04:27:01Z</dcterms:modified>
</cp:coreProperties>
</file>