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72" r:id="rId12"/>
    <p:sldId id="274" r:id="rId13"/>
    <p:sldId id="266" r:id="rId14"/>
    <p:sldId id="271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A3D06-1060-42FC-B6B3-03F65E1A6E0E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3ACA9-90CD-47E8-B9C1-768F47A66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ACA9-90CD-47E8-B9C1-768F47A6685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Experiment to draw B- H curve Ballistic method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The above equation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gives the 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 induction B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induced in the specimen corresponding to the 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intesity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Procedure. </a:t>
            </a:r>
            <a:endParaRPr lang="en-US" sz="35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key K is first closed to the left and the resistances R and R' are decreased until on closing the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commutator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K, the galvanometer gives a full-scale deflection from the zero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The current required to do this is noted and is used as maximum current in the main experiment.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500" dirty="0" smtClean="0">
                <a:latin typeface="Times New Roman" pitchFamily="18" charset="0"/>
                <a:cs typeface="Times New Roman" pitchFamily="18" charset="0"/>
              </a:rPr>
            </a:b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The residual magnetism in the specimen is reduced to zero follows</a:t>
            </a:r>
            <a:r>
              <a:rPr lang="en-US" dirty="0" smtClean="0"/>
              <a:t>:</a:t>
            </a:r>
          </a:p>
          <a:p>
            <a:pPr algn="just"/>
            <a:r>
              <a:rPr lang="en-US" dirty="0" smtClean="0"/>
              <a:t> The galvanometer circuit is first </a:t>
            </a:r>
            <a:r>
              <a:rPr lang="en-US" u="sng" dirty="0" smtClean="0">
                <a:solidFill>
                  <a:srgbClr val="FF0000"/>
                </a:solidFill>
              </a:rPr>
              <a:t>broken</a:t>
            </a:r>
            <a:r>
              <a:rPr lang="en-US" dirty="0" smtClean="0"/>
              <a:t> and the resistances </a:t>
            </a:r>
            <a:r>
              <a:rPr lang="en-US" dirty="0" smtClean="0">
                <a:solidFill>
                  <a:srgbClr val="FF0000"/>
                </a:solidFill>
              </a:rPr>
              <a:t>R'</a:t>
            </a:r>
            <a:r>
              <a:rPr lang="en-US" dirty="0" smtClean="0"/>
              <a:t> are reduced to the minimum. </a:t>
            </a:r>
          </a:p>
          <a:p>
            <a:pPr algn="just"/>
            <a:r>
              <a:rPr lang="en-US" dirty="0" smtClean="0"/>
              <a:t>The current passing through the primary of the ring solenoid is then reversed many times by means of the </a:t>
            </a:r>
            <a:r>
              <a:rPr lang="en-US" dirty="0" err="1" smtClean="0">
                <a:solidFill>
                  <a:srgbClr val="FF0000"/>
                </a:solidFill>
              </a:rPr>
              <a:t>commutator</a:t>
            </a:r>
            <a:r>
              <a:rPr lang="en-US" dirty="0" smtClean="0">
                <a:solidFill>
                  <a:srgbClr val="FF0000"/>
                </a:solidFill>
              </a:rPr>
              <a:t> K. 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R'</a:t>
            </a:r>
            <a:r>
              <a:rPr lang="en-US" dirty="0" smtClean="0"/>
              <a:t> are gradually increased until the current which is reversed is very small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4800"/>
            <a:ext cx="4495800" cy="6553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smtClean="0"/>
              <a:t>The part </a:t>
            </a:r>
            <a:r>
              <a:rPr lang="en-US" sz="2800" dirty="0" err="1" smtClean="0">
                <a:solidFill>
                  <a:srgbClr val="FF0000"/>
                </a:solidFill>
              </a:rPr>
              <a:t>efga</a:t>
            </a:r>
            <a:r>
              <a:rPr lang="en-US" sz="2800" dirty="0" smtClean="0"/>
              <a:t> can be drawn by symmetry, or by repeating the experiment using </a:t>
            </a:r>
            <a:r>
              <a:rPr lang="en-US" sz="2800" dirty="0" smtClean="0">
                <a:solidFill>
                  <a:srgbClr val="FF0000"/>
                </a:solidFill>
              </a:rPr>
              <a:t>e</a:t>
            </a:r>
            <a:r>
              <a:rPr lang="en-US" sz="2800" dirty="0" smtClean="0"/>
              <a:t> as the reference point and leaving the </a:t>
            </a:r>
            <a:r>
              <a:rPr lang="en-US" sz="2800" dirty="0" err="1" smtClean="0"/>
              <a:t>commutator</a:t>
            </a:r>
            <a:r>
              <a:rPr lang="en-US" sz="2800" dirty="0" smtClean="0"/>
              <a:t> now on the left</a:t>
            </a:r>
          </a:p>
          <a:p>
            <a:pPr algn="just"/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two-way key R</a:t>
            </a:r>
            <a:r>
              <a:rPr lang="en-US" sz="2800" dirty="0" smtClean="0"/>
              <a:t>, is closed to the </a:t>
            </a:r>
            <a:r>
              <a:rPr lang="en-US" sz="2800" dirty="0" smtClean="0">
                <a:solidFill>
                  <a:srgbClr val="FF0000"/>
                </a:solidFill>
              </a:rPr>
              <a:t>right</a:t>
            </a:r>
            <a:r>
              <a:rPr lang="en-US" sz="2800" dirty="0" smtClean="0"/>
              <a:t>. A known current </a:t>
            </a:r>
            <a:r>
              <a:rPr lang="en-US" sz="28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' </a:t>
            </a:r>
            <a:r>
              <a:rPr lang="en-US" sz="2800" dirty="0" smtClean="0"/>
              <a:t>is passed through </a:t>
            </a:r>
            <a:r>
              <a:rPr lang="en-US" sz="2800" dirty="0" smtClean="0">
                <a:solidFill>
                  <a:srgbClr val="FF0000"/>
                </a:solidFill>
              </a:rPr>
              <a:t>P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/>
              <a:t>. The corresponding throw e' in the B.G., is noted. This auxiliary experiment is used to calculate B from Eq. (4)</a:t>
            </a:r>
            <a:endParaRPr lang="en-US" sz="2800" dirty="0"/>
          </a:p>
        </p:txBody>
      </p:sp>
      <p:pic>
        <p:nvPicPr>
          <p:cNvPr id="6" name="Content Placeholder 5" descr="unnamed (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381000"/>
            <a:ext cx="39624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galvanometer</a:t>
            </a:r>
            <a:r>
              <a:rPr lang="en-US" dirty="0" smtClean="0"/>
              <a:t> is again put in the circuit by </a:t>
            </a:r>
            <a:r>
              <a:rPr lang="en-US" dirty="0" smtClean="0">
                <a:solidFill>
                  <a:srgbClr val="0070C0"/>
                </a:solidFill>
              </a:rPr>
              <a:t>closing key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, The key </a:t>
            </a:r>
            <a:r>
              <a:rPr lang="en-US" dirty="0" smtClean="0">
                <a:solidFill>
                  <a:srgbClr val="FF0000"/>
                </a:solidFill>
              </a:rPr>
              <a:t>K'</a:t>
            </a:r>
            <a:r>
              <a:rPr lang="en-US" dirty="0" smtClean="0"/>
              <a:t> is closed and resistance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, is given a value corresponding to the maximum current В.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 err="1" smtClean="0">
                <a:solidFill>
                  <a:srgbClr val="0070C0"/>
                </a:solidFill>
              </a:rPr>
              <a:t>commutator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is closed to the right and the first throw , of the galvanometer is noted. The current </a:t>
            </a:r>
            <a:r>
              <a:rPr lang="en-US" dirty="0" err="1" smtClean="0"/>
              <a:t>i</a:t>
            </a:r>
            <a:r>
              <a:rPr lang="en-US" dirty="0" smtClean="0"/>
              <a:t>, is also noted from the ammeter. The values of B, and H, are calculated by using </a:t>
            </a:r>
            <a:r>
              <a:rPr lang="en-US" dirty="0" err="1" smtClean="0"/>
              <a:t>Eqs</a:t>
            </a:r>
            <a:r>
              <a:rPr lang="en-US" dirty="0" smtClean="0"/>
              <a:t>. (4) and (1) respectively. The corresponding point on the B-H curve is a (Fig. 15.9)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value of </a:t>
            </a:r>
            <a:r>
              <a:rPr lang="en-US" dirty="0" err="1" smtClean="0">
                <a:solidFill>
                  <a:srgbClr val="FF0000"/>
                </a:solidFill>
              </a:rPr>
              <a:t>magnetising</a:t>
            </a:r>
            <a:r>
              <a:rPr lang="en-US" dirty="0" smtClean="0">
                <a:solidFill>
                  <a:srgbClr val="FF0000"/>
                </a:solidFill>
              </a:rPr>
              <a:t> field </a:t>
            </a:r>
            <a:r>
              <a:rPr lang="en-US" dirty="0" smtClean="0">
                <a:solidFill>
                  <a:srgbClr val="0070C0"/>
                </a:solidFill>
              </a:rPr>
              <a:t>H</a:t>
            </a:r>
            <a:r>
              <a:rPr lang="en-US" dirty="0" smtClean="0"/>
              <a:t>, is calculated by noting ammeter reading. </a:t>
            </a:r>
          </a:p>
          <a:p>
            <a:pPr algn="just"/>
            <a:r>
              <a:rPr lang="en-US" dirty="0" smtClean="0"/>
              <a:t>The corresponding point on the graph is denoted by the point 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This process is repeated by gradually increasing R', until current and hence H becomes zero. </a:t>
            </a:r>
          </a:p>
          <a:p>
            <a:pPr algn="just"/>
            <a:r>
              <a:rPr lang="en-US" dirty="0" smtClean="0"/>
              <a:t>The graph corresponding to these readings is ac. </a:t>
            </a:r>
          </a:p>
          <a:p>
            <a:pPr algn="just"/>
            <a:r>
              <a:rPr lang="en-US" dirty="0" smtClean="0"/>
              <a:t>After each measurement, the specimen is returned to the state a by the reversal of maximum current.</a:t>
            </a:r>
          </a:p>
          <a:p>
            <a:pPr algn="just"/>
            <a:r>
              <a:rPr lang="en-US" dirty="0" smtClean="0"/>
              <a:t> Hence point a works as the reference point.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unnamed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200823-WA0038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534400" cy="61721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Circuit Description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791200"/>
          </a:xfrm>
        </p:spPr>
        <p:txBody>
          <a:bodyPr/>
          <a:lstStyle/>
          <a:p>
            <a:pPr algn="just"/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</a:rPr>
              <a:t>specimen</a:t>
            </a:r>
            <a:r>
              <a:rPr lang="en-US" dirty="0" smtClean="0"/>
              <a:t> of the given </a:t>
            </a:r>
            <a:r>
              <a:rPr lang="en-US" dirty="0" smtClean="0">
                <a:solidFill>
                  <a:srgbClr val="0070C0"/>
                </a:solidFill>
              </a:rPr>
              <a:t>ferromagnetic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material</a:t>
            </a:r>
            <a:r>
              <a:rPr lang="en-US" dirty="0" smtClean="0"/>
              <a:t> is taken in the form of a </a:t>
            </a:r>
            <a:r>
              <a:rPr lang="en-US" dirty="0" smtClean="0">
                <a:solidFill>
                  <a:srgbClr val="0070C0"/>
                </a:solidFill>
              </a:rPr>
              <a:t>ring</a:t>
            </a:r>
            <a:r>
              <a:rPr lang="en-US" dirty="0" smtClean="0"/>
              <a:t> (</a:t>
            </a:r>
            <a:r>
              <a:rPr lang="en-US" u="sng" dirty="0" smtClean="0">
                <a:solidFill>
                  <a:srgbClr val="FF0000"/>
                </a:solidFill>
              </a:rPr>
              <a:t>Rowland ring</a:t>
            </a:r>
            <a:r>
              <a:rPr lang="en-US" dirty="0" smtClean="0"/>
              <a:t>). </a:t>
            </a:r>
          </a:p>
          <a:p>
            <a:pPr algn="just"/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</a:rPr>
              <a:t>primary coil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is wound closely over the </a:t>
            </a:r>
            <a:r>
              <a:rPr lang="en-US" dirty="0" smtClean="0">
                <a:solidFill>
                  <a:srgbClr val="0070C0"/>
                </a:solidFill>
              </a:rPr>
              <a:t>specimen ring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This </a:t>
            </a:r>
            <a:r>
              <a:rPr lang="en-US" dirty="0" smtClean="0">
                <a:solidFill>
                  <a:srgbClr val="0070C0"/>
                </a:solidFill>
              </a:rPr>
              <a:t>winding </a:t>
            </a:r>
            <a:r>
              <a:rPr lang="en-US" dirty="0" smtClean="0"/>
              <a:t>is connected in </a:t>
            </a:r>
            <a:r>
              <a:rPr lang="en-US" dirty="0" smtClean="0">
                <a:solidFill>
                  <a:srgbClr val="0070C0"/>
                </a:solidFill>
              </a:rPr>
              <a:t>series</a:t>
            </a:r>
            <a:r>
              <a:rPr lang="en-US" dirty="0" smtClean="0"/>
              <a:t> with a </a:t>
            </a:r>
            <a:r>
              <a:rPr lang="en-US" dirty="0" smtClean="0">
                <a:solidFill>
                  <a:srgbClr val="FF0000"/>
                </a:solidFill>
              </a:rPr>
              <a:t>battery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dirty="0" smtClean="0"/>
              <a:t>, an </a:t>
            </a:r>
            <a:r>
              <a:rPr lang="en-US" dirty="0" smtClean="0">
                <a:solidFill>
                  <a:srgbClr val="FF0000"/>
                </a:solidFill>
              </a:rPr>
              <a:t>ammeter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A</a:t>
            </a:r>
            <a:r>
              <a:rPr lang="en-US" dirty="0" smtClean="0"/>
              <a:t>, a </a:t>
            </a:r>
            <a:r>
              <a:rPr lang="en-US" dirty="0" smtClean="0">
                <a:solidFill>
                  <a:srgbClr val="FF0000"/>
                </a:solidFill>
              </a:rPr>
              <a:t>rheostat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R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, and a </a:t>
            </a:r>
            <a:r>
              <a:rPr lang="en-US" dirty="0" smtClean="0">
                <a:solidFill>
                  <a:srgbClr val="FF0000"/>
                </a:solidFill>
              </a:rPr>
              <a:t>resistance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R’</a:t>
            </a:r>
            <a:r>
              <a:rPr lang="en-US" dirty="0" smtClean="0"/>
              <a:t> through a </a:t>
            </a:r>
            <a:r>
              <a:rPr lang="en-US" dirty="0" smtClean="0">
                <a:solidFill>
                  <a:srgbClr val="FF0000"/>
                </a:solidFill>
              </a:rPr>
              <a:t>reversing key </a:t>
            </a:r>
            <a:r>
              <a:rPr lang="en-US" dirty="0" smtClean="0">
                <a:solidFill>
                  <a:srgbClr val="0070C0"/>
                </a:solidFill>
              </a:rPr>
              <a:t>K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rgbClr val="FF0000"/>
                </a:solidFill>
              </a:rPr>
              <a:t>two-way key </a:t>
            </a:r>
            <a:r>
              <a:rPr lang="en-US" dirty="0" smtClean="0">
                <a:solidFill>
                  <a:srgbClr val="0070C0"/>
                </a:solidFill>
              </a:rPr>
              <a:t>K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A tap key </a:t>
            </a:r>
            <a:r>
              <a:rPr lang="en-US" dirty="0" smtClean="0">
                <a:solidFill>
                  <a:srgbClr val="FF0000"/>
                </a:solidFill>
              </a:rPr>
              <a:t>K‘</a:t>
            </a:r>
            <a:r>
              <a:rPr lang="en-US" dirty="0" smtClean="0"/>
              <a:t> connected across </a:t>
            </a:r>
            <a:r>
              <a:rPr lang="en-US" dirty="0" smtClean="0">
                <a:solidFill>
                  <a:srgbClr val="FF0000"/>
                </a:solidFill>
              </a:rPr>
              <a:t>R'</a:t>
            </a:r>
            <a:r>
              <a:rPr lang="en-US" dirty="0" smtClean="0"/>
              <a:t> facilitates either its inclusion or removal from the circuit.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763000" cy="6019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secondary winding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over the specimen, consists of a few turns of closely wound wire.</a:t>
            </a:r>
          </a:p>
          <a:p>
            <a:pPr algn="just"/>
            <a:r>
              <a:rPr lang="en-US" dirty="0" smtClean="0"/>
              <a:t>This winding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is connected in series with a </a:t>
            </a:r>
            <a:r>
              <a:rPr lang="en-US" dirty="0" smtClean="0">
                <a:solidFill>
                  <a:srgbClr val="0070C0"/>
                </a:solidFill>
              </a:rPr>
              <a:t>rheostat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, a ballistic galvanometer and the </a:t>
            </a:r>
            <a:r>
              <a:rPr lang="en-US" dirty="0" smtClean="0">
                <a:solidFill>
                  <a:srgbClr val="0070C0"/>
                </a:solidFill>
              </a:rPr>
              <a:t>secondary winding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of a </a:t>
            </a:r>
            <a:r>
              <a:rPr lang="en-US" dirty="0" smtClean="0">
                <a:solidFill>
                  <a:srgbClr val="0070C0"/>
                </a:solidFill>
              </a:rPr>
              <a:t>standard solenoid </a:t>
            </a:r>
            <a:r>
              <a:rPr lang="en-US" dirty="0" smtClean="0"/>
              <a:t>through a key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Kg</a:t>
            </a:r>
            <a:r>
              <a:rPr lang="en-US" dirty="0" smtClean="0"/>
              <a:t> is the </a:t>
            </a:r>
            <a:r>
              <a:rPr lang="en-US" dirty="0" smtClean="0">
                <a:solidFill>
                  <a:srgbClr val="0070C0"/>
                </a:solidFill>
              </a:rPr>
              <a:t>damping [</a:t>
            </a:r>
            <a:r>
              <a:rPr lang="ta-IN" sz="2000" dirty="0" smtClean="0">
                <a:solidFill>
                  <a:srgbClr val="FF0000"/>
                </a:solidFill>
              </a:rPr>
              <a:t>ஒடுக்கம்</a:t>
            </a:r>
            <a:r>
              <a:rPr lang="en-US" dirty="0" smtClean="0">
                <a:solidFill>
                  <a:srgbClr val="0070C0"/>
                </a:solidFill>
              </a:rPr>
              <a:t>] key </a:t>
            </a:r>
            <a:r>
              <a:rPr lang="en-US" dirty="0" smtClean="0"/>
              <a:t>across the </a:t>
            </a:r>
            <a:r>
              <a:rPr lang="en-US" dirty="0" smtClean="0">
                <a:solidFill>
                  <a:srgbClr val="FF0000"/>
                </a:solidFill>
              </a:rPr>
              <a:t>ballistic galvanometer. 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 P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70C0"/>
                </a:solidFill>
              </a:rPr>
              <a:t>primary winding </a:t>
            </a:r>
            <a:r>
              <a:rPr lang="en-US" dirty="0" smtClean="0"/>
              <a:t>of the </a:t>
            </a:r>
            <a:r>
              <a:rPr lang="en-US" dirty="0" smtClean="0">
                <a:solidFill>
                  <a:srgbClr val="FF0000"/>
                </a:solidFill>
              </a:rPr>
              <a:t>standard solenoid. </a:t>
            </a:r>
          </a:p>
          <a:p>
            <a:pPr algn="just"/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two way key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baseline="-25000" dirty="0" smtClean="0">
                <a:solidFill>
                  <a:srgbClr val="FF0000"/>
                </a:solidFill>
              </a:rPr>
              <a:t>1 </a:t>
            </a:r>
            <a:r>
              <a:rPr lang="en-US" dirty="0" smtClean="0"/>
              <a:t>connects either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the battery circuit.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Number of turns of the </a:t>
            </a:r>
            <a:r>
              <a:rPr lang="en-US" sz="2400" dirty="0" smtClean="0">
                <a:solidFill>
                  <a:srgbClr val="0070C0"/>
                </a:solidFill>
              </a:rPr>
              <a:t>winding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 turns per </a:t>
            </a:r>
            <a:r>
              <a:rPr lang="en-US" sz="2400" dirty="0" err="1" smtClean="0"/>
              <a:t>metre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Total number of turns of the </a:t>
            </a:r>
            <a:r>
              <a:rPr lang="en-US" sz="2400" dirty="0" smtClean="0">
                <a:solidFill>
                  <a:srgbClr val="0070C0"/>
                </a:solidFill>
              </a:rPr>
              <a:t>winding 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 turns </a:t>
            </a:r>
          </a:p>
          <a:p>
            <a:endParaRPr lang="en-US" sz="2400" dirty="0" smtClean="0"/>
          </a:p>
          <a:p>
            <a:r>
              <a:rPr lang="en-US" sz="2400" dirty="0" smtClean="0"/>
              <a:t>Number of turns of the </a:t>
            </a:r>
            <a:r>
              <a:rPr lang="en-US" sz="2400" dirty="0" smtClean="0">
                <a:solidFill>
                  <a:srgbClr val="0070C0"/>
                </a:solidFill>
              </a:rPr>
              <a:t>winding</a:t>
            </a:r>
            <a:r>
              <a:rPr lang="en-US" sz="2400" dirty="0" smtClean="0">
                <a:solidFill>
                  <a:srgbClr val="FF0000"/>
                </a:solidFill>
              </a:rPr>
              <a:t> P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 turns per </a:t>
            </a:r>
            <a:r>
              <a:rPr lang="en-US" sz="2400" dirty="0" err="1" smtClean="0"/>
              <a:t>metre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Total number of turns of the </a:t>
            </a:r>
            <a:r>
              <a:rPr lang="en-US" sz="2400" dirty="0" smtClean="0">
                <a:solidFill>
                  <a:srgbClr val="0070C0"/>
                </a:solidFill>
              </a:rPr>
              <a:t>winding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 turns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Area of cross-section </a:t>
            </a:r>
            <a:r>
              <a:rPr lang="en-US" sz="2400" dirty="0" smtClean="0"/>
              <a:t>of the </a:t>
            </a:r>
            <a:r>
              <a:rPr lang="en-US" sz="2400" dirty="0" smtClean="0">
                <a:solidFill>
                  <a:srgbClr val="0070C0"/>
                </a:solidFill>
              </a:rPr>
              <a:t>specimen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Sq. meters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Area of cross-section </a:t>
            </a:r>
            <a:r>
              <a:rPr lang="en-US" sz="2400" dirty="0" smtClean="0"/>
              <a:t>of the </a:t>
            </a:r>
            <a:r>
              <a:rPr lang="en-US" sz="2400" dirty="0" smtClean="0">
                <a:solidFill>
                  <a:srgbClr val="0070C0"/>
                </a:solidFill>
              </a:rPr>
              <a:t>standard solenoid 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sq. </a:t>
            </a:r>
            <a:r>
              <a:rPr lang="en-US" sz="2400" dirty="0" err="1" smtClean="0"/>
              <a:t>metres</a:t>
            </a:r>
            <a:endParaRPr lang="en-US" sz="24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1200" dirty="0" smtClean="0"/>
              <a:t>When the key </a:t>
            </a:r>
            <a:r>
              <a:rPr lang="en-US" sz="11200" dirty="0" smtClean="0">
                <a:solidFill>
                  <a:srgbClr val="FF0000"/>
                </a:solidFill>
              </a:rPr>
              <a:t>K</a:t>
            </a:r>
            <a:r>
              <a:rPr lang="en-US" sz="11200" baseline="-25000" dirty="0" smtClean="0">
                <a:solidFill>
                  <a:srgbClr val="FF0000"/>
                </a:solidFill>
              </a:rPr>
              <a:t>1</a:t>
            </a:r>
            <a:r>
              <a:rPr lang="en-US" sz="11200" dirty="0" smtClean="0"/>
              <a:t>, is closed to the left, a current </a:t>
            </a:r>
            <a:r>
              <a:rPr lang="en-US" sz="11200" dirty="0" err="1" smtClean="0">
                <a:solidFill>
                  <a:srgbClr val="FF0000"/>
                </a:solidFill>
              </a:rPr>
              <a:t>i</a:t>
            </a:r>
            <a:r>
              <a:rPr lang="en-US" sz="11200" dirty="0" smtClean="0"/>
              <a:t> passes through the </a:t>
            </a:r>
            <a:r>
              <a:rPr lang="en-US" sz="11200" dirty="0" err="1" smtClean="0"/>
              <a:t>magnetising</a:t>
            </a:r>
            <a:r>
              <a:rPr lang="en-US" sz="11200" dirty="0" smtClean="0"/>
              <a:t> coil </a:t>
            </a:r>
            <a:r>
              <a:rPr lang="en-US" sz="11200" dirty="0" smtClean="0">
                <a:solidFill>
                  <a:srgbClr val="FF0000"/>
                </a:solidFill>
              </a:rPr>
              <a:t>P</a:t>
            </a:r>
            <a:r>
              <a:rPr lang="en-US" sz="11200" baseline="-25000" dirty="0" smtClean="0">
                <a:solidFill>
                  <a:srgbClr val="FF0000"/>
                </a:solidFill>
              </a:rPr>
              <a:t>1</a:t>
            </a:r>
            <a:r>
              <a:rPr lang="en-US" sz="11200" dirty="0" smtClean="0"/>
              <a:t>.</a:t>
            </a:r>
          </a:p>
          <a:p>
            <a:pPr algn="just"/>
            <a:endParaRPr lang="en-US" sz="11200" dirty="0" smtClean="0"/>
          </a:p>
          <a:p>
            <a:pPr algn="just"/>
            <a:r>
              <a:rPr lang="en-US" sz="11200" dirty="0" smtClean="0"/>
              <a:t> The </a:t>
            </a:r>
            <a:r>
              <a:rPr lang="en-US" sz="11200" dirty="0" smtClean="0">
                <a:solidFill>
                  <a:srgbClr val="0070C0"/>
                </a:solidFill>
              </a:rPr>
              <a:t>ring</a:t>
            </a:r>
            <a:r>
              <a:rPr lang="en-US" sz="11200" dirty="0" smtClean="0"/>
              <a:t> is </a:t>
            </a:r>
            <a:r>
              <a:rPr lang="en-US" sz="11200" dirty="0" err="1" smtClean="0">
                <a:solidFill>
                  <a:srgbClr val="FF0000"/>
                </a:solidFill>
              </a:rPr>
              <a:t>magnetised</a:t>
            </a:r>
            <a:r>
              <a:rPr lang="en-US" sz="11200" dirty="0" smtClean="0"/>
              <a:t>.</a:t>
            </a:r>
          </a:p>
          <a:p>
            <a:pPr algn="just"/>
            <a:endParaRPr lang="en-US" sz="7000" dirty="0" smtClean="0"/>
          </a:p>
          <a:p>
            <a:pPr algn="just"/>
            <a:r>
              <a:rPr lang="en-US" sz="11200" dirty="0" smtClean="0"/>
              <a:t>The </a:t>
            </a:r>
            <a:r>
              <a:rPr lang="en-US" sz="11200" dirty="0" smtClean="0">
                <a:solidFill>
                  <a:srgbClr val="0070C0"/>
                </a:solidFill>
              </a:rPr>
              <a:t>intensity of the magnetizing field </a:t>
            </a:r>
            <a:r>
              <a:rPr lang="en-US" sz="11200" dirty="0" smtClean="0"/>
              <a:t>= H = </a:t>
            </a:r>
            <a:r>
              <a:rPr lang="en-US" sz="11200" dirty="0" smtClean="0">
                <a:solidFill>
                  <a:srgbClr val="FF0000"/>
                </a:solidFill>
              </a:rPr>
              <a:t>n</a:t>
            </a:r>
            <a:r>
              <a:rPr lang="en-US" sz="11200" baseline="-25000" dirty="0" smtClean="0">
                <a:solidFill>
                  <a:srgbClr val="FF0000"/>
                </a:solidFill>
              </a:rPr>
              <a:t>1</a:t>
            </a:r>
            <a:r>
              <a:rPr lang="en-US" sz="11200" dirty="0" smtClean="0">
                <a:solidFill>
                  <a:srgbClr val="FF0000"/>
                </a:solidFill>
              </a:rPr>
              <a:t>i</a:t>
            </a:r>
          </a:p>
          <a:p>
            <a:pPr algn="just"/>
            <a:endParaRPr lang="en-US" sz="11200" dirty="0" smtClean="0"/>
          </a:p>
          <a:p>
            <a:pPr algn="just"/>
            <a:r>
              <a:rPr lang="en-US" sz="11200" dirty="0" smtClean="0"/>
              <a:t>The </a:t>
            </a:r>
            <a:r>
              <a:rPr lang="en-US" sz="11200" dirty="0" err="1" smtClean="0">
                <a:solidFill>
                  <a:srgbClr val="0070C0"/>
                </a:solidFill>
              </a:rPr>
              <a:t>magnetisation</a:t>
            </a:r>
            <a:r>
              <a:rPr lang="en-US" sz="11200" dirty="0" smtClean="0">
                <a:solidFill>
                  <a:srgbClr val="0070C0"/>
                </a:solidFill>
              </a:rPr>
              <a:t> of the specimen </a:t>
            </a:r>
            <a:r>
              <a:rPr lang="en-US" sz="11200" dirty="0" smtClean="0"/>
              <a:t>develops a </a:t>
            </a:r>
            <a:r>
              <a:rPr lang="en-US" sz="11200" dirty="0" smtClean="0">
                <a:solidFill>
                  <a:srgbClr val="0070C0"/>
                </a:solidFill>
              </a:rPr>
              <a:t>magnetic flux density </a:t>
            </a:r>
            <a:r>
              <a:rPr lang="en-US" sz="11200" dirty="0" smtClean="0">
                <a:solidFill>
                  <a:srgbClr val="FF0000"/>
                </a:solidFill>
              </a:rPr>
              <a:t>B</a:t>
            </a:r>
            <a:r>
              <a:rPr lang="en-US" sz="11200" dirty="0" smtClean="0"/>
              <a:t> inside the ring. </a:t>
            </a:r>
          </a:p>
          <a:p>
            <a:pPr algn="just"/>
            <a:r>
              <a:rPr lang="en-US" sz="11200" dirty="0" smtClean="0"/>
              <a:t>Then, the </a:t>
            </a:r>
            <a:r>
              <a:rPr lang="en-US" sz="11200" dirty="0" smtClean="0">
                <a:solidFill>
                  <a:srgbClr val="FF0000"/>
                </a:solidFill>
              </a:rPr>
              <a:t>total flux linked </a:t>
            </a:r>
            <a:r>
              <a:rPr lang="en-US" sz="11200" dirty="0" smtClean="0"/>
              <a:t>with the secondary = </a:t>
            </a:r>
            <a:r>
              <a:rPr lang="el-GR" sz="11200" dirty="0" smtClean="0"/>
              <a:t>φ</a:t>
            </a:r>
            <a:r>
              <a:rPr lang="en-US" sz="11200" dirty="0" smtClean="0"/>
              <a:t> = </a:t>
            </a:r>
            <a:r>
              <a:rPr lang="en-US" sz="11200" dirty="0" smtClean="0">
                <a:solidFill>
                  <a:srgbClr val="FF0000"/>
                </a:solidFill>
              </a:rPr>
              <a:t>n</a:t>
            </a:r>
            <a:r>
              <a:rPr lang="en-US" sz="11200" baseline="-25000" dirty="0" smtClean="0">
                <a:solidFill>
                  <a:srgbClr val="FF0000"/>
                </a:solidFill>
              </a:rPr>
              <a:t>2</a:t>
            </a:r>
            <a:r>
              <a:rPr lang="en-US" sz="11200" dirty="0" smtClean="0">
                <a:solidFill>
                  <a:srgbClr val="FF0000"/>
                </a:solidFill>
              </a:rPr>
              <a:t>BA</a:t>
            </a:r>
            <a:r>
              <a:rPr lang="en-US" sz="11200" dirty="0" smtClean="0"/>
              <a:t>.</a:t>
            </a:r>
          </a:p>
          <a:p>
            <a:pPr algn="just"/>
            <a:endParaRPr lang="en-US" sz="4400" dirty="0" smtClean="0"/>
          </a:p>
          <a:p>
            <a:pPr algn="just"/>
            <a:r>
              <a:rPr lang="en-US" sz="11200" dirty="0" smtClean="0"/>
              <a:t>This is the </a:t>
            </a:r>
            <a:r>
              <a:rPr lang="en-US" sz="11200" dirty="0" smtClean="0">
                <a:solidFill>
                  <a:srgbClr val="FF0000"/>
                </a:solidFill>
              </a:rPr>
              <a:t>change of flux </a:t>
            </a:r>
            <a:r>
              <a:rPr lang="en-US" sz="11200" dirty="0" smtClean="0"/>
              <a:t>in the </a:t>
            </a:r>
            <a:r>
              <a:rPr lang="en-US" sz="11200" dirty="0" smtClean="0">
                <a:solidFill>
                  <a:srgbClr val="0070C0"/>
                </a:solidFill>
              </a:rPr>
              <a:t>secondary</a:t>
            </a:r>
            <a:r>
              <a:rPr lang="en-US" sz="11200" dirty="0" smtClean="0"/>
              <a:t>.</a:t>
            </a:r>
          </a:p>
          <a:p>
            <a:pPr algn="just"/>
            <a:r>
              <a:rPr lang="en-US" sz="11200" dirty="0" smtClean="0"/>
              <a:t> It sets up an </a:t>
            </a:r>
            <a:r>
              <a:rPr lang="en-US" sz="11200" dirty="0" smtClean="0">
                <a:solidFill>
                  <a:srgbClr val="0070C0"/>
                </a:solidFill>
              </a:rPr>
              <a:t>induced </a:t>
            </a:r>
            <a:r>
              <a:rPr lang="en-US" sz="11200" dirty="0" err="1" smtClean="0">
                <a:solidFill>
                  <a:srgbClr val="0070C0"/>
                </a:solidFill>
              </a:rPr>
              <a:t>emf</a:t>
            </a:r>
            <a:r>
              <a:rPr lang="en-US" sz="11200" dirty="0" smtClean="0">
                <a:solidFill>
                  <a:srgbClr val="0070C0"/>
                </a:solidFill>
              </a:rPr>
              <a:t> </a:t>
            </a:r>
            <a:r>
              <a:rPr lang="en-US" sz="11200" dirty="0" smtClean="0"/>
              <a:t>in the secondary circuit.</a:t>
            </a:r>
          </a:p>
          <a:p>
            <a:pPr algn="just"/>
            <a:r>
              <a:rPr lang="en-US" sz="11200" dirty="0" smtClean="0"/>
              <a:t> If </a:t>
            </a:r>
            <a:r>
              <a:rPr lang="en-US" sz="11200" dirty="0" smtClean="0">
                <a:solidFill>
                  <a:srgbClr val="FF0000"/>
                </a:solidFill>
              </a:rPr>
              <a:t>R</a:t>
            </a:r>
            <a:r>
              <a:rPr lang="en-US" sz="11200" dirty="0" smtClean="0"/>
              <a:t> is the </a:t>
            </a:r>
            <a:r>
              <a:rPr lang="en-US" sz="11200" dirty="0" smtClean="0">
                <a:solidFill>
                  <a:srgbClr val="FF0000"/>
                </a:solidFill>
              </a:rPr>
              <a:t>total resistance </a:t>
            </a:r>
            <a:r>
              <a:rPr lang="en-US" sz="11200" dirty="0" smtClean="0"/>
              <a:t>of the </a:t>
            </a:r>
            <a:r>
              <a:rPr lang="en-US" sz="11200" dirty="0" smtClean="0">
                <a:solidFill>
                  <a:srgbClr val="0070C0"/>
                </a:solidFill>
              </a:rPr>
              <a:t>secondary circuit</a:t>
            </a:r>
            <a:r>
              <a:rPr lang="en-US" sz="11200" dirty="0" smtClean="0"/>
              <a:t>, then the charge passing through the </a:t>
            </a:r>
            <a:r>
              <a:rPr lang="en-US" sz="11200" dirty="0" smtClean="0">
                <a:solidFill>
                  <a:srgbClr val="0070C0"/>
                </a:solidFill>
              </a:rPr>
              <a:t>ballistic galvanometer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686800" cy="5668963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q = n</a:t>
            </a:r>
            <a:r>
              <a:rPr lang="en-US" b="1" u="sng" baseline="-25000" dirty="0" smtClean="0">
                <a:solidFill>
                  <a:srgbClr val="FF0000"/>
                </a:solidFill>
              </a:rPr>
              <a:t>2</a:t>
            </a:r>
            <a:r>
              <a:rPr lang="en-US" b="1" u="sng" dirty="0" smtClean="0">
                <a:solidFill>
                  <a:srgbClr val="FF0000"/>
                </a:solidFill>
              </a:rPr>
              <a:t>BA/R.</a:t>
            </a:r>
          </a:p>
          <a:p>
            <a:r>
              <a:rPr lang="en-US" dirty="0" smtClean="0"/>
              <a:t>If </a:t>
            </a:r>
            <a:r>
              <a:rPr lang="el-GR" dirty="0" smtClean="0">
                <a:solidFill>
                  <a:srgbClr val="FF0000"/>
                </a:solidFill>
              </a:rPr>
              <a:t>θ</a:t>
            </a:r>
            <a:r>
              <a:rPr lang="en-US" dirty="0" smtClean="0"/>
              <a:t> is the </a:t>
            </a:r>
            <a:r>
              <a:rPr lang="en-US" dirty="0" smtClean="0">
                <a:solidFill>
                  <a:srgbClr val="0070C0"/>
                </a:solidFill>
              </a:rPr>
              <a:t>first throw of the ballistic galvanometer </a:t>
            </a:r>
            <a:r>
              <a:rPr lang="en-US" dirty="0" smtClean="0"/>
              <a:t>coil, then 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q = n</a:t>
            </a:r>
            <a:r>
              <a:rPr lang="en-US" b="1" u="sng" baseline="-25000" dirty="0" smtClean="0">
                <a:solidFill>
                  <a:srgbClr val="FF0000"/>
                </a:solidFill>
              </a:rPr>
              <a:t>2</a:t>
            </a:r>
            <a:r>
              <a:rPr lang="en-US" b="1" u="sng" dirty="0" smtClean="0">
                <a:solidFill>
                  <a:srgbClr val="FF0000"/>
                </a:solidFill>
              </a:rPr>
              <a:t>BA/R = K</a:t>
            </a:r>
            <a:r>
              <a:rPr lang="el-GR" b="1" u="sng" dirty="0" smtClean="0">
                <a:solidFill>
                  <a:srgbClr val="FF0000"/>
                </a:solidFill>
              </a:rPr>
              <a:t>θ</a:t>
            </a:r>
            <a:r>
              <a:rPr lang="en-US" b="1" u="sng" dirty="0" smtClean="0">
                <a:solidFill>
                  <a:srgbClr val="FF0000"/>
                </a:solidFill>
              </a:rPr>
              <a:t> (1 + </a:t>
            </a:r>
            <a:r>
              <a:rPr lang="el-GR" b="1" u="sng" dirty="0" smtClean="0">
                <a:solidFill>
                  <a:srgbClr val="FF0000"/>
                </a:solidFill>
              </a:rPr>
              <a:t>λ</a:t>
            </a:r>
            <a:r>
              <a:rPr lang="en-US" b="1" u="sng" dirty="0" smtClean="0">
                <a:solidFill>
                  <a:srgbClr val="FF0000"/>
                </a:solidFill>
              </a:rPr>
              <a:t>/2).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where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is the </a:t>
            </a:r>
            <a:r>
              <a:rPr lang="en-US" dirty="0" smtClean="0">
                <a:solidFill>
                  <a:srgbClr val="0070C0"/>
                </a:solidFill>
              </a:rPr>
              <a:t>ballistic constant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λ </a:t>
            </a:r>
            <a:r>
              <a:rPr lang="en-US" dirty="0" smtClean="0"/>
              <a:t> is the </a:t>
            </a:r>
            <a:r>
              <a:rPr lang="en-US" dirty="0" smtClean="0">
                <a:solidFill>
                  <a:srgbClr val="0070C0"/>
                </a:solidFill>
              </a:rPr>
              <a:t>logarithmic decrement </a:t>
            </a:r>
            <a:r>
              <a:rPr lang="en-US" dirty="0" smtClean="0"/>
              <a:t>of the ballistic galvanometer.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To eliminate </a:t>
            </a:r>
            <a:r>
              <a:rPr lang="en-US" u="sng" dirty="0" smtClean="0">
                <a:solidFill>
                  <a:srgbClr val="FF0000"/>
                </a:solidFill>
              </a:rPr>
              <a:t>K </a:t>
            </a:r>
            <a:r>
              <a:rPr lang="en-US" u="sng" dirty="0" smtClean="0"/>
              <a:t>and </a:t>
            </a:r>
            <a:r>
              <a:rPr lang="en-US" u="sng" dirty="0" smtClean="0">
                <a:solidFill>
                  <a:srgbClr val="FF0000"/>
                </a:solidFill>
              </a:rPr>
              <a:t>a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known current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' </a:t>
            </a:r>
            <a:r>
              <a:rPr lang="en-US" dirty="0" smtClean="0"/>
              <a:t>is passed through the </a:t>
            </a:r>
            <a:r>
              <a:rPr lang="en-US" dirty="0" smtClean="0">
                <a:solidFill>
                  <a:srgbClr val="0070C0"/>
                </a:solidFill>
              </a:rPr>
              <a:t>primary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0070C0"/>
                </a:solidFill>
              </a:rPr>
              <a:t>standard solenoid </a:t>
            </a:r>
            <a:r>
              <a:rPr lang="en-US" dirty="0" smtClean="0"/>
              <a:t>by closing the key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, to the right.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819</Words>
  <Application>Microsoft Office PowerPoint</Application>
  <PresentationFormat>On-screen Show (4:3)</PresentationFormat>
  <Paragraphs>66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Experiment to draw B- H curve Ballistic method</vt:lpstr>
      <vt:lpstr>Slide 2</vt:lpstr>
      <vt:lpstr>Slide 3</vt:lpstr>
      <vt:lpstr>Circuit Description </vt:lpstr>
      <vt:lpstr>Slide 5</vt:lpstr>
      <vt:lpstr>Slide 6</vt:lpstr>
      <vt:lpstr>Slide 7</vt:lpstr>
      <vt:lpstr>Slide 8</vt:lpstr>
      <vt:lpstr>To eliminate K and a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to draw B- H curve Ballistic method</dc:title>
  <dc:creator>Chandru</dc:creator>
  <cp:lastModifiedBy>Ammu</cp:lastModifiedBy>
  <cp:revision>53</cp:revision>
  <dcterms:created xsi:type="dcterms:W3CDTF">2006-08-16T00:00:00Z</dcterms:created>
  <dcterms:modified xsi:type="dcterms:W3CDTF">2020-08-25T01:51:15Z</dcterms:modified>
</cp:coreProperties>
</file>