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6" r:id="rId8"/>
    <p:sldId id="258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3657599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electron theory of magnetism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610600" cy="61261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It produces an </a:t>
            </a:r>
            <a:r>
              <a:rPr lang="en-US" dirty="0" smtClean="0">
                <a:solidFill>
                  <a:srgbClr val="FF0000"/>
                </a:solidFill>
              </a:rPr>
              <a:t>induced current </a:t>
            </a:r>
            <a:r>
              <a:rPr lang="en-US" dirty="0" smtClean="0"/>
              <a:t>in the electron circuit which tends to go external magnetic field.</a:t>
            </a:r>
          </a:p>
          <a:p>
            <a:pPr algn="just"/>
            <a:r>
              <a:rPr lang="en-US" dirty="0" smtClean="0"/>
              <a:t>Thus</a:t>
            </a:r>
            <a:r>
              <a:rPr lang="en-US" dirty="0" smtClean="0"/>
              <a:t>, the </a:t>
            </a:r>
            <a:r>
              <a:rPr lang="en-US" dirty="0" smtClean="0">
                <a:solidFill>
                  <a:srgbClr val="FF0000"/>
                </a:solidFill>
              </a:rPr>
              <a:t>susceptibility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negative</a:t>
            </a:r>
            <a:r>
              <a:rPr lang="en-US" dirty="0" smtClean="0"/>
              <a:t> and if this were only effect present, all substances will behave as diamagnetic materials</a:t>
            </a:r>
            <a:r>
              <a:rPr lang="en-US" b="1" dirty="0" smtClean="0"/>
              <a:t>. </a:t>
            </a:r>
            <a:endParaRPr lang="en-US" b="1" dirty="0" smtClean="0"/>
          </a:p>
          <a:p>
            <a:pPr algn="just"/>
            <a:r>
              <a:rPr lang="en-US" dirty="0" smtClean="0"/>
              <a:t>Beside the above, the </a:t>
            </a:r>
            <a:r>
              <a:rPr lang="en-US" dirty="0" smtClean="0">
                <a:solidFill>
                  <a:srgbClr val="FF0000"/>
                </a:solidFill>
              </a:rPr>
              <a:t>resultant magnetic moment of a molecule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002060"/>
                </a:solidFill>
              </a:rPr>
              <a:t>largely dependent </a:t>
            </a:r>
            <a:r>
              <a:rPr lang="en-US" dirty="0" smtClean="0"/>
              <a:t>on the </a:t>
            </a:r>
            <a:r>
              <a:rPr lang="en-US" dirty="0" smtClean="0">
                <a:solidFill>
                  <a:srgbClr val="FF0000"/>
                </a:solidFill>
              </a:rPr>
              <a:t>electron spin </a:t>
            </a:r>
            <a:r>
              <a:rPr lang="en-US" dirty="0" smtClean="0"/>
              <a:t>about an axis passing through its centre.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ferromagnetic</a:t>
            </a:r>
            <a:r>
              <a:rPr lang="en-US" dirty="0" smtClean="0"/>
              <a:t> property of a material appears to be largely due to the </a:t>
            </a:r>
            <a:r>
              <a:rPr lang="en-US" dirty="0" smtClean="0">
                <a:solidFill>
                  <a:srgbClr val="FF0000"/>
                </a:solidFill>
              </a:rPr>
              <a:t>electron </a:t>
            </a:r>
            <a:r>
              <a:rPr lang="en-US" dirty="0" smtClean="0">
                <a:solidFill>
                  <a:srgbClr val="FF0000"/>
                </a:solidFill>
              </a:rPr>
              <a:t>spin</a:t>
            </a:r>
            <a:r>
              <a:rPr lang="en-US" dirty="0" smtClean="0"/>
              <a:t>.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5745163"/>
          </a:xfrm>
        </p:spPr>
        <p:txBody>
          <a:bodyPr/>
          <a:lstStyle/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89037"/>
            <a:ext cx="4038600" cy="5668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Theory of magnetism was laid by </a:t>
            </a:r>
            <a:r>
              <a:rPr lang="en-US" dirty="0" smtClean="0">
                <a:solidFill>
                  <a:srgbClr val="FF0000"/>
                </a:solidFill>
              </a:rPr>
              <a:t>Weber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According to Weber </a:t>
            </a:r>
            <a:r>
              <a:rPr lang="en-US" dirty="0" smtClean="0">
                <a:solidFill>
                  <a:srgbClr val="0070C0"/>
                </a:solidFill>
              </a:rPr>
              <a:t>each atom of a magnetic substance </a:t>
            </a:r>
            <a:r>
              <a:rPr lang="en-US" dirty="0" smtClean="0"/>
              <a:t>is itself a </a:t>
            </a:r>
            <a:r>
              <a:rPr lang="en-US" dirty="0" smtClean="0">
                <a:solidFill>
                  <a:srgbClr val="FF0000"/>
                </a:solidFill>
              </a:rPr>
              <a:t>permanent magnet</a:t>
            </a:r>
          </a:p>
          <a:p>
            <a:pPr algn="just"/>
            <a:r>
              <a:rPr lang="en-US" dirty="0" smtClean="0"/>
              <a:t>In an </a:t>
            </a:r>
            <a:r>
              <a:rPr lang="en-US" b="1" dirty="0" smtClean="0"/>
              <a:t>atom</a:t>
            </a:r>
            <a:r>
              <a:rPr lang="en-US" dirty="0" smtClean="0"/>
              <a:t>, magnetism arises from the </a:t>
            </a:r>
            <a:r>
              <a:rPr lang="en-US" dirty="0" smtClean="0">
                <a:solidFill>
                  <a:srgbClr val="FF0000"/>
                </a:solidFill>
              </a:rPr>
              <a:t>spin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70C0"/>
                </a:solidFill>
              </a:rPr>
              <a:t>orbital momentum </a:t>
            </a:r>
            <a:r>
              <a:rPr lang="en-US" dirty="0" smtClean="0"/>
              <a:t>of its electron.</a:t>
            </a:r>
          </a:p>
        </p:txBody>
      </p:sp>
      <p:pic>
        <p:nvPicPr>
          <p:cNvPr id="6" name="Content Placeholder 5" descr="ST_final_19_1_e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066800"/>
            <a:ext cx="4038600" cy="51816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533400"/>
            <a:ext cx="3657600" cy="5943600"/>
          </a:xfrm>
        </p:spPr>
        <p:txBody>
          <a:bodyPr/>
          <a:lstStyle/>
          <a:p>
            <a:pPr algn="just"/>
            <a:r>
              <a:rPr lang="en-US" dirty="0" smtClean="0"/>
              <a:t>Under ordinary conditions </a:t>
            </a:r>
            <a:r>
              <a:rPr lang="en-US" dirty="0" smtClean="0">
                <a:solidFill>
                  <a:srgbClr val="0070C0"/>
                </a:solidFill>
              </a:rPr>
              <a:t>the molecular magnets </a:t>
            </a:r>
            <a:r>
              <a:rPr lang="en-US" dirty="0" smtClean="0"/>
              <a:t>are distributed at </a:t>
            </a:r>
            <a:r>
              <a:rPr lang="en-US" dirty="0" smtClean="0">
                <a:solidFill>
                  <a:srgbClr val="FF0000"/>
                </a:solidFill>
              </a:rPr>
              <a:t>random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70C0"/>
                </a:solidFill>
              </a:rPr>
              <a:t>in small groups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70C0"/>
                </a:solidFill>
              </a:rPr>
              <a:t>they form elementary magnetic circuits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00"/>
                </a:solidFill>
              </a:rPr>
              <a:t>resultant magnetic field </a:t>
            </a:r>
            <a:r>
              <a:rPr lang="en-US" dirty="0" smtClean="0"/>
              <a:t>exhibited outside is </a:t>
            </a:r>
            <a:r>
              <a:rPr lang="en-US" b="1" u="sng" dirty="0" smtClean="0">
                <a:solidFill>
                  <a:srgbClr val="0070C0"/>
                </a:solidFill>
              </a:rPr>
              <a:t>zero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endParaRPr lang="en-US" dirty="0"/>
          </a:p>
        </p:txBody>
      </p:sp>
      <p:pic>
        <p:nvPicPr>
          <p:cNvPr id="6" name="Content Placeholder 5" descr="images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67200" y="533400"/>
            <a:ext cx="4648200" cy="5334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2590800" cy="5287963"/>
          </a:xfrm>
        </p:spPr>
        <p:txBody>
          <a:bodyPr/>
          <a:lstStyle/>
          <a:p>
            <a:pPr algn="just"/>
            <a:r>
              <a:rPr lang="en-US" dirty="0" smtClean="0"/>
              <a:t>During the process of </a:t>
            </a:r>
            <a:r>
              <a:rPr lang="en-US" dirty="0" err="1" smtClean="0">
                <a:solidFill>
                  <a:srgbClr val="FF0000"/>
                </a:solidFill>
              </a:rPr>
              <a:t>magnetisation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molecular magnets are </a:t>
            </a:r>
            <a:r>
              <a:rPr lang="en-US" dirty="0" smtClean="0">
                <a:solidFill>
                  <a:srgbClr val="FF0000"/>
                </a:solidFill>
              </a:rPr>
              <a:t>reoriented</a:t>
            </a:r>
            <a:r>
              <a:rPr lang="en-US" dirty="0" smtClean="0"/>
              <a:t> in the </a:t>
            </a:r>
            <a:r>
              <a:rPr lang="en-US" dirty="0" smtClean="0">
                <a:solidFill>
                  <a:srgbClr val="0070C0"/>
                </a:solidFill>
              </a:rPr>
              <a:t>direction of the </a:t>
            </a:r>
            <a:r>
              <a:rPr lang="en-US" dirty="0" err="1" smtClean="0">
                <a:solidFill>
                  <a:srgbClr val="0070C0"/>
                </a:solidFill>
              </a:rPr>
              <a:t>magnetising</a:t>
            </a:r>
            <a:r>
              <a:rPr lang="en-US" dirty="0" smtClean="0">
                <a:solidFill>
                  <a:srgbClr val="0070C0"/>
                </a:solidFill>
              </a:rPr>
              <a:t> field.</a:t>
            </a:r>
          </a:p>
          <a:p>
            <a:endParaRPr lang="en-US" dirty="0"/>
          </a:p>
        </p:txBody>
      </p:sp>
      <p:pic>
        <p:nvPicPr>
          <p:cNvPr id="6" name="Content Placeholder 5" descr="unnamed (1)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200400" y="0"/>
            <a:ext cx="5715000" cy="65532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When all the </a:t>
            </a:r>
            <a:r>
              <a:rPr lang="en-US" b="1" dirty="0" smtClean="0">
                <a:solidFill>
                  <a:srgbClr val="FF0000"/>
                </a:solidFill>
              </a:rPr>
              <a:t>N-poles</a:t>
            </a:r>
            <a:r>
              <a:rPr lang="en-US" dirty="0" smtClean="0"/>
              <a:t> of the molecular magnets are </a:t>
            </a:r>
            <a:r>
              <a:rPr lang="en-US" b="1" u="sng" dirty="0" smtClean="0">
                <a:solidFill>
                  <a:srgbClr val="0070C0"/>
                </a:solidFill>
              </a:rPr>
              <a:t>oriented</a:t>
            </a:r>
            <a:r>
              <a:rPr lang="en-US" dirty="0" smtClean="0"/>
              <a:t> in the same direction the magnetic property of the specimen is </a:t>
            </a:r>
            <a:r>
              <a:rPr lang="en-US" dirty="0" smtClean="0">
                <a:solidFill>
                  <a:srgbClr val="FF0000"/>
                </a:solidFill>
              </a:rPr>
              <a:t>maximum. </a:t>
            </a:r>
          </a:p>
          <a:p>
            <a:pPr algn="just"/>
            <a:r>
              <a:rPr lang="en-US" dirty="0" smtClean="0"/>
              <a:t>This is the stage of </a:t>
            </a:r>
            <a:r>
              <a:rPr lang="en-US" b="1" u="sng" dirty="0" smtClean="0">
                <a:solidFill>
                  <a:srgbClr val="FF0000"/>
                </a:solidFill>
              </a:rPr>
              <a:t>saturation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main concern of the later theories had been to account for the </a:t>
            </a:r>
            <a:r>
              <a:rPr lang="en-US" dirty="0" smtClean="0">
                <a:solidFill>
                  <a:srgbClr val="0070C0"/>
                </a:solidFill>
              </a:rPr>
              <a:t>magnetic property of the molecules</a:t>
            </a:r>
            <a:r>
              <a:rPr lang="en-US" dirty="0" smtClean="0"/>
              <a:t> and to understand the nature of the force experienced by them.</a:t>
            </a:r>
          </a:p>
          <a:p>
            <a:pPr algn="just"/>
            <a:r>
              <a:rPr lang="en-US" dirty="0" smtClean="0"/>
              <a:t>It has been suggested by </a:t>
            </a:r>
            <a:r>
              <a:rPr lang="en-US" b="1" dirty="0" smtClean="0">
                <a:solidFill>
                  <a:srgbClr val="0070C0"/>
                </a:solidFill>
              </a:rPr>
              <a:t>Ampere</a:t>
            </a:r>
            <a:r>
              <a:rPr lang="en-US" dirty="0" smtClean="0"/>
              <a:t> that the magnetic property of the molecule is due to the </a:t>
            </a:r>
            <a:r>
              <a:rPr lang="en-US" b="1" dirty="0" smtClean="0">
                <a:solidFill>
                  <a:srgbClr val="FF0000"/>
                </a:solidFill>
              </a:rPr>
              <a:t>current circulating in the </a:t>
            </a:r>
            <a:r>
              <a:rPr lang="en-US" b="1" dirty="0" smtClean="0">
                <a:solidFill>
                  <a:srgbClr val="FF0000"/>
                </a:solidFill>
              </a:rPr>
              <a:t>atom.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00400" cy="4525963"/>
          </a:xfrm>
        </p:spPr>
        <p:txBody>
          <a:bodyPr/>
          <a:lstStyle/>
          <a:p>
            <a:pPr algn="just"/>
            <a:r>
              <a:rPr lang="en-US" dirty="0" smtClean="0"/>
              <a:t>From the </a:t>
            </a:r>
            <a:r>
              <a:rPr lang="en-US" dirty="0" smtClean="0">
                <a:solidFill>
                  <a:srgbClr val="FF0000"/>
                </a:solidFill>
              </a:rPr>
              <a:t>analogy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2060"/>
                </a:solidFill>
              </a:rPr>
              <a:t>comparison between</a:t>
            </a:r>
            <a:r>
              <a:rPr lang="en-US" dirty="0" smtClean="0"/>
              <a:t>) of a magnetic shell and a current carrying circuit</a:t>
            </a:r>
            <a:r>
              <a:rPr lang="en-US" dirty="0" smtClean="0"/>
              <a:t>.</a:t>
            </a:r>
          </a:p>
        </p:txBody>
      </p:sp>
      <p:pic>
        <p:nvPicPr>
          <p:cNvPr id="5" name="Content Placeholder 4" descr="maxresdefaul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657600" y="1066800"/>
            <a:ext cx="5181600" cy="510539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002060"/>
                </a:solidFill>
              </a:rPr>
              <a:t>magnetic moment of a coil of area 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 </a:t>
            </a:r>
          </a:p>
          <a:p>
            <a:pPr algn="just"/>
            <a:r>
              <a:rPr lang="en-US" dirty="0" smtClean="0"/>
              <a:t>It carrying </a:t>
            </a:r>
            <a:r>
              <a:rPr lang="en-US" dirty="0" smtClean="0"/>
              <a:t>a current I = </a:t>
            </a:r>
            <a:r>
              <a:rPr lang="en-US" b="1" u="sng" dirty="0" smtClean="0">
                <a:solidFill>
                  <a:srgbClr val="FF0000"/>
                </a:solidFill>
              </a:rPr>
              <a:t>Al.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electrons</a:t>
            </a:r>
            <a:r>
              <a:rPr lang="en-US" dirty="0" smtClean="0"/>
              <a:t> revolving round the </a:t>
            </a:r>
            <a:r>
              <a:rPr lang="en-US" dirty="0" smtClean="0">
                <a:solidFill>
                  <a:srgbClr val="FF0000"/>
                </a:solidFill>
              </a:rPr>
              <a:t>nucleus</a:t>
            </a:r>
            <a:r>
              <a:rPr lang="en-US" dirty="0" smtClean="0"/>
              <a:t> in different orbits constitute electric current, which produces a </a:t>
            </a:r>
            <a:r>
              <a:rPr lang="en-US" b="1" u="sng" dirty="0" smtClean="0">
                <a:solidFill>
                  <a:srgbClr val="002060"/>
                </a:solidFill>
              </a:rPr>
              <a:t>magnetic field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Let the </a:t>
            </a:r>
            <a:r>
              <a:rPr lang="en-US" dirty="0" smtClean="0">
                <a:solidFill>
                  <a:srgbClr val="002060"/>
                </a:solidFill>
              </a:rPr>
              <a:t>radius of the electron orbit </a:t>
            </a:r>
            <a:r>
              <a:rPr lang="en-US" dirty="0" smtClean="0"/>
              <a:t>be </a:t>
            </a:r>
            <a:r>
              <a:rPr lang="en-US" u="sng" dirty="0" smtClean="0">
                <a:solidFill>
                  <a:srgbClr val="FF0000"/>
                </a:solidFill>
              </a:rPr>
              <a:t>r</a:t>
            </a:r>
            <a:r>
              <a:rPr lang="en-US" u="sng" dirty="0" smtClean="0"/>
              <a:t> </a:t>
            </a:r>
            <a:r>
              <a:rPr lang="en-US" u="sng" dirty="0" err="1" smtClean="0"/>
              <a:t>сm</a:t>
            </a:r>
            <a:endParaRPr lang="en-US" u="sng" dirty="0" smtClean="0"/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Charge </a:t>
            </a:r>
            <a:r>
              <a:rPr lang="en-US" dirty="0" smtClean="0">
                <a:solidFill>
                  <a:srgbClr val="002060"/>
                </a:solidFill>
              </a:rPr>
              <a:t>on each electron </a:t>
            </a:r>
            <a:r>
              <a:rPr lang="en-US" b="1" u="sng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 emu</a:t>
            </a:r>
          </a:p>
          <a:p>
            <a:pPr algn="just"/>
            <a:r>
              <a:rPr lang="en-US" dirty="0" smtClean="0"/>
              <a:t>angular velocity </a:t>
            </a:r>
            <a:r>
              <a:rPr lang="el-GR" u="sng" dirty="0" smtClean="0">
                <a:solidFill>
                  <a:srgbClr val="FF0000"/>
                </a:solidFill>
              </a:rPr>
              <a:t>ω</a:t>
            </a:r>
            <a:endParaRPr lang="en-US" u="sng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382000" cy="5973763"/>
          </a:xfrm>
        </p:spPr>
        <p:txBody>
          <a:bodyPr/>
          <a:lstStyle/>
          <a:p>
            <a:r>
              <a:rPr lang="en-US" dirty="0" smtClean="0"/>
              <a:t>Then </a:t>
            </a:r>
            <a:r>
              <a:rPr lang="en-US" b="1" u="sng" dirty="0" smtClean="0">
                <a:solidFill>
                  <a:srgbClr val="FF0000"/>
                </a:solidFill>
              </a:rPr>
              <a:t>current</a:t>
            </a:r>
            <a:r>
              <a:rPr lang="en-US" b="1" u="sng" dirty="0" smtClean="0"/>
              <a:t> = </a:t>
            </a:r>
            <a:r>
              <a:rPr lang="en-US" b="1" u="sng" dirty="0" smtClean="0">
                <a:solidFill>
                  <a:srgbClr val="002060"/>
                </a:solidFill>
              </a:rPr>
              <a:t>charge flowing per second</a:t>
            </a:r>
            <a:r>
              <a:rPr lang="en-US" dirty="0" smtClean="0"/>
              <a:t>, </a:t>
            </a:r>
          </a:p>
          <a:p>
            <a:r>
              <a:rPr lang="en-US" b="1" u="sng" dirty="0" smtClean="0">
                <a:solidFill>
                  <a:srgbClr val="FF0000"/>
                </a:solidFill>
              </a:rPr>
              <a:t>I = </a:t>
            </a:r>
            <a:r>
              <a:rPr lang="en-US" b="1" u="sng" dirty="0" err="1" smtClean="0">
                <a:solidFill>
                  <a:srgbClr val="FF0000"/>
                </a:solidFill>
              </a:rPr>
              <a:t>eN</a:t>
            </a:r>
            <a:r>
              <a:rPr lang="el-GR" b="1" u="sng" dirty="0" smtClean="0">
                <a:solidFill>
                  <a:srgbClr val="FF0000"/>
                </a:solidFill>
              </a:rPr>
              <a:t>ν</a:t>
            </a:r>
            <a:endParaRPr lang="en-US" b="1" u="sng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here 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rgbClr val="002060"/>
                </a:solidFill>
              </a:rPr>
              <a:t>distance moved by the electron per second </a:t>
            </a:r>
          </a:p>
          <a:p>
            <a:r>
              <a:rPr lang="en-US" b="1" u="sng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rgbClr val="002060"/>
                </a:solidFill>
              </a:rPr>
              <a:t>number of electrons per unit length</a:t>
            </a:r>
          </a:p>
          <a:p>
            <a:r>
              <a:rPr lang="en-US" dirty="0" smtClean="0"/>
              <a:t> But the </a:t>
            </a:r>
            <a:r>
              <a:rPr lang="en-US" dirty="0" smtClean="0">
                <a:solidFill>
                  <a:srgbClr val="002060"/>
                </a:solidFill>
              </a:rPr>
              <a:t>effective number of electrons per cm </a:t>
            </a:r>
            <a:r>
              <a:rPr lang="en-US" dirty="0" smtClean="0"/>
              <a:t>= </a:t>
            </a:r>
            <a:r>
              <a:rPr lang="en-US" b="1" u="sng" dirty="0" smtClean="0">
                <a:solidFill>
                  <a:srgbClr val="FF0000"/>
                </a:solidFill>
              </a:rPr>
              <a:t>N= 1/2</a:t>
            </a:r>
            <a:r>
              <a:rPr lang="el-GR" b="1" u="sng" dirty="0" smtClean="0">
                <a:solidFill>
                  <a:srgbClr val="FF0000"/>
                </a:solidFill>
              </a:rPr>
              <a:t>π</a:t>
            </a:r>
            <a:r>
              <a:rPr lang="en-US" b="1" u="sng" dirty="0" smtClean="0">
                <a:solidFill>
                  <a:srgbClr val="FF0000"/>
                </a:solidFill>
              </a:rPr>
              <a:t>r</a:t>
            </a:r>
          </a:p>
          <a:p>
            <a:r>
              <a:rPr lang="en-US" dirty="0" smtClean="0"/>
              <a:t>Where 2πr is the circumference of the orbit.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 descr="C:\Users\Ammu\Downloads\IMG-20200812-WA0000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648200"/>
            <a:ext cx="8686800" cy="2009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mmu\Downloads\IMG-20200812-WA0000-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10600" cy="29718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 rot="10800000" flipV="1">
            <a:off x="380999" y="2366521"/>
            <a:ext cx="8458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3200" dirty="0" smtClean="0"/>
          </a:p>
          <a:p>
            <a:pPr algn="just"/>
            <a:endParaRPr lang="en-US" sz="3200" dirty="0" smtClean="0"/>
          </a:p>
          <a:p>
            <a:pPr algn="just"/>
            <a:r>
              <a:rPr lang="en-US" sz="3200" dirty="0" smtClean="0"/>
              <a:t>Now, imagine the electron to be subjected to a magnetic field perpendicular to the plane of its orbit. </a:t>
            </a:r>
          </a:p>
          <a:p>
            <a:pPr algn="just"/>
            <a:r>
              <a:rPr lang="en-US" sz="3200" dirty="0" smtClean="0"/>
              <a:t>The incidence of the magnetic field perpendicular to the plane</a:t>
            </a:r>
          </a:p>
          <a:p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375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electron theory of magnetism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 theory of magnetism</dc:title>
  <dc:creator>Chandru</dc:creator>
  <cp:lastModifiedBy>Ammu</cp:lastModifiedBy>
  <cp:revision>42</cp:revision>
  <dcterms:created xsi:type="dcterms:W3CDTF">2006-08-16T00:00:00Z</dcterms:created>
  <dcterms:modified xsi:type="dcterms:W3CDTF">2020-08-17T07:39:15Z</dcterms:modified>
</cp:coreProperties>
</file>