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5300" b="1" u="sng" dirty="0" smtClean="0">
                <a:solidFill>
                  <a:srgbClr val="FF0000"/>
                </a:solidFill>
              </a:rPr>
              <a:t>Energy loss due to hysteresis</a:t>
            </a:r>
            <a:br>
              <a:rPr lang="en-US" sz="5300" b="1" u="sng" dirty="0" smtClean="0">
                <a:solidFill>
                  <a:srgbClr val="FF0000"/>
                </a:solidFill>
              </a:rPr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04800"/>
            <a:ext cx="8686800" cy="6248400"/>
          </a:xfrm>
        </p:spPr>
        <p:txBody>
          <a:bodyPr/>
          <a:lstStyle/>
          <a:p>
            <a:pPr algn="just"/>
            <a:r>
              <a:rPr lang="en-US" dirty="0" smtClean="0"/>
              <a:t>According to </a:t>
            </a:r>
            <a:r>
              <a:rPr lang="en-US" dirty="0" smtClean="0">
                <a:solidFill>
                  <a:srgbClr val="FF0000"/>
                </a:solidFill>
              </a:rPr>
              <a:t>Ewing's theory </a:t>
            </a:r>
            <a:r>
              <a:rPr lang="en-US" dirty="0" smtClean="0"/>
              <a:t>of molecular magnetism, a </a:t>
            </a:r>
            <a:r>
              <a:rPr lang="en-US" dirty="0" smtClean="0">
                <a:solidFill>
                  <a:srgbClr val="0070C0"/>
                </a:solidFill>
              </a:rPr>
              <a:t>magnetic material </a:t>
            </a:r>
            <a:r>
              <a:rPr lang="en-US" dirty="0" smtClean="0"/>
              <a:t>even in the </a:t>
            </a:r>
            <a:r>
              <a:rPr lang="en-US" dirty="0" err="1" smtClean="0">
                <a:solidFill>
                  <a:srgbClr val="0070C0"/>
                </a:solidFill>
              </a:rPr>
              <a:t>unmagnetised</a:t>
            </a:r>
            <a:r>
              <a:rPr lang="en-US" dirty="0" smtClean="0">
                <a:solidFill>
                  <a:srgbClr val="0070C0"/>
                </a:solidFill>
              </a:rPr>
              <a:t> condition</a:t>
            </a:r>
            <a:r>
              <a:rPr lang="en-US" dirty="0" smtClean="0"/>
              <a:t>. </a:t>
            </a:r>
          </a:p>
          <a:p>
            <a:pPr algn="just"/>
            <a:r>
              <a:rPr lang="en-US" dirty="0" smtClean="0"/>
              <a:t>It consists of an </a:t>
            </a:r>
            <a:r>
              <a:rPr lang="en-US" dirty="0" smtClean="0">
                <a:solidFill>
                  <a:srgbClr val="FF0000"/>
                </a:solidFill>
              </a:rPr>
              <a:t>indefinitely large number </a:t>
            </a:r>
            <a:r>
              <a:rPr lang="en-US" dirty="0" smtClean="0"/>
              <a:t>of </a:t>
            </a:r>
            <a:r>
              <a:rPr lang="en-US" dirty="0" smtClean="0">
                <a:solidFill>
                  <a:srgbClr val="0070C0"/>
                </a:solidFill>
              </a:rPr>
              <a:t>molecular magnets </a:t>
            </a:r>
            <a:r>
              <a:rPr lang="en-US" dirty="0" smtClean="0"/>
              <a:t>endowed (</a:t>
            </a:r>
            <a:r>
              <a:rPr lang="en-US" dirty="0" smtClean="0">
                <a:solidFill>
                  <a:srgbClr val="FF0000"/>
                </a:solidFill>
              </a:rPr>
              <a:t>provide</a:t>
            </a:r>
            <a:r>
              <a:rPr lang="en-US" dirty="0" smtClean="0"/>
              <a:t>) with </a:t>
            </a:r>
            <a:r>
              <a:rPr lang="en-US" dirty="0" smtClean="0">
                <a:solidFill>
                  <a:srgbClr val="FF0000"/>
                </a:solidFill>
              </a:rPr>
              <a:t>definite polarity.</a:t>
            </a:r>
          </a:p>
          <a:p>
            <a:pPr algn="just"/>
            <a:r>
              <a:rPr lang="en-US" dirty="0" smtClean="0"/>
              <a:t>When a </a:t>
            </a:r>
            <a:r>
              <a:rPr lang="en-US" dirty="0" smtClean="0">
                <a:solidFill>
                  <a:srgbClr val="FF0000"/>
                </a:solidFill>
              </a:rPr>
              <a:t>magnetizing field </a:t>
            </a:r>
            <a:r>
              <a:rPr lang="en-US" dirty="0" smtClean="0"/>
              <a:t>is applied, the molecular magnets </a:t>
            </a:r>
            <a:r>
              <a:rPr lang="en-US" dirty="0" smtClean="0">
                <a:solidFill>
                  <a:srgbClr val="0070C0"/>
                </a:solidFill>
              </a:rPr>
              <a:t>align</a:t>
            </a:r>
            <a:r>
              <a:rPr lang="en-US" dirty="0" smtClean="0"/>
              <a:t> themselves in the direction of the field.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458200" cy="6172200"/>
          </a:xfrm>
        </p:spPr>
        <p:txBody>
          <a:bodyPr/>
          <a:lstStyle/>
          <a:p>
            <a:pPr algn="just"/>
            <a:r>
              <a:rPr lang="en-US" dirty="0" smtClean="0"/>
              <a:t>During this process, </a:t>
            </a:r>
            <a:r>
              <a:rPr lang="en-US" dirty="0" smtClean="0">
                <a:solidFill>
                  <a:srgbClr val="0070C0"/>
                </a:solidFill>
              </a:rPr>
              <a:t>work is done </a:t>
            </a:r>
            <a:r>
              <a:rPr lang="en-US" dirty="0" smtClean="0"/>
              <a:t>by the </a:t>
            </a:r>
            <a:r>
              <a:rPr lang="en-US" dirty="0" smtClean="0">
                <a:solidFill>
                  <a:srgbClr val="FF0000"/>
                </a:solidFill>
              </a:rPr>
              <a:t>magnetizing field </a:t>
            </a:r>
            <a:r>
              <a:rPr lang="en-US" dirty="0" smtClean="0"/>
              <a:t>in turning the molecular magnets against the </a:t>
            </a:r>
            <a:r>
              <a:rPr lang="en-US" u="sng" dirty="0" smtClean="0">
                <a:solidFill>
                  <a:srgbClr val="FF0000"/>
                </a:solidFill>
              </a:rPr>
              <a:t>mutual attractive forces</a:t>
            </a:r>
            <a:r>
              <a:rPr lang="en-US" dirty="0" smtClean="0"/>
              <a:t>.</a:t>
            </a:r>
          </a:p>
          <a:p>
            <a:pPr algn="just"/>
            <a:r>
              <a:rPr lang="en-US" dirty="0" smtClean="0"/>
              <a:t>This </a:t>
            </a:r>
            <a:r>
              <a:rPr lang="en-US" dirty="0" smtClean="0">
                <a:solidFill>
                  <a:srgbClr val="0070C0"/>
                </a:solidFill>
              </a:rPr>
              <a:t>energy</a:t>
            </a:r>
            <a:r>
              <a:rPr lang="en-US" dirty="0" smtClean="0"/>
              <a:t> required to </a:t>
            </a:r>
            <a:r>
              <a:rPr lang="en-US" dirty="0" smtClean="0">
                <a:solidFill>
                  <a:srgbClr val="0070C0"/>
                </a:solidFill>
              </a:rPr>
              <a:t>magnetize</a:t>
            </a:r>
            <a:r>
              <a:rPr lang="en-US" dirty="0" smtClean="0"/>
              <a:t> a specimen is </a:t>
            </a:r>
            <a:r>
              <a:rPr lang="en-US" dirty="0" smtClean="0">
                <a:solidFill>
                  <a:srgbClr val="FF0000"/>
                </a:solidFill>
              </a:rPr>
              <a:t>not completely recovered </a:t>
            </a:r>
            <a:r>
              <a:rPr lang="en-US" dirty="0" smtClean="0"/>
              <a:t>when the magnetizing field is </a:t>
            </a:r>
            <a:r>
              <a:rPr lang="en-US" dirty="0" smtClean="0">
                <a:solidFill>
                  <a:srgbClr val="0070C0"/>
                </a:solidFill>
              </a:rPr>
              <a:t>turned off, </a:t>
            </a:r>
            <a:r>
              <a:rPr lang="en-US" dirty="0" smtClean="0"/>
              <a:t>since the magnetization does not become</a:t>
            </a:r>
            <a:r>
              <a:rPr lang="en-US" u="sng" dirty="0" smtClean="0">
                <a:solidFill>
                  <a:srgbClr val="FF0000"/>
                </a:solidFill>
              </a:rPr>
              <a:t> zero</a:t>
            </a:r>
            <a:r>
              <a:rPr lang="en-US" dirty="0" smtClean="0"/>
              <a:t>.</a:t>
            </a:r>
          </a:p>
          <a:p>
            <a:pPr algn="just"/>
            <a:r>
              <a:rPr lang="en-US" dirty="0" smtClean="0"/>
              <a:t>The </a:t>
            </a:r>
            <a:r>
              <a:rPr lang="en-US" dirty="0" smtClean="0">
                <a:solidFill>
                  <a:srgbClr val="0070C0"/>
                </a:solidFill>
              </a:rPr>
              <a:t>specimen</a:t>
            </a:r>
            <a:r>
              <a:rPr lang="en-US" dirty="0" smtClean="0"/>
              <a:t> retains some </a:t>
            </a:r>
            <a:r>
              <a:rPr lang="en-US" dirty="0" smtClean="0">
                <a:solidFill>
                  <a:srgbClr val="FF0000"/>
                </a:solidFill>
              </a:rPr>
              <a:t>magnetization </a:t>
            </a:r>
            <a:r>
              <a:rPr lang="en-US" dirty="0" smtClean="0"/>
              <a:t>because some of the </a:t>
            </a:r>
            <a:r>
              <a:rPr lang="en-US" dirty="0" smtClean="0">
                <a:solidFill>
                  <a:srgbClr val="0070C0"/>
                </a:solidFill>
              </a:rPr>
              <a:t>molecular magnets remain</a:t>
            </a:r>
            <a:r>
              <a:rPr lang="en-US" dirty="0" smtClean="0"/>
              <a:t> aligned in the new formation due to the </a:t>
            </a:r>
            <a:r>
              <a:rPr lang="en-US" dirty="0" smtClean="0">
                <a:solidFill>
                  <a:srgbClr val="0070C0"/>
                </a:solidFill>
              </a:rPr>
              <a:t>group forces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28600"/>
            <a:ext cx="8534400" cy="6248400"/>
          </a:xfrm>
        </p:spPr>
        <p:txBody>
          <a:bodyPr/>
          <a:lstStyle/>
          <a:p>
            <a:pPr algn="just"/>
            <a:endParaRPr lang="en-US" dirty="0" smtClean="0"/>
          </a:p>
          <a:p>
            <a:pPr algn="just"/>
            <a:r>
              <a:rPr lang="en-US" dirty="0" smtClean="0"/>
              <a:t>To </a:t>
            </a:r>
            <a:r>
              <a:rPr lang="en-US" dirty="0" smtClean="0">
                <a:solidFill>
                  <a:srgbClr val="FF0000"/>
                </a:solidFill>
              </a:rPr>
              <a:t>tear</a:t>
            </a:r>
            <a:r>
              <a:rPr lang="en-US" dirty="0" smtClean="0"/>
              <a:t> them out completely, a </a:t>
            </a:r>
            <a:r>
              <a:rPr lang="en-US" b="1" u="sng" dirty="0" smtClean="0">
                <a:solidFill>
                  <a:srgbClr val="FF0000"/>
                </a:solidFill>
              </a:rPr>
              <a:t>coercive force </a:t>
            </a:r>
            <a:r>
              <a:rPr lang="en-US" dirty="0" smtClean="0"/>
              <a:t>in the </a:t>
            </a:r>
            <a:r>
              <a:rPr lang="en-US" dirty="0" smtClean="0">
                <a:solidFill>
                  <a:srgbClr val="0070C0"/>
                </a:solidFill>
              </a:rPr>
              <a:t>reverse direction </a:t>
            </a:r>
            <a:r>
              <a:rPr lang="en-US" dirty="0" smtClean="0"/>
              <a:t>has to be applied. </a:t>
            </a:r>
          </a:p>
          <a:p>
            <a:pPr algn="just"/>
            <a:r>
              <a:rPr lang="en-US" dirty="0" smtClean="0"/>
              <a:t>Thus, there is a </a:t>
            </a:r>
            <a:r>
              <a:rPr lang="en-US" b="1" u="sng" dirty="0" smtClean="0">
                <a:solidFill>
                  <a:srgbClr val="FF0000"/>
                </a:solidFill>
              </a:rPr>
              <a:t>loss of energy </a:t>
            </a:r>
            <a:r>
              <a:rPr lang="en-US" dirty="0" smtClean="0"/>
              <a:t>in taking a </a:t>
            </a:r>
            <a:r>
              <a:rPr lang="en-US" dirty="0" smtClean="0">
                <a:solidFill>
                  <a:srgbClr val="0070C0"/>
                </a:solidFill>
              </a:rPr>
              <a:t>ferromagnetic material </a:t>
            </a:r>
            <a:r>
              <a:rPr lang="en-US" dirty="0" smtClean="0"/>
              <a:t>through a </a:t>
            </a:r>
            <a:r>
              <a:rPr lang="en-US" u="sng" dirty="0" smtClean="0">
                <a:solidFill>
                  <a:srgbClr val="0070C0"/>
                </a:solidFill>
              </a:rPr>
              <a:t>cycle of magnetization. </a:t>
            </a:r>
          </a:p>
          <a:p>
            <a:pPr algn="just"/>
            <a:r>
              <a:rPr lang="en-US" dirty="0" smtClean="0"/>
              <a:t>This </a:t>
            </a:r>
            <a:r>
              <a:rPr lang="en-US" dirty="0" smtClean="0">
                <a:solidFill>
                  <a:srgbClr val="0070C0"/>
                </a:solidFill>
              </a:rPr>
              <a:t>loss of energy </a:t>
            </a:r>
            <a:r>
              <a:rPr lang="en-US" dirty="0" smtClean="0"/>
              <a:t>is called </a:t>
            </a:r>
            <a:r>
              <a:rPr lang="en-US" u="sng" dirty="0" smtClean="0">
                <a:solidFill>
                  <a:srgbClr val="FF0000"/>
                </a:solidFill>
              </a:rPr>
              <a:t>hysteresis loss </a:t>
            </a:r>
            <a:r>
              <a:rPr lang="en-US" dirty="0" smtClean="0"/>
              <a:t>and appears in the form of </a:t>
            </a:r>
            <a:r>
              <a:rPr lang="en-US" u="sng" dirty="0" smtClean="0">
                <a:solidFill>
                  <a:srgbClr val="0070C0"/>
                </a:solidFill>
              </a:rPr>
              <a:t>heat</a:t>
            </a:r>
            <a:r>
              <a:rPr lang="en-US" dirty="0" smtClean="0"/>
              <a:t>.</a:t>
            </a:r>
          </a:p>
          <a:p>
            <a:pPr algn="just"/>
            <a:r>
              <a:rPr lang="en-US" dirty="0" smtClean="0"/>
              <a:t>Consider a </a:t>
            </a:r>
            <a:r>
              <a:rPr lang="en-US" dirty="0" smtClean="0">
                <a:solidFill>
                  <a:srgbClr val="0070C0"/>
                </a:solidFill>
              </a:rPr>
              <a:t>magnetic material </a:t>
            </a:r>
            <a:r>
              <a:rPr lang="en-US" dirty="0" smtClean="0"/>
              <a:t>having n </a:t>
            </a:r>
            <a:r>
              <a:rPr lang="en-US" dirty="0" smtClean="0">
                <a:solidFill>
                  <a:srgbClr val="FF0000"/>
                </a:solidFill>
              </a:rPr>
              <a:t>molecular magnets </a:t>
            </a:r>
            <a:r>
              <a:rPr lang="en-US" dirty="0" smtClean="0"/>
              <a:t>per unit volume.</a:t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28600"/>
            <a:ext cx="8915400" cy="6477000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/>
              <a:t>Let </a:t>
            </a:r>
            <a:r>
              <a:rPr lang="en-US" b="1" dirty="0" smtClean="0">
                <a:solidFill>
                  <a:srgbClr val="FF0000"/>
                </a:solidFill>
              </a:rPr>
              <a:t>m</a:t>
            </a:r>
            <a:r>
              <a:rPr lang="en-US" dirty="0" smtClean="0"/>
              <a:t> be the </a:t>
            </a:r>
            <a:r>
              <a:rPr lang="en-US" dirty="0" smtClean="0">
                <a:solidFill>
                  <a:srgbClr val="0070C0"/>
                </a:solidFill>
              </a:rPr>
              <a:t>magnetic moment </a:t>
            </a:r>
            <a:r>
              <a:rPr lang="en-US" dirty="0" smtClean="0"/>
              <a:t>of </a:t>
            </a:r>
            <a:r>
              <a:rPr lang="en-US" dirty="0" smtClean="0">
                <a:solidFill>
                  <a:srgbClr val="0070C0"/>
                </a:solidFill>
              </a:rPr>
              <a:t>each magnet </a:t>
            </a:r>
            <a:r>
              <a:rPr lang="en-US" dirty="0" smtClean="0"/>
              <a:t>and </a:t>
            </a:r>
            <a:r>
              <a:rPr lang="el-GR" b="1" dirty="0" smtClean="0">
                <a:solidFill>
                  <a:srgbClr val="FF0000"/>
                </a:solidFill>
              </a:rPr>
              <a:t>θ</a:t>
            </a:r>
            <a:r>
              <a:rPr lang="en-US" dirty="0" smtClean="0"/>
              <a:t> the </a:t>
            </a:r>
            <a:r>
              <a:rPr lang="en-US" dirty="0" smtClean="0">
                <a:solidFill>
                  <a:srgbClr val="0070C0"/>
                </a:solidFill>
              </a:rPr>
              <a:t>angle</a:t>
            </a:r>
            <a:r>
              <a:rPr lang="en-US" dirty="0" smtClean="0"/>
              <a:t> which its </a:t>
            </a:r>
            <a:r>
              <a:rPr lang="en-US" dirty="0" smtClean="0">
                <a:solidFill>
                  <a:srgbClr val="0070C0"/>
                </a:solidFill>
              </a:rPr>
              <a:t>axis</a:t>
            </a:r>
            <a:r>
              <a:rPr lang="en-US" dirty="0" smtClean="0"/>
              <a:t> makes with the direction of </a:t>
            </a:r>
            <a:r>
              <a:rPr lang="en-US" dirty="0" smtClean="0">
                <a:solidFill>
                  <a:srgbClr val="0070C0"/>
                </a:solidFill>
              </a:rPr>
              <a:t>magnetizing field </a:t>
            </a:r>
            <a:r>
              <a:rPr lang="en-US" b="1" dirty="0" smtClean="0">
                <a:solidFill>
                  <a:srgbClr val="FF0000"/>
                </a:solidFill>
              </a:rPr>
              <a:t>H</a:t>
            </a:r>
            <a:r>
              <a:rPr lang="en-US" dirty="0" smtClean="0"/>
              <a:t>.</a:t>
            </a:r>
          </a:p>
          <a:p>
            <a:pPr algn="just"/>
            <a:r>
              <a:rPr lang="en-US" dirty="0" smtClean="0"/>
              <a:t>The </a:t>
            </a:r>
            <a:r>
              <a:rPr lang="en-US" dirty="0" smtClean="0">
                <a:solidFill>
                  <a:srgbClr val="0070C0"/>
                </a:solidFill>
              </a:rPr>
              <a:t>magnetic moment </a:t>
            </a:r>
            <a:r>
              <a:rPr lang="en-US" b="1" dirty="0" smtClean="0">
                <a:solidFill>
                  <a:srgbClr val="FF0000"/>
                </a:solidFill>
              </a:rPr>
              <a:t>m</a:t>
            </a:r>
            <a:r>
              <a:rPr lang="en-US" dirty="0" smtClean="0"/>
              <a:t> of the </a:t>
            </a:r>
            <a:r>
              <a:rPr lang="en-US" dirty="0" smtClean="0">
                <a:solidFill>
                  <a:srgbClr val="0070C0"/>
                </a:solidFill>
              </a:rPr>
              <a:t>molecular magnet </a:t>
            </a:r>
            <a:r>
              <a:rPr lang="en-US" dirty="0" smtClean="0"/>
              <a:t>can be resolved into a component </a:t>
            </a:r>
            <a:r>
              <a:rPr lang="en-US" b="1" dirty="0" smtClean="0">
                <a:solidFill>
                  <a:srgbClr val="FF0000"/>
                </a:solidFill>
              </a:rPr>
              <a:t>m </a:t>
            </a:r>
            <a:r>
              <a:rPr lang="en-US" b="1" dirty="0" err="1" smtClean="0">
                <a:solidFill>
                  <a:srgbClr val="FF0000"/>
                </a:solidFill>
              </a:rPr>
              <a:t>cos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l-GR" b="1" dirty="0" smtClean="0">
                <a:solidFill>
                  <a:srgbClr val="FF0000"/>
                </a:solidFill>
              </a:rPr>
              <a:t>θ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in the </a:t>
            </a:r>
            <a:r>
              <a:rPr lang="en-US" dirty="0" smtClean="0">
                <a:solidFill>
                  <a:srgbClr val="0070C0"/>
                </a:solidFill>
              </a:rPr>
              <a:t>direction</a:t>
            </a:r>
            <a:r>
              <a:rPr lang="en-US" dirty="0" smtClean="0"/>
              <a:t> of </a:t>
            </a:r>
            <a:r>
              <a:rPr lang="en-US" b="1" dirty="0" smtClean="0">
                <a:solidFill>
                  <a:srgbClr val="FF0000"/>
                </a:solidFill>
              </a:rPr>
              <a:t>H</a:t>
            </a:r>
            <a:r>
              <a:rPr lang="en-US" dirty="0" smtClean="0"/>
              <a:t> and </a:t>
            </a:r>
            <a:r>
              <a:rPr lang="en-US" b="1" dirty="0" smtClean="0">
                <a:solidFill>
                  <a:srgbClr val="FF0000"/>
                </a:solidFill>
              </a:rPr>
              <a:t>m sin </a:t>
            </a:r>
            <a:r>
              <a:rPr lang="el-GR" b="1" dirty="0" smtClean="0">
                <a:solidFill>
                  <a:srgbClr val="FF0000"/>
                </a:solidFill>
              </a:rPr>
              <a:t>θ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0070C0"/>
                </a:solidFill>
              </a:rPr>
              <a:t>perpendicular</a:t>
            </a:r>
            <a:r>
              <a:rPr lang="en-US" dirty="0" smtClean="0"/>
              <a:t> to </a:t>
            </a:r>
            <a:r>
              <a:rPr lang="en-US" b="1" dirty="0" smtClean="0">
                <a:solidFill>
                  <a:srgbClr val="FF0000"/>
                </a:solidFill>
              </a:rPr>
              <a:t>H</a:t>
            </a:r>
            <a:r>
              <a:rPr lang="en-US" dirty="0" smtClean="0"/>
              <a:t>.</a:t>
            </a:r>
          </a:p>
          <a:p>
            <a:pPr algn="just"/>
            <a:r>
              <a:rPr lang="en-US" dirty="0" smtClean="0"/>
              <a:t>The component </a:t>
            </a:r>
            <a:r>
              <a:rPr lang="en-US" b="1" dirty="0" smtClean="0">
                <a:solidFill>
                  <a:srgbClr val="FF0000"/>
                </a:solidFill>
              </a:rPr>
              <a:t>m </a:t>
            </a:r>
            <a:r>
              <a:rPr lang="en-US" b="1" dirty="0" err="1" smtClean="0">
                <a:solidFill>
                  <a:srgbClr val="FF0000"/>
                </a:solidFill>
              </a:rPr>
              <a:t>cos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l-GR" b="1" dirty="0" smtClean="0">
                <a:solidFill>
                  <a:srgbClr val="FF0000"/>
                </a:solidFill>
              </a:rPr>
              <a:t>θ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alone contributes to the </a:t>
            </a:r>
            <a:r>
              <a:rPr lang="en-US" dirty="0" err="1" smtClean="0">
                <a:solidFill>
                  <a:srgbClr val="0070C0"/>
                </a:solidFill>
              </a:rPr>
              <a:t>magnetising</a:t>
            </a:r>
            <a:r>
              <a:rPr lang="en-US" dirty="0" smtClean="0">
                <a:solidFill>
                  <a:srgbClr val="0070C0"/>
                </a:solidFill>
              </a:rPr>
              <a:t> field </a:t>
            </a:r>
            <a:r>
              <a:rPr lang="en-US" dirty="0" smtClean="0"/>
              <a:t>and the component </a:t>
            </a:r>
            <a:r>
              <a:rPr lang="en-US" b="1" dirty="0" smtClean="0">
                <a:solidFill>
                  <a:srgbClr val="FF0000"/>
                </a:solidFill>
              </a:rPr>
              <a:t>m sin </a:t>
            </a:r>
            <a:r>
              <a:rPr lang="el-GR" b="1" dirty="0" smtClean="0">
                <a:solidFill>
                  <a:srgbClr val="FF0000"/>
                </a:solidFill>
              </a:rPr>
              <a:t>θ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has no effect on the </a:t>
            </a:r>
            <a:r>
              <a:rPr lang="en-US" dirty="0" err="1" smtClean="0"/>
              <a:t>magnetisation</a:t>
            </a:r>
            <a:r>
              <a:rPr lang="en-US" dirty="0" smtClean="0"/>
              <a:t> of the specimen.</a:t>
            </a:r>
          </a:p>
          <a:p>
            <a:pPr algn="just"/>
            <a:r>
              <a:rPr lang="en-US" dirty="0" smtClean="0"/>
              <a:t>If </a:t>
            </a:r>
            <a:r>
              <a:rPr lang="en-US" b="1" dirty="0" smtClean="0">
                <a:solidFill>
                  <a:srgbClr val="FF0000"/>
                </a:solidFill>
              </a:rPr>
              <a:t>M</a:t>
            </a:r>
            <a:r>
              <a:rPr lang="en-US" dirty="0" smtClean="0"/>
              <a:t> be the </a:t>
            </a:r>
            <a:r>
              <a:rPr lang="en-US" dirty="0" smtClean="0">
                <a:solidFill>
                  <a:srgbClr val="0070C0"/>
                </a:solidFill>
              </a:rPr>
              <a:t>intensity of </a:t>
            </a:r>
            <a:r>
              <a:rPr lang="en-US" dirty="0" err="1" smtClean="0">
                <a:solidFill>
                  <a:srgbClr val="0070C0"/>
                </a:solidFill>
              </a:rPr>
              <a:t>magnetisation</a:t>
            </a:r>
            <a:r>
              <a:rPr lang="en-US" dirty="0" smtClean="0"/>
              <a:t>, then</a:t>
            </a:r>
          </a:p>
          <a:p>
            <a:pPr algn="just"/>
            <a:r>
              <a:rPr lang="en-US" b="1" dirty="0" smtClean="0">
                <a:solidFill>
                  <a:srgbClr val="FF0000"/>
                </a:solidFill>
              </a:rPr>
              <a:t>M = ∑ m </a:t>
            </a:r>
            <a:r>
              <a:rPr lang="en-US" b="1" dirty="0" err="1" smtClean="0">
                <a:solidFill>
                  <a:srgbClr val="FF0000"/>
                </a:solidFill>
              </a:rPr>
              <a:t>cos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l-GR" b="1" dirty="0" smtClean="0">
                <a:solidFill>
                  <a:srgbClr val="FF0000"/>
                </a:solidFill>
              </a:rPr>
              <a:t>θ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/>
              <a:t>……….. (1)</a:t>
            </a:r>
          </a:p>
          <a:p>
            <a:pPr algn="just"/>
            <a:endParaRPr lang="en-US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28600"/>
            <a:ext cx="8991600" cy="6629400"/>
          </a:xfrm>
        </p:spPr>
        <p:txBody>
          <a:bodyPr>
            <a:normAutofit lnSpcReduction="10000"/>
          </a:bodyPr>
          <a:lstStyle/>
          <a:p>
            <a:r>
              <a:rPr lang="pt-BR" dirty="0" smtClean="0"/>
              <a:t>Differenting </a:t>
            </a:r>
            <a:r>
              <a:rPr lang="pt-BR" dirty="0" smtClean="0">
                <a:solidFill>
                  <a:srgbClr val="FF0000"/>
                </a:solidFill>
              </a:rPr>
              <a:t>Eq. (1),</a:t>
            </a:r>
          </a:p>
          <a:p>
            <a:r>
              <a:rPr lang="pt-BR" dirty="0" smtClean="0"/>
              <a:t> </a:t>
            </a:r>
            <a:r>
              <a:rPr lang="pt-BR" dirty="0" smtClean="0">
                <a:solidFill>
                  <a:srgbClr val="FF0000"/>
                </a:solidFill>
              </a:rPr>
              <a:t>dM = d (∑m cos </a:t>
            </a:r>
            <a:r>
              <a:rPr lang="el-GR" dirty="0" smtClean="0">
                <a:solidFill>
                  <a:srgbClr val="FF0000"/>
                </a:solidFill>
              </a:rPr>
              <a:t>θ</a:t>
            </a:r>
            <a:r>
              <a:rPr lang="pt-BR" dirty="0" smtClean="0">
                <a:solidFill>
                  <a:srgbClr val="FF0000"/>
                </a:solidFill>
              </a:rPr>
              <a:t>) = - ∑m sin </a:t>
            </a:r>
            <a:r>
              <a:rPr lang="el-GR" dirty="0" smtClean="0">
                <a:solidFill>
                  <a:srgbClr val="FF0000"/>
                </a:solidFill>
              </a:rPr>
              <a:t>θ</a:t>
            </a:r>
            <a:r>
              <a:rPr lang="pt-BR" dirty="0" smtClean="0">
                <a:solidFill>
                  <a:srgbClr val="FF0000"/>
                </a:solidFill>
              </a:rPr>
              <a:t> d</a:t>
            </a:r>
            <a:r>
              <a:rPr lang="el-GR" dirty="0" smtClean="0">
                <a:solidFill>
                  <a:srgbClr val="FF0000"/>
                </a:solidFill>
              </a:rPr>
              <a:t>θ</a:t>
            </a:r>
            <a:r>
              <a:rPr lang="pt-BR" dirty="0" smtClean="0"/>
              <a:t>. ... (2)</a:t>
            </a:r>
          </a:p>
          <a:p>
            <a:r>
              <a:rPr lang="en-US" dirty="0" smtClean="0"/>
              <a:t>When </a:t>
            </a:r>
            <a:r>
              <a:rPr lang="en-US" dirty="0" smtClean="0">
                <a:solidFill>
                  <a:srgbClr val="FF0000"/>
                </a:solidFill>
              </a:rPr>
              <a:t>M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2060"/>
                </a:solidFill>
              </a:rPr>
              <a:t>increases</a:t>
            </a:r>
            <a:r>
              <a:rPr lang="en-US" dirty="0" smtClean="0"/>
              <a:t> to </a:t>
            </a:r>
            <a:r>
              <a:rPr lang="en-US" dirty="0" smtClean="0">
                <a:solidFill>
                  <a:srgbClr val="FF0000"/>
                </a:solidFill>
              </a:rPr>
              <a:t>M + dm</a:t>
            </a:r>
            <a:r>
              <a:rPr lang="en-US" dirty="0" smtClean="0"/>
              <a:t>, </a:t>
            </a:r>
            <a:r>
              <a:rPr lang="el-GR" dirty="0" smtClean="0">
                <a:solidFill>
                  <a:srgbClr val="FF0000"/>
                </a:solidFill>
              </a:rPr>
              <a:t>θ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2060"/>
                </a:solidFill>
              </a:rPr>
              <a:t>decreases to </a:t>
            </a:r>
            <a:r>
              <a:rPr lang="el-GR" dirty="0" smtClean="0">
                <a:solidFill>
                  <a:srgbClr val="FF0000"/>
                </a:solidFill>
              </a:rPr>
              <a:t>θ</a:t>
            </a:r>
            <a:r>
              <a:rPr lang="en-US" dirty="0" smtClean="0">
                <a:solidFill>
                  <a:srgbClr val="FF0000"/>
                </a:solidFill>
              </a:rPr>
              <a:t> - d</a:t>
            </a:r>
            <a:r>
              <a:rPr lang="el-GR" dirty="0" smtClean="0">
                <a:solidFill>
                  <a:srgbClr val="FF0000"/>
                </a:solidFill>
              </a:rPr>
              <a:t>θ</a:t>
            </a:r>
            <a:r>
              <a:rPr lang="en-US" dirty="0" smtClean="0">
                <a:solidFill>
                  <a:srgbClr val="FF0000"/>
                </a:solidFill>
              </a:rPr>
              <a:t>.</a:t>
            </a:r>
          </a:p>
          <a:p>
            <a:r>
              <a:rPr lang="en-US" dirty="0" smtClean="0"/>
              <a:t>The work done by the field in decreasing  </a:t>
            </a:r>
            <a:r>
              <a:rPr lang="el-GR" dirty="0" smtClean="0">
                <a:solidFill>
                  <a:srgbClr val="FF0000"/>
                </a:solidFill>
              </a:rPr>
              <a:t>θ</a:t>
            </a:r>
            <a:r>
              <a:rPr lang="en-US" dirty="0" smtClean="0"/>
              <a:t> by </a:t>
            </a:r>
            <a:r>
              <a:rPr lang="en-US" dirty="0" smtClean="0">
                <a:solidFill>
                  <a:srgbClr val="FF0000"/>
                </a:solidFill>
              </a:rPr>
              <a:t>d</a:t>
            </a:r>
            <a:r>
              <a:rPr lang="el-GR" dirty="0" smtClean="0">
                <a:solidFill>
                  <a:srgbClr val="FF0000"/>
                </a:solidFill>
              </a:rPr>
              <a:t>θ</a:t>
            </a:r>
            <a:r>
              <a:rPr lang="en-US" dirty="0" smtClean="0"/>
              <a:t> is given by</a:t>
            </a:r>
          </a:p>
          <a:p>
            <a:r>
              <a:rPr lang="en-US" dirty="0" err="1" smtClean="0">
                <a:solidFill>
                  <a:srgbClr val="FF0000"/>
                </a:solidFill>
              </a:rPr>
              <a:t>dW</a:t>
            </a:r>
            <a:r>
              <a:rPr lang="en-US" dirty="0" smtClean="0">
                <a:solidFill>
                  <a:srgbClr val="FF0000"/>
                </a:solidFill>
              </a:rPr>
              <a:t> = </a:t>
            </a:r>
            <a:r>
              <a:rPr lang="en-US" dirty="0" smtClean="0">
                <a:solidFill>
                  <a:srgbClr val="FF0000"/>
                </a:solidFill>
              </a:rPr>
              <a:t>C(-d</a:t>
            </a:r>
            <a:r>
              <a:rPr lang="el-GR" dirty="0" smtClean="0">
                <a:solidFill>
                  <a:srgbClr val="FF0000"/>
                </a:solidFill>
              </a:rPr>
              <a:t>θ</a:t>
            </a:r>
            <a:r>
              <a:rPr lang="en-US" dirty="0" smtClean="0">
                <a:solidFill>
                  <a:srgbClr val="FF0000"/>
                </a:solidFill>
              </a:rPr>
              <a:t>)</a:t>
            </a:r>
            <a:r>
              <a:rPr lang="en-US" dirty="0" smtClean="0"/>
              <a:t>………(</a:t>
            </a:r>
            <a:r>
              <a:rPr lang="en-US" dirty="0" smtClean="0"/>
              <a:t>3)</a:t>
            </a:r>
          </a:p>
          <a:p>
            <a:r>
              <a:rPr lang="en-US" dirty="0" smtClean="0"/>
              <a:t>Hence, </a:t>
            </a:r>
            <a:r>
              <a:rPr lang="en-US" dirty="0" smtClean="0">
                <a:solidFill>
                  <a:srgbClr val="FF0000"/>
                </a:solidFill>
              </a:rPr>
              <a:t>C</a:t>
            </a:r>
            <a:r>
              <a:rPr lang="en-US" dirty="0" smtClean="0"/>
              <a:t> = </a:t>
            </a:r>
            <a:r>
              <a:rPr lang="en-US" dirty="0" smtClean="0">
                <a:solidFill>
                  <a:srgbClr val="0070C0"/>
                </a:solidFill>
              </a:rPr>
              <a:t>torque for unit deflection </a:t>
            </a:r>
            <a:r>
              <a:rPr lang="en-US" dirty="0" smtClean="0"/>
              <a:t>= µ</a:t>
            </a:r>
            <a:r>
              <a:rPr lang="en-US" baseline="-25000" dirty="0" err="1" smtClean="0"/>
              <a:t>o</a:t>
            </a:r>
            <a:r>
              <a:rPr lang="en-US" dirty="0" err="1" smtClean="0"/>
              <a:t>mHsin</a:t>
            </a:r>
            <a:r>
              <a:rPr lang="el-GR" dirty="0" smtClean="0"/>
              <a:t>θ</a:t>
            </a:r>
            <a:endParaRPr lang="en-US" dirty="0" smtClean="0"/>
          </a:p>
          <a:p>
            <a:r>
              <a:rPr lang="en-US" dirty="0" err="1" smtClean="0">
                <a:solidFill>
                  <a:srgbClr val="FF0000"/>
                </a:solidFill>
              </a:rPr>
              <a:t>dW</a:t>
            </a:r>
            <a:r>
              <a:rPr lang="en-US" dirty="0" smtClean="0"/>
              <a:t> = </a:t>
            </a:r>
            <a:r>
              <a:rPr lang="en-US" dirty="0" smtClean="0">
                <a:solidFill>
                  <a:srgbClr val="FF0000"/>
                </a:solidFill>
              </a:rPr>
              <a:t>µ</a:t>
            </a:r>
            <a:r>
              <a:rPr lang="en-US" baseline="-25000" dirty="0" err="1" smtClean="0">
                <a:solidFill>
                  <a:srgbClr val="FF0000"/>
                </a:solidFill>
              </a:rPr>
              <a:t>o</a:t>
            </a:r>
            <a:r>
              <a:rPr lang="en-US" dirty="0" err="1" smtClean="0">
                <a:solidFill>
                  <a:srgbClr val="FF0000"/>
                </a:solidFill>
              </a:rPr>
              <a:t>mHsin</a:t>
            </a:r>
            <a:r>
              <a:rPr lang="el-GR" dirty="0" smtClean="0">
                <a:solidFill>
                  <a:srgbClr val="FF0000"/>
                </a:solidFill>
              </a:rPr>
              <a:t>θ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az-Cyrl-AZ" dirty="0" smtClean="0"/>
              <a:t>х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(-d</a:t>
            </a:r>
            <a:r>
              <a:rPr lang="el-GR" dirty="0" smtClean="0">
                <a:solidFill>
                  <a:srgbClr val="FF0000"/>
                </a:solidFill>
              </a:rPr>
              <a:t>θ</a:t>
            </a:r>
            <a:r>
              <a:rPr lang="en-US" dirty="0" smtClean="0">
                <a:solidFill>
                  <a:srgbClr val="FF0000"/>
                </a:solidFill>
              </a:rPr>
              <a:t>)</a:t>
            </a:r>
            <a:r>
              <a:rPr lang="en-US" dirty="0" smtClean="0"/>
              <a:t> = - µ</a:t>
            </a:r>
            <a:r>
              <a:rPr lang="en-US" baseline="-25000" dirty="0" err="1" smtClean="0"/>
              <a:t>o</a:t>
            </a:r>
            <a:r>
              <a:rPr lang="en-US" dirty="0" err="1" smtClean="0"/>
              <a:t>mHsin</a:t>
            </a:r>
            <a:r>
              <a:rPr lang="el-GR" dirty="0" smtClean="0"/>
              <a:t>θ</a:t>
            </a:r>
            <a:r>
              <a:rPr lang="en-US" dirty="0" smtClean="0"/>
              <a:t>d</a:t>
            </a:r>
            <a:r>
              <a:rPr lang="el-GR" dirty="0" smtClean="0"/>
              <a:t>θ</a:t>
            </a:r>
            <a:endParaRPr lang="en-US" dirty="0" smtClean="0"/>
          </a:p>
          <a:p>
            <a:r>
              <a:rPr lang="en-US" dirty="0" smtClean="0"/>
              <a:t>The work done by the applied field is</a:t>
            </a:r>
          </a:p>
          <a:p>
            <a:r>
              <a:rPr lang="en-US" dirty="0" smtClean="0"/>
              <a:t>= ∑</a:t>
            </a:r>
            <a:r>
              <a:rPr lang="en-US" dirty="0" err="1" smtClean="0"/>
              <a:t>dW</a:t>
            </a:r>
            <a:r>
              <a:rPr lang="en-US" dirty="0" smtClean="0"/>
              <a:t> = µ</a:t>
            </a:r>
            <a:r>
              <a:rPr lang="en-US" baseline="-25000" dirty="0" err="1" smtClean="0"/>
              <a:t>o</a:t>
            </a:r>
            <a:r>
              <a:rPr lang="en-US" dirty="0" err="1" smtClean="0"/>
              <a:t>H</a:t>
            </a:r>
            <a:r>
              <a:rPr lang="en-US" dirty="0" smtClean="0"/>
              <a:t> </a:t>
            </a:r>
            <a:r>
              <a:rPr lang="az-Cyrl-AZ" dirty="0" smtClean="0"/>
              <a:t>х</a:t>
            </a:r>
            <a:r>
              <a:rPr lang="en-US" dirty="0" smtClean="0"/>
              <a:t> (-∑m sin</a:t>
            </a:r>
            <a:r>
              <a:rPr lang="el-GR" dirty="0" smtClean="0"/>
              <a:t>θ</a:t>
            </a:r>
            <a:r>
              <a:rPr lang="en-US" dirty="0" smtClean="0"/>
              <a:t> d</a:t>
            </a:r>
            <a:r>
              <a:rPr lang="el-GR" dirty="0" smtClean="0"/>
              <a:t>θ</a:t>
            </a:r>
            <a:r>
              <a:rPr lang="en-US" dirty="0" smtClean="0"/>
              <a:t>)</a:t>
            </a:r>
          </a:p>
          <a:p>
            <a:r>
              <a:rPr lang="en-US" dirty="0" smtClean="0"/>
              <a:t>= µ</a:t>
            </a:r>
            <a:r>
              <a:rPr lang="en-US" baseline="-25000" dirty="0" err="1" smtClean="0"/>
              <a:t>o</a:t>
            </a:r>
            <a:r>
              <a:rPr lang="en-US" dirty="0" err="1" smtClean="0"/>
              <a:t>H</a:t>
            </a:r>
            <a:r>
              <a:rPr lang="en-US" dirty="0" smtClean="0"/>
              <a:t> </a:t>
            </a:r>
            <a:r>
              <a:rPr lang="az-Cyrl-AZ" dirty="0" smtClean="0"/>
              <a:t>х</a:t>
            </a:r>
            <a:r>
              <a:rPr lang="en-US" dirty="0" smtClean="0"/>
              <a:t> </a:t>
            </a:r>
            <a:r>
              <a:rPr lang="en-US" dirty="0" err="1" smtClean="0"/>
              <a:t>dM</a:t>
            </a:r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09600"/>
            <a:ext cx="8686800" cy="5516563"/>
          </a:xfrm>
        </p:spPr>
        <p:txBody>
          <a:bodyPr/>
          <a:lstStyle/>
          <a:p>
            <a:r>
              <a:rPr lang="en-US" dirty="0" smtClean="0"/>
              <a:t>Thus work done by the magnetizing field per unit volume of the material for completing a cycle is,</a:t>
            </a:r>
          </a:p>
          <a:p>
            <a:r>
              <a:rPr lang="en-US" dirty="0" smtClean="0"/>
              <a:t>W = </a:t>
            </a:r>
          </a:p>
          <a:p>
            <a:r>
              <a:rPr lang="en-US" dirty="0" smtClean="0"/>
              <a:t>Now, </a:t>
            </a:r>
            <a:r>
              <a:rPr lang="en-US" dirty="0" smtClean="0">
                <a:solidFill>
                  <a:srgbClr val="FF0000"/>
                </a:solidFill>
              </a:rPr>
              <a:t>B </a:t>
            </a:r>
            <a:r>
              <a:rPr lang="en-US" dirty="0" smtClean="0"/>
              <a:t>= </a:t>
            </a:r>
            <a:r>
              <a:rPr lang="en-US" dirty="0" smtClean="0">
                <a:solidFill>
                  <a:srgbClr val="FF0000"/>
                </a:solidFill>
              </a:rPr>
              <a:t>µ</a:t>
            </a:r>
            <a:r>
              <a:rPr lang="en-US" baseline="-25000" dirty="0" smtClean="0">
                <a:solidFill>
                  <a:srgbClr val="FF0000"/>
                </a:solidFill>
              </a:rPr>
              <a:t>o</a:t>
            </a:r>
            <a:r>
              <a:rPr lang="en-US" dirty="0" smtClean="0">
                <a:solidFill>
                  <a:srgbClr val="FF0000"/>
                </a:solidFill>
              </a:rPr>
              <a:t> (H + M</a:t>
            </a:r>
            <a:r>
              <a:rPr lang="en-US" dirty="0" smtClean="0"/>
              <a:t>), for </a:t>
            </a:r>
            <a:r>
              <a:rPr lang="en-US" dirty="0" err="1" smtClean="0"/>
              <a:t>ferromagnetics</a:t>
            </a:r>
            <a:r>
              <a:rPr lang="en-US" dirty="0" smtClean="0"/>
              <a:t> , M&gt;&gt;H.</a:t>
            </a:r>
          </a:p>
          <a:p>
            <a:r>
              <a:rPr lang="en-US" dirty="0" smtClean="0"/>
              <a:t>So </a:t>
            </a:r>
            <a:r>
              <a:rPr lang="en-US" dirty="0" smtClean="0">
                <a:solidFill>
                  <a:srgbClr val="FF0000"/>
                </a:solidFill>
              </a:rPr>
              <a:t>B</a:t>
            </a:r>
            <a:r>
              <a:rPr lang="en-US" dirty="0" smtClean="0"/>
              <a:t> = </a:t>
            </a:r>
            <a:r>
              <a:rPr lang="en-US" dirty="0" smtClean="0">
                <a:solidFill>
                  <a:srgbClr val="FF0000"/>
                </a:solidFill>
              </a:rPr>
              <a:t>µ</a:t>
            </a:r>
            <a:r>
              <a:rPr lang="en-US" baseline="-25000" dirty="0" err="1" smtClean="0">
                <a:solidFill>
                  <a:srgbClr val="FF0000"/>
                </a:solidFill>
              </a:rPr>
              <a:t>o</a:t>
            </a:r>
            <a:r>
              <a:rPr lang="en-US" dirty="0" err="1" smtClean="0">
                <a:solidFill>
                  <a:srgbClr val="FF0000"/>
                </a:solidFill>
              </a:rPr>
              <a:t>M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i.e., dB = µ</a:t>
            </a:r>
            <a:r>
              <a:rPr lang="en-US" baseline="-25000" dirty="0" err="1" smtClean="0"/>
              <a:t>o</a:t>
            </a:r>
            <a:r>
              <a:rPr lang="en-US" dirty="0" err="1" smtClean="0"/>
              <a:t>dM</a:t>
            </a:r>
            <a:r>
              <a:rPr lang="en-US" dirty="0" smtClean="0"/>
              <a:t>…..(6)</a:t>
            </a:r>
          </a:p>
          <a:p>
            <a:r>
              <a:rPr lang="en-US" dirty="0" smtClean="0"/>
              <a:t>From eq. 5 &amp; 6</a:t>
            </a:r>
          </a:p>
          <a:p>
            <a:endParaRPr lang="en-US" dirty="0" smtClean="0"/>
          </a:p>
          <a:p>
            <a:r>
              <a:rPr lang="en-US" dirty="0" smtClean="0"/>
              <a:t>W = </a:t>
            </a:r>
            <a:endParaRPr lang="en-US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52600" y="1524000"/>
            <a:ext cx="2895600" cy="1143000"/>
          </a:xfrm>
          <a:prstGeom prst="rect">
            <a:avLst/>
          </a:prstGeom>
          <a:noFill/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11620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76400" y="5029200"/>
            <a:ext cx="1524000" cy="914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5897563"/>
          </a:xfrm>
        </p:spPr>
        <p:txBody>
          <a:bodyPr/>
          <a:lstStyle/>
          <a:p>
            <a:pPr algn="just"/>
            <a:r>
              <a:rPr lang="en-US" dirty="0" smtClean="0"/>
              <a:t>The area of the </a:t>
            </a:r>
            <a:r>
              <a:rPr lang="en-US" dirty="0" smtClean="0">
                <a:solidFill>
                  <a:srgbClr val="FF0000"/>
                </a:solidFill>
              </a:rPr>
              <a:t>B - H </a:t>
            </a:r>
            <a:r>
              <a:rPr lang="en-US" dirty="0" smtClean="0"/>
              <a:t>loop or </a:t>
            </a:r>
            <a:r>
              <a:rPr lang="en-US" dirty="0" smtClean="0">
                <a:solidFill>
                  <a:srgbClr val="FF0000"/>
                </a:solidFill>
              </a:rPr>
              <a:t>µ</a:t>
            </a:r>
            <a:r>
              <a:rPr lang="en-US" baseline="-25000" dirty="0" smtClean="0">
                <a:solidFill>
                  <a:srgbClr val="FF0000"/>
                </a:solidFill>
              </a:rPr>
              <a:t>o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times the area of the </a:t>
            </a:r>
            <a:r>
              <a:rPr lang="en-US" dirty="0" smtClean="0">
                <a:solidFill>
                  <a:srgbClr val="FF0000"/>
                </a:solidFill>
              </a:rPr>
              <a:t>M – H </a:t>
            </a:r>
            <a:r>
              <a:rPr lang="en-US" dirty="0" smtClean="0"/>
              <a:t>loops gives the energy spent per cycle.</a:t>
            </a:r>
          </a:p>
          <a:p>
            <a:pPr algn="just"/>
            <a:r>
              <a:rPr lang="en-US" dirty="0" smtClean="0"/>
              <a:t>When </a:t>
            </a:r>
            <a:r>
              <a:rPr lang="en-US" dirty="0" smtClean="0">
                <a:solidFill>
                  <a:srgbClr val="FF0000"/>
                </a:solidFill>
              </a:rPr>
              <a:t>H</a:t>
            </a:r>
            <a:r>
              <a:rPr lang="en-US" dirty="0" smtClean="0"/>
              <a:t> is in </a:t>
            </a:r>
            <a:r>
              <a:rPr lang="en-US" dirty="0" smtClean="0">
                <a:solidFill>
                  <a:srgbClr val="FF0000"/>
                </a:solidFill>
              </a:rPr>
              <a:t>Am</a:t>
            </a:r>
            <a:r>
              <a:rPr lang="en-US" baseline="30000" dirty="0" smtClean="0">
                <a:solidFill>
                  <a:srgbClr val="FF0000"/>
                </a:solidFill>
              </a:rPr>
              <a:t>-1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rgbClr val="FF0000"/>
                </a:solidFill>
              </a:rPr>
              <a:t>B</a:t>
            </a:r>
            <a:r>
              <a:rPr lang="en-US" dirty="0" smtClean="0"/>
              <a:t> is in </a:t>
            </a:r>
            <a:r>
              <a:rPr lang="en-US" dirty="0" err="1" smtClean="0">
                <a:solidFill>
                  <a:srgbClr val="FF0000"/>
                </a:solidFill>
              </a:rPr>
              <a:t>Wb</a:t>
            </a:r>
            <a:r>
              <a:rPr lang="en-US" dirty="0" smtClean="0">
                <a:solidFill>
                  <a:srgbClr val="FF0000"/>
                </a:solidFill>
              </a:rPr>
              <a:t> m</a:t>
            </a:r>
            <a:r>
              <a:rPr lang="en-US" baseline="30000" dirty="0" smtClean="0">
                <a:solidFill>
                  <a:srgbClr val="FF0000"/>
                </a:solidFill>
              </a:rPr>
              <a:t>-2</a:t>
            </a:r>
            <a:r>
              <a:rPr lang="en-US" dirty="0" smtClean="0"/>
              <a:t> , the energy is in </a:t>
            </a:r>
            <a:r>
              <a:rPr lang="en-US" dirty="0" smtClean="0">
                <a:solidFill>
                  <a:srgbClr val="002060"/>
                </a:solidFill>
              </a:rPr>
              <a:t>joules per cycle per m</a:t>
            </a:r>
            <a:r>
              <a:rPr lang="en-US" baseline="30000" dirty="0" smtClean="0">
                <a:solidFill>
                  <a:srgbClr val="002060"/>
                </a:solidFill>
              </a:rPr>
              <a:t>3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smtClean="0"/>
              <a:t>of the material. 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352</TotalTime>
  <Words>527</Words>
  <Application>Microsoft Office PowerPoint</Application>
  <PresentationFormat>On-screen Show (4:3)</PresentationFormat>
  <Paragraphs>37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Energy loss due to hysteresis  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Energy loss due to hysteresis  </dc:title>
  <dc:creator>Chandru</dc:creator>
  <cp:lastModifiedBy>Ammu</cp:lastModifiedBy>
  <cp:revision>28</cp:revision>
  <dcterms:created xsi:type="dcterms:W3CDTF">2006-08-16T00:00:00Z</dcterms:created>
  <dcterms:modified xsi:type="dcterms:W3CDTF">2020-09-01T02:39:01Z</dcterms:modified>
</cp:coreProperties>
</file>