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800" b="1" u="sng" dirty="0" smtClean="0">
                <a:solidFill>
                  <a:srgbClr val="FF0000"/>
                </a:solidFill>
              </a:rPr>
              <a:t>The importance of hysteresis curves</a:t>
            </a:r>
            <a:r>
              <a:rPr lang="en-US" sz="4800" u="sng" dirty="0" smtClean="0">
                <a:solidFill>
                  <a:srgbClr val="FF0000"/>
                </a:solidFill>
              </a:rPr>
              <a:t/>
            </a:r>
            <a:br>
              <a:rPr lang="en-US" sz="4800" u="sng" dirty="0" smtClean="0">
                <a:solidFill>
                  <a:srgbClr val="FF0000"/>
                </a:solidFill>
              </a:rPr>
            </a:br>
            <a:endParaRPr lang="en-US" sz="4800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/>
          <a:lstStyle/>
          <a:p>
            <a:pPr algn="just"/>
            <a:r>
              <a:rPr lang="en-US" dirty="0" smtClean="0">
                <a:solidFill>
                  <a:srgbClr val="FF0000"/>
                </a:solidFill>
              </a:rPr>
              <a:t>Soft-iron</a:t>
            </a:r>
            <a:r>
              <a:rPr lang="en-US" dirty="0" smtClean="0"/>
              <a:t> is </a:t>
            </a:r>
            <a:r>
              <a:rPr lang="en-US" dirty="0" smtClean="0">
                <a:solidFill>
                  <a:srgbClr val="0070C0"/>
                </a:solidFill>
              </a:rPr>
              <a:t>better than </a:t>
            </a:r>
            <a:r>
              <a:rPr lang="en-US" dirty="0" smtClean="0">
                <a:solidFill>
                  <a:srgbClr val="FF0000"/>
                </a:solidFill>
              </a:rPr>
              <a:t>steel</a:t>
            </a:r>
            <a:r>
              <a:rPr lang="en-US" dirty="0" smtClean="0"/>
              <a:t> for these purposes. </a:t>
            </a:r>
          </a:p>
          <a:p>
            <a:pPr algn="just"/>
            <a:r>
              <a:rPr lang="en-US" dirty="0" smtClean="0"/>
              <a:t>By alloying </a:t>
            </a:r>
            <a:r>
              <a:rPr lang="en-US" dirty="0" smtClean="0">
                <a:solidFill>
                  <a:srgbClr val="0070C0"/>
                </a:solidFill>
              </a:rPr>
              <a:t>soft-iron</a:t>
            </a:r>
            <a:r>
              <a:rPr lang="en-US" dirty="0" smtClean="0"/>
              <a:t> with </a:t>
            </a:r>
            <a:r>
              <a:rPr lang="en-US" dirty="0" smtClean="0">
                <a:solidFill>
                  <a:srgbClr val="FF0000"/>
                </a:solidFill>
              </a:rPr>
              <a:t>4% silicon</a:t>
            </a:r>
            <a:r>
              <a:rPr lang="en-US" dirty="0" smtClean="0"/>
              <a:t>, </a:t>
            </a:r>
            <a:r>
              <a:rPr lang="en-US" dirty="0" smtClean="0"/>
              <a:t>“</a:t>
            </a:r>
            <a:r>
              <a:rPr lang="en-US" dirty="0" smtClean="0">
                <a:solidFill>
                  <a:srgbClr val="FF0000"/>
                </a:solidFill>
              </a:rPr>
              <a:t>transformer steel</a:t>
            </a:r>
            <a:r>
              <a:rPr lang="en-US" dirty="0" smtClean="0"/>
              <a:t>” </a:t>
            </a:r>
            <a:r>
              <a:rPr lang="en-US" dirty="0" smtClean="0"/>
              <a:t>is produced. </a:t>
            </a:r>
          </a:p>
          <a:p>
            <a:pPr algn="just"/>
            <a:r>
              <a:rPr lang="en-US" dirty="0" smtClean="0"/>
              <a:t>It has a </a:t>
            </a:r>
            <a:r>
              <a:rPr lang="en-US" dirty="0" smtClean="0">
                <a:solidFill>
                  <a:srgbClr val="002060"/>
                </a:solidFill>
              </a:rPr>
              <a:t>higher initial permeability </a:t>
            </a:r>
            <a:r>
              <a:rPr lang="en-US" dirty="0" smtClean="0"/>
              <a:t>and is an ideal material for cores of transformers. </a:t>
            </a:r>
          </a:p>
          <a:p>
            <a:pPr algn="just"/>
            <a:r>
              <a:rPr lang="en-US" dirty="0" smtClean="0">
                <a:solidFill>
                  <a:srgbClr val="002060"/>
                </a:solidFill>
              </a:rPr>
              <a:t>Alloys</a:t>
            </a:r>
            <a:r>
              <a:rPr lang="en-US" dirty="0" smtClean="0"/>
              <a:t> of </a:t>
            </a:r>
            <a:r>
              <a:rPr lang="en-US" dirty="0" smtClean="0">
                <a:solidFill>
                  <a:srgbClr val="FF0000"/>
                </a:solidFill>
              </a:rPr>
              <a:t>iron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FF0000"/>
                </a:solidFill>
              </a:rPr>
              <a:t>nickel</a:t>
            </a:r>
            <a:r>
              <a:rPr lang="en-US" dirty="0" smtClean="0"/>
              <a:t>, called </a:t>
            </a:r>
            <a:r>
              <a:rPr lang="en-US" dirty="0" err="1" smtClean="0">
                <a:solidFill>
                  <a:srgbClr val="FF0000"/>
                </a:solidFill>
              </a:rPr>
              <a:t>permalloys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have also </a:t>
            </a:r>
            <a:r>
              <a:rPr lang="en-US" dirty="0" smtClean="0"/>
              <a:t>very </a:t>
            </a:r>
            <a:r>
              <a:rPr lang="en-US" dirty="0" smtClean="0"/>
              <a:t>large initial </a:t>
            </a:r>
            <a:r>
              <a:rPr lang="en-US" dirty="0" err="1" smtClean="0"/>
              <a:t>permeabilities</a:t>
            </a:r>
            <a:endParaRPr lang="en-US" dirty="0" smtClean="0"/>
          </a:p>
          <a:p>
            <a:pPr algn="just"/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u="sng" dirty="0" smtClean="0">
                <a:solidFill>
                  <a:srgbClr val="FF0000"/>
                </a:solidFill>
              </a:rPr>
              <a:t>Ferrites</a:t>
            </a:r>
            <a:endParaRPr lang="en-US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Their permeability is </a:t>
            </a:r>
            <a:r>
              <a:rPr lang="en-US" dirty="0" smtClean="0">
                <a:solidFill>
                  <a:srgbClr val="FF0000"/>
                </a:solidFill>
              </a:rPr>
              <a:t>very high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>
                <a:solidFill>
                  <a:srgbClr val="FF0000"/>
                </a:solidFill>
              </a:rPr>
              <a:t>Ferrites</a:t>
            </a:r>
            <a:r>
              <a:rPr lang="en-US" dirty="0" smtClean="0"/>
              <a:t> are made by sintering powders consisting of a mixture of ferric oxide and the oxides of other metals like </a:t>
            </a:r>
            <a:r>
              <a:rPr lang="en-US" u="sng" dirty="0" smtClean="0">
                <a:solidFill>
                  <a:srgbClr val="002060"/>
                </a:solidFill>
              </a:rPr>
              <a:t>lithium</a:t>
            </a:r>
            <a:r>
              <a:rPr lang="en-US" dirty="0" smtClean="0">
                <a:solidFill>
                  <a:srgbClr val="002060"/>
                </a:solidFill>
              </a:rPr>
              <a:t>, </a:t>
            </a:r>
            <a:r>
              <a:rPr lang="en-US" u="sng" dirty="0" smtClean="0">
                <a:solidFill>
                  <a:srgbClr val="002060"/>
                </a:solidFill>
              </a:rPr>
              <a:t>nickel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smtClean="0"/>
              <a:t>and </a:t>
            </a:r>
            <a:r>
              <a:rPr lang="en-US" u="sng" dirty="0" smtClean="0">
                <a:solidFill>
                  <a:srgbClr val="002060"/>
                </a:solidFill>
              </a:rPr>
              <a:t>manganese</a:t>
            </a:r>
            <a:r>
              <a:rPr lang="en-US" dirty="0" smtClean="0"/>
              <a:t>. </a:t>
            </a:r>
            <a:endParaRPr lang="en-US" dirty="0"/>
          </a:p>
        </p:txBody>
      </p:sp>
      <p:pic>
        <p:nvPicPr>
          <p:cNvPr id="5" name="Content Placeholder 4" descr="IMG-20200823-WA0024-1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876800" y="1752600"/>
            <a:ext cx="3429000" cy="4038600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 algn="just"/>
            <a:r>
              <a:rPr lang="en-US" dirty="0" smtClean="0"/>
              <a:t>Their hysteresis loop is almost </a:t>
            </a:r>
            <a:r>
              <a:rPr lang="en-US" dirty="0" smtClean="0">
                <a:solidFill>
                  <a:srgbClr val="FF0000"/>
                </a:solidFill>
              </a:rPr>
              <a:t>rectangular</a:t>
            </a:r>
            <a:r>
              <a:rPr lang="en-US" dirty="0" smtClean="0"/>
              <a:t> [Fig.) which enables these to be used for </a:t>
            </a:r>
            <a:r>
              <a:rPr lang="en-US" dirty="0" smtClean="0">
                <a:solidFill>
                  <a:srgbClr val="002060"/>
                </a:solidFill>
              </a:rPr>
              <a:t>memory circuit </a:t>
            </a:r>
            <a:r>
              <a:rPr lang="en-US" dirty="0" smtClean="0"/>
              <a:t>in </a:t>
            </a:r>
            <a:r>
              <a:rPr lang="en-US" dirty="0" smtClean="0">
                <a:solidFill>
                  <a:srgbClr val="FF0000"/>
                </a:solidFill>
              </a:rPr>
              <a:t>computers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 These have a </a:t>
            </a:r>
            <a:r>
              <a:rPr lang="en-US" dirty="0" smtClean="0">
                <a:solidFill>
                  <a:srgbClr val="FF0000"/>
                </a:solidFill>
              </a:rPr>
              <a:t>high electrical resistivity </a:t>
            </a:r>
            <a:r>
              <a:rPr lang="en-US" dirty="0" smtClean="0"/>
              <a:t>unlike the </a:t>
            </a:r>
            <a:r>
              <a:rPr lang="en-US" dirty="0" smtClean="0">
                <a:solidFill>
                  <a:srgbClr val="002060"/>
                </a:solidFill>
              </a:rPr>
              <a:t>ferromagnetic materials </a:t>
            </a:r>
            <a:r>
              <a:rPr lang="en-US" dirty="0" smtClean="0"/>
              <a:t>which are very </a:t>
            </a:r>
            <a:r>
              <a:rPr lang="en-US" dirty="0" smtClean="0">
                <a:solidFill>
                  <a:srgbClr val="FF0000"/>
                </a:solidFill>
              </a:rPr>
              <a:t>good conductors</a:t>
            </a:r>
            <a:r>
              <a:rPr lang="en-US" dirty="0" smtClean="0"/>
              <a:t>. </a:t>
            </a:r>
          </a:p>
          <a:p>
            <a:pPr algn="just"/>
            <a:r>
              <a:rPr lang="en-US" dirty="0" smtClean="0"/>
              <a:t>So </a:t>
            </a:r>
            <a:r>
              <a:rPr lang="en-US" dirty="0" smtClean="0">
                <a:solidFill>
                  <a:srgbClr val="FF0000"/>
                </a:solidFill>
              </a:rPr>
              <a:t>ferrites</a:t>
            </a:r>
            <a:r>
              <a:rPr lang="en-US" dirty="0" smtClean="0"/>
              <a:t> are widely used in the manufacture of components for </a:t>
            </a:r>
            <a:r>
              <a:rPr lang="en-US" dirty="0" smtClean="0">
                <a:solidFill>
                  <a:srgbClr val="FF0000"/>
                </a:solidFill>
              </a:rPr>
              <a:t>Radio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FF0000"/>
                </a:solidFill>
              </a:rPr>
              <a:t>electrical communication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685800"/>
            <a:ext cx="4038600" cy="6019800"/>
          </a:xfrm>
        </p:spPr>
        <p:txBody>
          <a:bodyPr/>
          <a:lstStyle/>
          <a:p>
            <a:pPr algn="just"/>
            <a:r>
              <a:rPr lang="en-US" dirty="0" smtClean="0"/>
              <a:t>The </a:t>
            </a:r>
            <a:r>
              <a:rPr lang="en-US" dirty="0" smtClean="0">
                <a:solidFill>
                  <a:srgbClr val="FF0000"/>
                </a:solidFill>
              </a:rPr>
              <a:t>magnetic properties </a:t>
            </a:r>
            <a:r>
              <a:rPr lang="en-US" dirty="0" smtClean="0"/>
              <a:t>of a </a:t>
            </a:r>
            <a:r>
              <a:rPr lang="en-US" dirty="0" smtClean="0">
                <a:solidFill>
                  <a:srgbClr val="002060"/>
                </a:solidFill>
              </a:rPr>
              <a:t>ferromagnetic substance</a:t>
            </a:r>
            <a:r>
              <a:rPr lang="en-US" dirty="0" smtClean="0"/>
              <a:t> can be obtained from the </a:t>
            </a:r>
            <a:r>
              <a:rPr lang="en-US" dirty="0" smtClean="0">
                <a:solidFill>
                  <a:srgbClr val="FF0000"/>
                </a:solidFill>
              </a:rPr>
              <a:t>size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FF0000"/>
                </a:solidFill>
              </a:rPr>
              <a:t>shape</a:t>
            </a:r>
            <a:r>
              <a:rPr lang="en-US" dirty="0" smtClean="0"/>
              <a:t> of the hysteresis loop.</a:t>
            </a:r>
          </a:p>
          <a:p>
            <a:pPr algn="just"/>
            <a:r>
              <a:rPr lang="en-US" dirty="0" smtClean="0"/>
              <a:t>Fig. shows the </a:t>
            </a:r>
            <a:r>
              <a:rPr lang="en-US" dirty="0" smtClean="0">
                <a:solidFill>
                  <a:srgbClr val="002060"/>
                </a:solidFill>
              </a:rPr>
              <a:t>hysteresis loops </a:t>
            </a:r>
            <a:r>
              <a:rPr lang="en-US" dirty="0" smtClean="0"/>
              <a:t>for </a:t>
            </a:r>
            <a:r>
              <a:rPr lang="en-US" dirty="0" smtClean="0">
                <a:solidFill>
                  <a:srgbClr val="FF0000"/>
                </a:solidFill>
              </a:rPr>
              <a:t>soft iron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rgbClr val="FF0000"/>
                </a:solidFill>
              </a:rPr>
              <a:t>steel</a:t>
            </a:r>
            <a:r>
              <a:rPr lang="en-US" dirty="0" smtClean="0"/>
              <a:t>.</a:t>
            </a:r>
          </a:p>
          <a:p>
            <a:pPr algn="just"/>
            <a:endParaRPr lang="en-US" dirty="0"/>
          </a:p>
        </p:txBody>
      </p:sp>
      <p:pic>
        <p:nvPicPr>
          <p:cNvPr id="6" name="Content Placeholder 5" descr="IMG-20200823-WA0025-1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800600" y="685800"/>
            <a:ext cx="3733800" cy="5082381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 descr="IMG-20200823-WA0025-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66800" y="609600"/>
            <a:ext cx="6629400" cy="586740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763000" cy="5257800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The </a:t>
            </a:r>
            <a:r>
              <a:rPr lang="en-US" dirty="0" err="1" smtClean="0">
                <a:solidFill>
                  <a:srgbClr val="FF0000"/>
                </a:solidFill>
              </a:rPr>
              <a:t>retentivity</a:t>
            </a:r>
            <a:r>
              <a:rPr lang="en-US" dirty="0" smtClean="0"/>
              <a:t> of </a:t>
            </a:r>
            <a:r>
              <a:rPr lang="en-US" dirty="0" smtClean="0">
                <a:solidFill>
                  <a:srgbClr val="0070C0"/>
                </a:solidFill>
              </a:rPr>
              <a:t>soft iron </a:t>
            </a:r>
            <a:r>
              <a:rPr lang="en-US" dirty="0" smtClean="0"/>
              <a:t>(</a:t>
            </a:r>
            <a:r>
              <a:rPr lang="en-US" b="1" dirty="0" smtClean="0">
                <a:solidFill>
                  <a:srgbClr val="FF0000"/>
                </a:solidFill>
              </a:rPr>
              <a:t>OC</a:t>
            </a:r>
            <a:r>
              <a:rPr lang="en-US" dirty="0" smtClean="0"/>
              <a:t>) is greater than that of </a:t>
            </a:r>
            <a:r>
              <a:rPr lang="en-US" dirty="0" smtClean="0">
                <a:solidFill>
                  <a:srgbClr val="0070C0"/>
                </a:solidFill>
              </a:rPr>
              <a:t>steel</a:t>
            </a:r>
            <a:r>
              <a:rPr lang="en-US" dirty="0" smtClean="0"/>
              <a:t> (</a:t>
            </a:r>
            <a:r>
              <a:rPr lang="en-US" b="1" dirty="0" smtClean="0">
                <a:solidFill>
                  <a:srgbClr val="FF0000"/>
                </a:solidFill>
              </a:rPr>
              <a:t>OC'</a:t>
            </a:r>
            <a:r>
              <a:rPr lang="en-US" dirty="0" smtClean="0"/>
              <a:t>).</a:t>
            </a:r>
          </a:p>
          <a:p>
            <a:pPr algn="just"/>
            <a:r>
              <a:rPr lang="en-US" dirty="0" smtClean="0"/>
              <a:t> i.e., </a:t>
            </a:r>
            <a:r>
              <a:rPr lang="en-US" dirty="0" smtClean="0">
                <a:solidFill>
                  <a:srgbClr val="0070C0"/>
                </a:solidFill>
              </a:rPr>
              <a:t>soft iron </a:t>
            </a:r>
            <a:r>
              <a:rPr lang="en-US" dirty="0" smtClean="0">
                <a:solidFill>
                  <a:srgbClr val="FF0000"/>
                </a:solidFill>
              </a:rPr>
              <a:t>retains</a:t>
            </a:r>
            <a:r>
              <a:rPr lang="en-US" dirty="0" smtClean="0"/>
              <a:t> more magnetism </a:t>
            </a:r>
            <a:r>
              <a:rPr lang="en-US" i="1" dirty="0" smtClean="0"/>
              <a:t>than </a:t>
            </a:r>
            <a:r>
              <a:rPr lang="en-US" i="1" dirty="0" smtClean="0">
                <a:solidFill>
                  <a:srgbClr val="0070C0"/>
                </a:solidFill>
              </a:rPr>
              <a:t>steel</a:t>
            </a:r>
            <a:r>
              <a:rPr lang="en-US" i="1" dirty="0" smtClean="0"/>
              <a:t>, when the </a:t>
            </a:r>
            <a:r>
              <a:rPr lang="en-US" i="1" dirty="0" smtClean="0">
                <a:solidFill>
                  <a:srgbClr val="0070C0"/>
                </a:solidFill>
              </a:rPr>
              <a:t>magnetizing force </a:t>
            </a:r>
            <a:r>
              <a:rPr lang="en-US" i="1" dirty="0" smtClean="0"/>
              <a:t>is totally </a:t>
            </a:r>
            <a:r>
              <a:rPr lang="en-US" i="1" dirty="0" smtClean="0">
                <a:solidFill>
                  <a:srgbClr val="FF0000"/>
                </a:solidFill>
              </a:rPr>
              <a:t>removed</a:t>
            </a:r>
            <a:r>
              <a:rPr lang="en-US" i="1" dirty="0" smtClean="0"/>
              <a:t>.</a:t>
            </a:r>
          </a:p>
          <a:p>
            <a:pPr algn="just"/>
            <a:r>
              <a:rPr lang="en-US" dirty="0" smtClean="0"/>
              <a:t>The </a:t>
            </a:r>
            <a:r>
              <a:rPr lang="en-US" dirty="0" smtClean="0">
                <a:solidFill>
                  <a:srgbClr val="FF0000"/>
                </a:solidFill>
              </a:rPr>
              <a:t>coercive force </a:t>
            </a:r>
            <a:r>
              <a:rPr lang="en-US" dirty="0" smtClean="0"/>
              <a:t>for </a:t>
            </a:r>
            <a:r>
              <a:rPr lang="en-US" dirty="0" smtClean="0">
                <a:solidFill>
                  <a:srgbClr val="0070C0"/>
                </a:solidFill>
              </a:rPr>
              <a:t>soft iron </a:t>
            </a:r>
            <a:r>
              <a:rPr lang="en-US" dirty="0" smtClean="0"/>
              <a:t>(</a:t>
            </a:r>
            <a:r>
              <a:rPr lang="en-US" b="1" dirty="0" smtClean="0">
                <a:solidFill>
                  <a:srgbClr val="FF0000"/>
                </a:solidFill>
              </a:rPr>
              <a:t>OD</a:t>
            </a:r>
            <a:r>
              <a:rPr lang="en-US" dirty="0" smtClean="0"/>
              <a:t>) is smaller  than that for </a:t>
            </a:r>
            <a:r>
              <a:rPr lang="en-US" dirty="0" smtClean="0">
                <a:solidFill>
                  <a:srgbClr val="0070C0"/>
                </a:solidFill>
              </a:rPr>
              <a:t>steel </a:t>
            </a:r>
            <a:r>
              <a:rPr lang="en-US" dirty="0" smtClean="0"/>
              <a:t>(</a:t>
            </a:r>
            <a:r>
              <a:rPr lang="en-US" b="1" dirty="0" smtClean="0">
                <a:solidFill>
                  <a:srgbClr val="FF0000"/>
                </a:solidFill>
              </a:rPr>
              <a:t>OD’</a:t>
            </a:r>
            <a:r>
              <a:rPr lang="en-US" dirty="0" smtClean="0"/>
              <a:t>).</a:t>
            </a:r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ie</a:t>
            </a:r>
            <a:r>
              <a:rPr lang="en-US" dirty="0" smtClean="0"/>
              <a:t>. </a:t>
            </a:r>
            <a:r>
              <a:rPr lang="en-US" dirty="0" smtClean="0">
                <a:solidFill>
                  <a:srgbClr val="0070C0"/>
                </a:solidFill>
              </a:rPr>
              <a:t>iron</a:t>
            </a:r>
            <a:r>
              <a:rPr lang="en-US" dirty="0" smtClean="0"/>
              <a:t> is more </a:t>
            </a:r>
            <a:r>
              <a:rPr lang="en-US" dirty="0" smtClean="0">
                <a:solidFill>
                  <a:srgbClr val="FF0000"/>
                </a:solidFill>
              </a:rPr>
              <a:t>readily </a:t>
            </a:r>
            <a:r>
              <a:rPr lang="en-US" dirty="0" err="1" smtClean="0">
                <a:solidFill>
                  <a:srgbClr val="FF0000"/>
                </a:solidFill>
              </a:rPr>
              <a:t>demagnetised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than </a:t>
            </a:r>
            <a:r>
              <a:rPr lang="en-US" dirty="0" smtClean="0">
                <a:solidFill>
                  <a:srgbClr val="0070C0"/>
                </a:solidFill>
              </a:rPr>
              <a:t>steel.</a:t>
            </a:r>
          </a:p>
          <a:p>
            <a:pPr algn="just"/>
            <a:endParaRPr lang="en-US" i="1" dirty="0" smtClean="0"/>
          </a:p>
          <a:p>
            <a:pPr algn="just"/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6172200"/>
          </a:xfrm>
        </p:spPr>
        <p:txBody>
          <a:bodyPr>
            <a:normAutofit/>
          </a:bodyPr>
          <a:lstStyle/>
          <a:p>
            <a:pPr algn="just"/>
            <a:endParaRPr lang="en-US" dirty="0" smtClean="0"/>
          </a:p>
          <a:p>
            <a:pPr algn="just"/>
            <a:r>
              <a:rPr lang="en-US" i="1" dirty="0" smtClean="0"/>
              <a:t>the </a:t>
            </a:r>
            <a:r>
              <a:rPr lang="en-US" i="1" dirty="0" smtClean="0">
                <a:solidFill>
                  <a:srgbClr val="0070C0"/>
                </a:solidFill>
              </a:rPr>
              <a:t>permeability</a:t>
            </a:r>
            <a:r>
              <a:rPr lang="en-US" i="1" dirty="0" smtClean="0"/>
              <a:t> </a:t>
            </a:r>
            <a:r>
              <a:rPr lang="en-US" b="1" i="1" dirty="0" smtClean="0">
                <a:solidFill>
                  <a:srgbClr val="FF0000"/>
                </a:solidFill>
              </a:rPr>
              <a:t>µ = (BIH) </a:t>
            </a:r>
            <a:r>
              <a:rPr lang="en-US" i="1" dirty="0" smtClean="0"/>
              <a:t>for </a:t>
            </a:r>
            <a:r>
              <a:rPr lang="en-US" i="1" dirty="0" smtClean="0">
                <a:solidFill>
                  <a:srgbClr val="0070C0"/>
                </a:solidFill>
              </a:rPr>
              <a:t>soft iron </a:t>
            </a:r>
            <a:r>
              <a:rPr lang="en-US" i="1" dirty="0" smtClean="0"/>
              <a:t>is greater than that for </a:t>
            </a:r>
            <a:r>
              <a:rPr lang="en-US" i="1" dirty="0" smtClean="0">
                <a:solidFill>
                  <a:srgbClr val="0070C0"/>
                </a:solidFill>
              </a:rPr>
              <a:t>steel</a:t>
            </a:r>
            <a:r>
              <a:rPr lang="en-US" i="1" dirty="0" smtClean="0"/>
              <a:t>.</a:t>
            </a:r>
          </a:p>
          <a:p>
            <a:pPr algn="just"/>
            <a:r>
              <a:rPr lang="en-US" i="1" dirty="0" smtClean="0"/>
              <a:t>The </a:t>
            </a:r>
            <a:r>
              <a:rPr lang="en-US" i="1" dirty="0" smtClean="0">
                <a:solidFill>
                  <a:srgbClr val="0070C0"/>
                </a:solidFill>
              </a:rPr>
              <a:t>susceptibility</a:t>
            </a:r>
            <a:r>
              <a:rPr lang="en-US" i="1" dirty="0" smtClean="0"/>
              <a:t>  </a:t>
            </a:r>
            <a:r>
              <a:rPr lang="en-US" b="1" i="1" dirty="0" smtClean="0">
                <a:solidFill>
                  <a:srgbClr val="FF0000"/>
                </a:solidFill>
              </a:rPr>
              <a:t>χ = (MIH) </a:t>
            </a:r>
            <a:r>
              <a:rPr lang="en-US" i="1" dirty="0" smtClean="0"/>
              <a:t>for </a:t>
            </a:r>
            <a:r>
              <a:rPr lang="en-US" i="1" dirty="0" smtClean="0">
                <a:solidFill>
                  <a:srgbClr val="0070C0"/>
                </a:solidFill>
              </a:rPr>
              <a:t>soft iron </a:t>
            </a:r>
            <a:r>
              <a:rPr lang="en-US" i="1" dirty="0" smtClean="0"/>
              <a:t>is greater than that for </a:t>
            </a:r>
            <a:r>
              <a:rPr lang="en-US" i="1" dirty="0" smtClean="0">
                <a:solidFill>
                  <a:srgbClr val="0070C0"/>
                </a:solidFill>
              </a:rPr>
              <a:t>steel.</a:t>
            </a:r>
            <a:endParaRPr lang="en-US" dirty="0" smtClean="0">
              <a:solidFill>
                <a:srgbClr val="0070C0"/>
              </a:solidFill>
            </a:endParaRPr>
          </a:p>
          <a:p>
            <a:pPr algn="just"/>
            <a:r>
              <a:rPr lang="en-US" dirty="0" smtClean="0"/>
              <a:t>The area of the </a:t>
            </a:r>
            <a:r>
              <a:rPr lang="en-US" dirty="0" smtClean="0">
                <a:solidFill>
                  <a:srgbClr val="FF0000"/>
                </a:solidFill>
              </a:rPr>
              <a:t>B-H loop </a:t>
            </a:r>
            <a:r>
              <a:rPr lang="en-US" dirty="0" smtClean="0"/>
              <a:t>for </a:t>
            </a:r>
            <a:r>
              <a:rPr lang="en-US" dirty="0" smtClean="0">
                <a:solidFill>
                  <a:srgbClr val="0070C0"/>
                </a:solidFill>
              </a:rPr>
              <a:t>steel</a:t>
            </a:r>
            <a:r>
              <a:rPr lang="en-US" dirty="0" smtClean="0"/>
              <a:t> is much </a:t>
            </a:r>
            <a:r>
              <a:rPr lang="en-US" dirty="0" smtClean="0">
                <a:solidFill>
                  <a:srgbClr val="FF0000"/>
                </a:solidFill>
              </a:rPr>
              <a:t>larger than </a:t>
            </a:r>
            <a:r>
              <a:rPr lang="en-US" dirty="0" smtClean="0"/>
              <a:t>that for </a:t>
            </a:r>
            <a:r>
              <a:rPr lang="en-US" dirty="0" smtClean="0">
                <a:solidFill>
                  <a:srgbClr val="0070C0"/>
                </a:solidFill>
              </a:rPr>
              <a:t>soft iron</a:t>
            </a:r>
            <a:r>
              <a:rPr lang="en-US" dirty="0" smtClean="0"/>
              <a:t>. </a:t>
            </a:r>
          </a:p>
          <a:p>
            <a:pPr algn="just"/>
            <a:r>
              <a:rPr lang="en-US" dirty="0" smtClean="0"/>
              <a:t>Thus the </a:t>
            </a:r>
            <a:r>
              <a:rPr lang="en-US" dirty="0" smtClean="0">
                <a:solidFill>
                  <a:srgbClr val="0070C0"/>
                </a:solidFill>
              </a:rPr>
              <a:t>energy loss </a:t>
            </a:r>
            <a:r>
              <a:rPr lang="en-US" dirty="0" smtClean="0"/>
              <a:t>per unit volume per cycle of </a:t>
            </a:r>
            <a:r>
              <a:rPr lang="en-US" dirty="0" err="1" smtClean="0"/>
              <a:t>magnetisation</a:t>
            </a:r>
            <a:r>
              <a:rPr lang="en-US" dirty="0" smtClean="0"/>
              <a:t> is </a:t>
            </a:r>
            <a:r>
              <a:rPr lang="en-US" dirty="0" smtClean="0">
                <a:solidFill>
                  <a:srgbClr val="FF0000"/>
                </a:solidFill>
              </a:rPr>
              <a:t>greater</a:t>
            </a:r>
            <a:r>
              <a:rPr lang="en-US" dirty="0" smtClean="0"/>
              <a:t> for </a:t>
            </a:r>
            <a:r>
              <a:rPr lang="en-US" dirty="0" smtClean="0">
                <a:solidFill>
                  <a:srgbClr val="0070C0"/>
                </a:solidFill>
              </a:rPr>
              <a:t>steel</a:t>
            </a:r>
            <a:r>
              <a:rPr lang="en-US" dirty="0" smtClean="0"/>
              <a:t> than that for </a:t>
            </a:r>
            <a:r>
              <a:rPr lang="en-US" dirty="0" smtClean="0">
                <a:solidFill>
                  <a:srgbClr val="0070C0"/>
                </a:solidFill>
              </a:rPr>
              <a:t>soft iron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Choice of Magnetic materials</a:t>
            </a:r>
            <a:r>
              <a:rPr lang="en-US" b="1" dirty="0" smtClean="0"/>
              <a:t>.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763000" cy="5638800"/>
          </a:xfrm>
        </p:spPr>
        <p:txBody>
          <a:bodyPr>
            <a:normAutofit/>
          </a:bodyPr>
          <a:lstStyle/>
          <a:p>
            <a:pPr algn="just"/>
            <a:r>
              <a:rPr lang="en-US" b="1" u="sng" dirty="0" smtClean="0">
                <a:solidFill>
                  <a:srgbClr val="FF0000"/>
                </a:solidFill>
              </a:rPr>
              <a:t>Permanent Magnets. </a:t>
            </a:r>
            <a:r>
              <a:rPr lang="en-US" dirty="0" smtClean="0"/>
              <a:t>Materials used for making magnets are never taken through a cycle</a:t>
            </a:r>
            <a:r>
              <a:rPr lang="en-US" b="1" dirty="0" smtClean="0"/>
              <a:t>. </a:t>
            </a:r>
          </a:p>
          <a:p>
            <a:pPr algn="just"/>
            <a:r>
              <a:rPr lang="en-US" dirty="0" smtClean="0"/>
              <a:t>So </a:t>
            </a:r>
            <a:r>
              <a:rPr lang="en-US" dirty="0" smtClean="0">
                <a:solidFill>
                  <a:srgbClr val="FF0000"/>
                </a:solidFill>
              </a:rPr>
              <a:t>hysteresis loss </a:t>
            </a:r>
            <a:r>
              <a:rPr lang="en-US" dirty="0" smtClean="0"/>
              <a:t>is a </a:t>
            </a:r>
            <a:r>
              <a:rPr lang="en-US" dirty="0" smtClean="0">
                <a:solidFill>
                  <a:srgbClr val="0070C0"/>
                </a:solidFill>
              </a:rPr>
              <a:t>minor</a:t>
            </a:r>
            <a:r>
              <a:rPr lang="en-US" dirty="0" smtClean="0"/>
              <a:t> consideration in these cases. </a:t>
            </a:r>
          </a:p>
          <a:p>
            <a:pPr algn="just"/>
            <a:r>
              <a:rPr lang="en-US" dirty="0" smtClean="0"/>
              <a:t>These materials should have </a:t>
            </a:r>
            <a:r>
              <a:rPr lang="en-US" dirty="0" smtClean="0">
                <a:solidFill>
                  <a:srgbClr val="FF0000"/>
                </a:solidFill>
              </a:rPr>
              <a:t>high </a:t>
            </a:r>
            <a:r>
              <a:rPr lang="en-US" dirty="0" err="1" smtClean="0">
                <a:solidFill>
                  <a:srgbClr val="FF0000"/>
                </a:solidFill>
              </a:rPr>
              <a:t>retentivity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rgbClr val="FF0000"/>
                </a:solidFill>
              </a:rPr>
              <a:t>high </a:t>
            </a:r>
            <a:r>
              <a:rPr lang="en-US" dirty="0" err="1" smtClean="0">
                <a:solidFill>
                  <a:srgbClr val="FF0000"/>
                </a:solidFill>
              </a:rPr>
              <a:t>coercivity</a:t>
            </a:r>
            <a:r>
              <a:rPr lang="en-US" b="1" dirty="0" smtClean="0"/>
              <a:t>. </a:t>
            </a:r>
          </a:p>
          <a:p>
            <a:pPr algn="just"/>
            <a:r>
              <a:rPr lang="en-US" dirty="0" smtClean="0"/>
              <a:t>So </a:t>
            </a:r>
            <a:r>
              <a:rPr lang="en-US" dirty="0" smtClean="0">
                <a:solidFill>
                  <a:srgbClr val="0070C0"/>
                </a:solidFill>
              </a:rPr>
              <a:t>steel</a:t>
            </a:r>
            <a:r>
              <a:rPr lang="en-US" dirty="0" smtClean="0"/>
              <a:t> is a </a:t>
            </a:r>
            <a:r>
              <a:rPr lang="en-US" dirty="0" smtClean="0">
                <a:solidFill>
                  <a:srgbClr val="FF0000"/>
                </a:solidFill>
              </a:rPr>
              <a:t>suitable material </a:t>
            </a:r>
            <a:r>
              <a:rPr lang="en-US" dirty="0" smtClean="0"/>
              <a:t>for </a:t>
            </a:r>
            <a:r>
              <a:rPr lang="en-US" dirty="0" smtClean="0">
                <a:solidFill>
                  <a:srgbClr val="0070C0"/>
                </a:solidFill>
              </a:rPr>
              <a:t>permanent magnets. </a:t>
            </a:r>
          </a:p>
          <a:p>
            <a:pPr algn="just"/>
            <a:r>
              <a:rPr lang="en-US" dirty="0" smtClean="0"/>
              <a:t>. 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/>
          </a:bodyPr>
          <a:lstStyle/>
          <a:p>
            <a:pPr algn="just"/>
            <a:endParaRPr lang="en-US" dirty="0" smtClean="0"/>
          </a:p>
          <a:p>
            <a:pPr algn="just"/>
            <a:r>
              <a:rPr lang="en-US" dirty="0" smtClean="0"/>
              <a:t>Recently a </a:t>
            </a:r>
            <a:r>
              <a:rPr lang="en-US" dirty="0" smtClean="0">
                <a:solidFill>
                  <a:srgbClr val="FF0000"/>
                </a:solidFill>
              </a:rPr>
              <a:t>number of alloys</a:t>
            </a:r>
            <a:r>
              <a:rPr lang="en-US" dirty="0" smtClean="0"/>
              <a:t>, having large values of </a:t>
            </a:r>
            <a:r>
              <a:rPr lang="en-US" dirty="0" err="1" smtClean="0"/>
              <a:t>coercivity</a:t>
            </a:r>
            <a:r>
              <a:rPr lang="en-US" dirty="0" smtClean="0"/>
              <a:t> have been developed for the purpose of construction of </a:t>
            </a:r>
            <a:r>
              <a:rPr lang="en-US" dirty="0" smtClean="0">
                <a:solidFill>
                  <a:srgbClr val="FF0000"/>
                </a:solidFill>
              </a:rPr>
              <a:t>permanent magnets.</a:t>
            </a:r>
          </a:p>
          <a:p>
            <a:pPr algn="just"/>
            <a:r>
              <a:rPr lang="en-US" dirty="0" smtClean="0"/>
              <a:t>The very </a:t>
            </a:r>
            <a:r>
              <a:rPr lang="en-US" dirty="0" smtClean="0"/>
              <a:t>suitable alloy </a:t>
            </a:r>
            <a:r>
              <a:rPr lang="en-US" dirty="0" smtClean="0"/>
              <a:t>of highest </a:t>
            </a:r>
            <a:r>
              <a:rPr lang="en-US" dirty="0" err="1" smtClean="0"/>
              <a:t>coercivity</a:t>
            </a:r>
            <a:r>
              <a:rPr lang="en-US" dirty="0" smtClean="0"/>
              <a:t> is named as </a:t>
            </a:r>
            <a:r>
              <a:rPr lang="en-US" dirty="0" err="1" smtClean="0"/>
              <a:t>vicalloy</a:t>
            </a:r>
            <a:r>
              <a:rPr lang="en-US" dirty="0" smtClean="0"/>
              <a:t> (vanadium, iron and alloy cobalt).</a:t>
            </a:r>
          </a:p>
          <a:p>
            <a:pPr algn="just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FF0000"/>
                </a:solidFill>
              </a:rPr>
              <a:t>Electro-magnets</a:t>
            </a:r>
            <a:endParaRPr lang="en-US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The material for the cores of electromagnets should have </a:t>
            </a:r>
            <a:r>
              <a:rPr lang="en-US" dirty="0" smtClean="0">
                <a:solidFill>
                  <a:srgbClr val="FF0000"/>
                </a:solidFill>
              </a:rPr>
              <a:t>maximum flux density</a:t>
            </a:r>
            <a:r>
              <a:rPr lang="en-US" dirty="0" smtClean="0"/>
              <a:t> with comparatively </a:t>
            </a:r>
            <a:r>
              <a:rPr lang="en-US" dirty="0" smtClean="0">
                <a:solidFill>
                  <a:srgbClr val="0070C0"/>
                </a:solidFill>
              </a:rPr>
              <a:t>small </a:t>
            </a:r>
            <a:r>
              <a:rPr lang="en-US" dirty="0" err="1" smtClean="0">
                <a:solidFill>
                  <a:srgbClr val="0070C0"/>
                </a:solidFill>
              </a:rPr>
              <a:t>magnetising</a:t>
            </a:r>
            <a:r>
              <a:rPr lang="en-US" dirty="0" smtClean="0">
                <a:solidFill>
                  <a:srgbClr val="0070C0"/>
                </a:solidFill>
              </a:rPr>
              <a:t> field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rgbClr val="0070C0"/>
                </a:solidFill>
              </a:rPr>
              <a:t>low hysteresis loss. </a:t>
            </a:r>
          </a:p>
          <a:p>
            <a:pPr algn="just"/>
            <a:r>
              <a:rPr lang="en-US" dirty="0" smtClean="0">
                <a:solidFill>
                  <a:srgbClr val="FF0000"/>
                </a:solidFill>
              </a:rPr>
              <a:t>Soft-iron</a:t>
            </a:r>
            <a:r>
              <a:rPr lang="en-US" dirty="0" smtClean="0"/>
              <a:t> is an ideal material for </a:t>
            </a:r>
            <a:r>
              <a:rPr lang="en-US" dirty="0" smtClean="0">
                <a:solidFill>
                  <a:srgbClr val="0070C0"/>
                </a:solidFill>
              </a:rPr>
              <a:t>electromagnets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u="sng" dirty="0" smtClean="0">
                <a:solidFill>
                  <a:srgbClr val="FF0000"/>
                </a:solidFill>
              </a:rPr>
              <a:t>Transformer cores</a:t>
            </a:r>
            <a:endParaRPr lang="en-US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334000"/>
          </a:xfrm>
        </p:spPr>
        <p:txBody>
          <a:bodyPr/>
          <a:lstStyle/>
          <a:p>
            <a:pPr algn="just"/>
            <a:r>
              <a:rPr lang="en-US" dirty="0" smtClean="0"/>
              <a:t>Materials for transformer cores, </a:t>
            </a:r>
            <a:r>
              <a:rPr lang="en-US" dirty="0" smtClean="0">
                <a:solidFill>
                  <a:srgbClr val="0070C0"/>
                </a:solidFill>
              </a:rPr>
              <a:t>telephone diaphragms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rgbClr val="0070C0"/>
                </a:solidFill>
              </a:rPr>
              <a:t>chokes</a:t>
            </a:r>
            <a:r>
              <a:rPr lang="en-US" dirty="0" smtClean="0"/>
              <a:t> etc.. (</a:t>
            </a:r>
            <a:r>
              <a:rPr lang="en-US" dirty="0" smtClean="0">
                <a:solidFill>
                  <a:srgbClr val="FF0000"/>
                </a:solidFill>
              </a:rPr>
              <a:t>which are meant for obtaining high magnetic flux</a:t>
            </a:r>
            <a:r>
              <a:rPr lang="en-US" dirty="0" smtClean="0"/>
              <a:t>) are frequently subjected to many cycles of </a:t>
            </a:r>
            <a:r>
              <a:rPr lang="en-US" dirty="0" err="1" smtClean="0"/>
              <a:t>magnetisation</a:t>
            </a:r>
            <a:r>
              <a:rPr lang="en-US" dirty="0" smtClean="0"/>
              <a:t> in </a:t>
            </a:r>
            <a:r>
              <a:rPr lang="en-US" dirty="0" smtClean="0">
                <a:solidFill>
                  <a:srgbClr val="FF0000"/>
                </a:solidFill>
              </a:rPr>
              <a:t>one second.</a:t>
            </a:r>
          </a:p>
          <a:p>
            <a:pPr algn="just"/>
            <a:r>
              <a:rPr lang="en-US" dirty="0" smtClean="0"/>
              <a:t> So the </a:t>
            </a:r>
            <a:r>
              <a:rPr lang="en-US" dirty="0" smtClean="0">
                <a:solidFill>
                  <a:srgbClr val="0070C0"/>
                </a:solidFill>
              </a:rPr>
              <a:t>material </a:t>
            </a:r>
            <a:r>
              <a:rPr lang="en-US" dirty="0" smtClean="0"/>
              <a:t>selected for the purpose must be associated with </a:t>
            </a:r>
            <a:r>
              <a:rPr lang="en-US" dirty="0" smtClean="0">
                <a:solidFill>
                  <a:srgbClr val="FF0000"/>
                </a:solidFill>
              </a:rPr>
              <a:t>high magnetic induction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rgbClr val="FF0000"/>
                </a:solidFill>
              </a:rPr>
              <a:t>low hysteresis loss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494</Words>
  <Application>Microsoft Office PowerPoint</Application>
  <PresentationFormat>On-screen Show (4:3)</PresentationFormat>
  <Paragraphs>37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The importance of hysteresis curves </vt:lpstr>
      <vt:lpstr>Slide 2</vt:lpstr>
      <vt:lpstr>Slide 3</vt:lpstr>
      <vt:lpstr>Slide 4</vt:lpstr>
      <vt:lpstr>Slide 5</vt:lpstr>
      <vt:lpstr>Choice of Magnetic materials. </vt:lpstr>
      <vt:lpstr>Slide 7</vt:lpstr>
      <vt:lpstr>Electro-magnets</vt:lpstr>
      <vt:lpstr>Transformer cores</vt:lpstr>
      <vt:lpstr>Slide 10</vt:lpstr>
      <vt:lpstr>Ferrites</vt:lpstr>
      <vt:lpstr>Slide 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importance of hysteresis curves </dc:title>
  <dc:creator>Chandru</dc:creator>
  <cp:lastModifiedBy>Ammu</cp:lastModifiedBy>
  <cp:revision>25</cp:revision>
  <dcterms:created xsi:type="dcterms:W3CDTF">2006-08-16T00:00:00Z</dcterms:created>
  <dcterms:modified xsi:type="dcterms:W3CDTF">2020-09-02T02:36:53Z</dcterms:modified>
</cp:coreProperties>
</file>