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5" r:id="rId10"/>
    <p:sldId id="273" r:id="rId11"/>
    <p:sldId id="274" r:id="rId12"/>
    <p:sldId id="275" r:id="rId13"/>
    <p:sldId id="280" r:id="rId14"/>
    <p:sldId id="267" r:id="rId15"/>
    <p:sldId id="276" r:id="rId16"/>
    <p:sldId id="270" r:id="rId17"/>
    <p:sldId id="271" r:id="rId18"/>
    <p:sldId id="269" r:id="rId19"/>
    <p:sldId id="272" r:id="rId20"/>
    <p:sldId id="277" r:id="rId21"/>
    <p:sldId id="281" r:id="rId22"/>
    <p:sldId id="278" r:id="rId23"/>
    <p:sldId id="279" r:id="rId24"/>
    <p:sldId id="282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5C4AD-129E-40B9-834A-393BE4BEB710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63D88-3708-405F-937A-8AC996123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717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5C4AD-129E-40B9-834A-393BE4BEB710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63D88-3708-405F-937A-8AC996123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83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5C4AD-129E-40B9-834A-393BE4BEB710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63D88-3708-405F-937A-8AC996123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656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5C4AD-129E-40B9-834A-393BE4BEB710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63D88-3708-405F-937A-8AC996123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144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5C4AD-129E-40B9-834A-393BE4BEB710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63D88-3708-405F-937A-8AC996123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578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5C4AD-129E-40B9-834A-393BE4BEB710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63D88-3708-405F-937A-8AC996123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421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5C4AD-129E-40B9-834A-393BE4BEB710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63D88-3708-405F-937A-8AC996123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16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5C4AD-129E-40B9-834A-393BE4BEB710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63D88-3708-405F-937A-8AC996123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67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5C4AD-129E-40B9-834A-393BE4BEB710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63D88-3708-405F-937A-8AC996123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355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5C4AD-129E-40B9-834A-393BE4BEB710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63D88-3708-405F-937A-8AC996123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924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5C4AD-129E-40B9-834A-393BE4BEB710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63D88-3708-405F-937A-8AC996123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228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5C4AD-129E-40B9-834A-393BE4BEB710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63D88-3708-405F-937A-8AC996123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6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STEREOCHEMISTRY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NAME OF INSTRUCTOR: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P.SRIMATHI.M.Sc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., M.Phil.,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B.Ed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.,(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Ph.D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36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Conformational isomers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Isomers which have restricted rotation about single bond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Eclipse, gauge, anti form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It can be inter-converted into one another by rotation around a single bond.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14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 conversion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Eclipsed </a:t>
            </a:r>
            <a:r>
              <a:rPr lang="en-US" dirty="0" smtClean="0">
                <a:sym typeface="Wingdings" pitchFamily="2" charset="2"/>
              </a:rPr>
              <a:t> gauge (by rotating 60°)</a:t>
            </a:r>
          </a:p>
          <a:p>
            <a:pPr>
              <a:buFont typeface="Wingdings" pitchFamily="2" charset="2"/>
              <a:buChar char="Ø"/>
            </a:pPr>
            <a:endParaRPr lang="en-US" dirty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ym typeface="Wingdings" pitchFamily="2" charset="2"/>
              </a:rPr>
              <a:t>Into anti butane by rotating 180°</a:t>
            </a:r>
          </a:p>
          <a:p>
            <a:pPr>
              <a:buFont typeface="Wingdings" pitchFamily="2" charset="2"/>
              <a:buChar char="Ø"/>
            </a:pPr>
            <a:endParaRPr lang="en-US" dirty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ym typeface="Wingdings" pitchFamily="2" charset="2"/>
              </a:rPr>
              <a:t>Gauge form can be made into anti form by rotating 120°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51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of isomers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205558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Chiral</a:t>
            </a:r>
          </a:p>
          <a:p>
            <a:endParaRPr lang="en-US" dirty="0"/>
          </a:p>
          <a:p>
            <a:r>
              <a:rPr lang="en-US" dirty="0" smtClean="0"/>
              <a:t>Achiral</a:t>
            </a:r>
          </a:p>
          <a:p>
            <a:endParaRPr lang="en-US" dirty="0"/>
          </a:p>
          <a:p>
            <a:r>
              <a:rPr lang="en-US" dirty="0" smtClean="0"/>
              <a:t>Enantiomers</a:t>
            </a:r>
          </a:p>
          <a:p>
            <a:endParaRPr lang="en-US" dirty="0"/>
          </a:p>
          <a:p>
            <a:r>
              <a:rPr lang="en-US" dirty="0" err="1" smtClean="0"/>
              <a:t>Diastereoisomers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04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“CHIRAL” carbon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Carbon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 atom that is attached to four different types of atoms or groups of atoms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Also called as asymmetric carbon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51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Chirality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existence </a:t>
            </a:r>
            <a:r>
              <a:rPr lang="en-US" dirty="0"/>
              <a:t>of these molecules are determined by concept known as </a:t>
            </a:r>
            <a:r>
              <a:rPr lang="en-US" b="1" dirty="0"/>
              <a:t>chirality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word "chiral" was derived from the Greek word for hand, because our hands display a good example of chirality since they are non-superimposable mirror images of each other.</a:t>
            </a:r>
          </a:p>
        </p:txBody>
      </p:sp>
    </p:spTree>
    <p:extLst>
      <p:ext uri="{BB962C8B-B14F-4D97-AF65-F5344CB8AC3E}">
        <p14:creationId xmlns:p14="http://schemas.microsoft.com/office/powerpoint/2010/main" val="32601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CHIRAL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219" y="1600200"/>
            <a:ext cx="4573562" cy="4525963"/>
          </a:xfrm>
        </p:spPr>
      </p:pic>
    </p:spTree>
    <p:extLst>
      <p:ext uri="{BB962C8B-B14F-4D97-AF65-F5344CB8AC3E}">
        <p14:creationId xmlns:p14="http://schemas.microsoft.com/office/powerpoint/2010/main" val="251867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CHIRAL –MIRROR IMAGE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 </a:t>
            </a:r>
            <a:r>
              <a:rPr lang="en-US" b="1" dirty="0"/>
              <a:t>chiral</a:t>
            </a:r>
            <a:r>
              <a:rPr lang="en-US" dirty="0"/>
              <a:t> object is not identical in all respects (i.e. superimposable) with its mirror image. 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 </a:t>
            </a:r>
            <a:r>
              <a:rPr lang="en-US" b="1" dirty="0"/>
              <a:t>Chiral</a:t>
            </a:r>
            <a:r>
              <a:rPr lang="en-US" dirty="0"/>
              <a:t> objects have a "handedness", for </a:t>
            </a:r>
            <a:r>
              <a:rPr lang="en-US" b="1" dirty="0"/>
              <a:t>example</a:t>
            </a:r>
            <a:r>
              <a:rPr lang="en-US" dirty="0"/>
              <a:t>, golf clubs, scissors, shoes and a corkscrew.</a:t>
            </a:r>
          </a:p>
        </p:txBody>
      </p:sp>
    </p:spTree>
    <p:extLst>
      <p:ext uri="{BB962C8B-B14F-4D97-AF65-F5344CB8AC3E}">
        <p14:creationId xmlns:p14="http://schemas.microsoft.com/office/powerpoint/2010/main" val="93421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COMMON EXAMPLES OF CHIRAL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Chiral</a:t>
            </a:r>
            <a:r>
              <a:rPr lang="en-US" dirty="0"/>
              <a:t> objects have a "handedness", </a:t>
            </a:r>
            <a:endParaRPr lang="en-US" dirty="0" smtClean="0"/>
          </a:p>
          <a:p>
            <a:r>
              <a:rPr lang="en-US" dirty="0" smtClean="0"/>
              <a:t>golf </a:t>
            </a:r>
            <a:r>
              <a:rPr lang="en-US" dirty="0"/>
              <a:t>clubs, </a:t>
            </a:r>
            <a:endParaRPr lang="en-US" dirty="0" smtClean="0"/>
          </a:p>
          <a:p>
            <a:r>
              <a:rPr lang="en-US" dirty="0" smtClean="0"/>
              <a:t>scissors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smtClean="0"/>
              <a:t>shoes </a:t>
            </a:r>
            <a:r>
              <a:rPr lang="en-US" dirty="0"/>
              <a:t>and a </a:t>
            </a:r>
            <a:endParaRPr lang="en-US" dirty="0" smtClean="0"/>
          </a:p>
          <a:p>
            <a:r>
              <a:rPr lang="en-US" dirty="0" smtClean="0"/>
              <a:t>Corkscrew,</a:t>
            </a:r>
          </a:p>
          <a:p>
            <a:r>
              <a:rPr lang="en-US" dirty="0" smtClean="0"/>
              <a:t>gloves </a:t>
            </a:r>
            <a:r>
              <a:rPr lang="en-US" dirty="0"/>
              <a:t>and shoes come in pairs, a right and a left.</a:t>
            </a:r>
          </a:p>
        </p:txBody>
      </p:sp>
    </p:spTree>
    <p:extLst>
      <p:ext uri="{BB962C8B-B14F-4D97-AF65-F5344CB8AC3E}">
        <p14:creationId xmlns:p14="http://schemas.microsoft.com/office/powerpoint/2010/main" val="268024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ACHIRAL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An</a:t>
            </a:r>
            <a:r>
              <a:rPr lang="en-US" dirty="0"/>
              <a:t> </a:t>
            </a:r>
            <a:r>
              <a:rPr lang="en-US" b="1" dirty="0"/>
              <a:t>achiral</a:t>
            </a:r>
            <a:r>
              <a:rPr lang="en-US" dirty="0"/>
              <a:t> object is identical with (superimposable on) its mirror image. 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Also called as symmetric carbon (identical)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96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STEREOCHEMISTRY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Branch of chemistry deals with 3-D arrangements of atoms and molecules.</a:t>
            </a:r>
          </a:p>
          <a:p>
            <a:endParaRPr lang="en-US" dirty="0" smtClean="0"/>
          </a:p>
          <a:p>
            <a:r>
              <a:rPr lang="en-US" dirty="0" smtClean="0"/>
              <a:t>And their effect on chemical reaction</a:t>
            </a:r>
          </a:p>
          <a:p>
            <a:endParaRPr lang="en-US" dirty="0"/>
          </a:p>
          <a:p>
            <a:r>
              <a:rPr lang="en-US" dirty="0" smtClean="0"/>
              <a:t>“</a:t>
            </a:r>
            <a:r>
              <a:rPr lang="en-US" i="1" dirty="0" smtClean="0"/>
              <a:t>CHEMISTRY OF SPACE</a:t>
            </a:r>
            <a:r>
              <a:rPr lang="en-US" dirty="0" smtClean="0"/>
              <a:t>”</a:t>
            </a:r>
            <a:r>
              <a:rPr lang="en-US" dirty="0" smtClean="0">
                <a:sym typeface="Wingdings" pitchFamily="2" charset="2"/>
              </a:rPr>
              <a:t> it is deals with the spatial arrangements of atoms and groups in a molecule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09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opposite of chiral is </a:t>
            </a:r>
            <a:r>
              <a:rPr lang="en-US" b="1" dirty="0"/>
              <a:t>achiral</a:t>
            </a:r>
            <a:r>
              <a:rPr lang="en-US" dirty="0"/>
              <a:t>. Achiral objects are superimposable with their mirror images.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example, two pieces of paper are achiral.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9337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2209800"/>
            <a:ext cx="7086600" cy="3200400"/>
          </a:xfrm>
        </p:spPr>
      </p:pic>
    </p:spTree>
    <p:extLst>
      <p:ext uri="{BB962C8B-B14F-4D97-AF65-F5344CB8AC3E}">
        <p14:creationId xmlns:p14="http://schemas.microsoft.com/office/powerpoint/2010/main" val="16677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Enantiomers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Enantiomers</a:t>
            </a:r>
            <a:r>
              <a:rPr lang="en-US" dirty="0"/>
              <a:t> are chiral molecules that are </a:t>
            </a:r>
            <a:r>
              <a:rPr lang="en-US" i="1" dirty="0"/>
              <a:t>mirror images</a:t>
            </a:r>
            <a:r>
              <a:rPr lang="en-US" dirty="0"/>
              <a:t> of one another. Furthermore, the molecules are </a:t>
            </a:r>
            <a:r>
              <a:rPr lang="en-US" i="1" dirty="0"/>
              <a:t>non-superimposable</a:t>
            </a:r>
            <a:r>
              <a:rPr lang="en-US" dirty="0"/>
              <a:t> on one another.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Chiral </a:t>
            </a:r>
            <a:r>
              <a:rPr lang="en-US" dirty="0"/>
              <a:t>molecules with one or more </a:t>
            </a:r>
            <a:r>
              <a:rPr lang="en-US" dirty="0" smtClean="0"/>
              <a:t>stereo centers </a:t>
            </a:r>
            <a:r>
              <a:rPr lang="en-US" dirty="0"/>
              <a:t>can be enantiomers. </a:t>
            </a:r>
          </a:p>
        </p:txBody>
      </p:sp>
    </p:spTree>
    <p:extLst>
      <p:ext uri="{BB962C8B-B14F-4D97-AF65-F5344CB8AC3E}">
        <p14:creationId xmlns:p14="http://schemas.microsoft.com/office/powerpoint/2010/main" val="229097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Diastereoisomers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Stereoisomers that are not mirror images of each other</a:t>
            </a:r>
          </a:p>
          <a:p>
            <a:endParaRPr lang="en-US" dirty="0"/>
          </a:p>
          <a:p>
            <a:r>
              <a:rPr lang="en-US" dirty="0" err="1" smtClean="0"/>
              <a:t>Cis</a:t>
            </a:r>
            <a:r>
              <a:rPr lang="en-US" dirty="0" smtClean="0"/>
              <a:t>-trans isomer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70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221162"/>
          </a:xfrm>
        </p:spPr>
        <p:txBody>
          <a:bodyPr>
            <a:normAutofit/>
          </a:bodyPr>
          <a:lstStyle/>
          <a:p>
            <a:r>
              <a:rPr lang="en-US" sz="5400" dirty="0" smtClean="0"/>
              <a:t>THANK YOU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59678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3-D Image of Methane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282156"/>
            <a:ext cx="2447925" cy="2890044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1" y="3282156"/>
            <a:ext cx="2805112" cy="2356644"/>
          </a:xfrm>
        </p:spPr>
      </p:pic>
    </p:spTree>
    <p:extLst>
      <p:ext uri="{BB962C8B-B14F-4D97-AF65-F5344CB8AC3E}">
        <p14:creationId xmlns:p14="http://schemas.microsoft.com/office/powerpoint/2010/main" val="113371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ISOMERS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ach </a:t>
            </a:r>
            <a:r>
              <a:rPr lang="en-US" dirty="0"/>
              <a:t>of two or more compounds with the same </a:t>
            </a:r>
            <a:r>
              <a:rPr lang="en-US" dirty="0" smtClean="0"/>
              <a:t>molecular formula </a:t>
            </a:r>
            <a:r>
              <a:rPr lang="en-US" dirty="0"/>
              <a:t>but a different arrangement of atoms in the molecule and different </a:t>
            </a:r>
            <a:r>
              <a:rPr lang="en-US" dirty="0" smtClean="0"/>
              <a:t>properties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3127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isomers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676400"/>
            <a:ext cx="7848600" cy="4267199"/>
          </a:xfrm>
        </p:spPr>
      </p:pic>
    </p:spTree>
    <p:extLst>
      <p:ext uri="{BB962C8B-B14F-4D97-AF65-F5344CB8AC3E}">
        <p14:creationId xmlns:p14="http://schemas.microsoft.com/office/powerpoint/2010/main" val="263400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28800"/>
            <a:ext cx="8077200" cy="4495800"/>
          </a:xfrm>
        </p:spPr>
      </p:pic>
    </p:spTree>
    <p:extLst>
      <p:ext uri="{BB962C8B-B14F-4D97-AF65-F5344CB8AC3E}">
        <p14:creationId xmlns:p14="http://schemas.microsoft.com/office/powerpoint/2010/main" val="374166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STEREOISOMERS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Same molecular formula</a:t>
            </a:r>
          </a:p>
          <a:p>
            <a:pPr marL="0" indent="0">
              <a:buNone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/>
              <a:t>Same sequence of bonded atoms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But “</a:t>
            </a:r>
            <a:r>
              <a:rPr lang="en-US" i="1" dirty="0" smtClean="0"/>
              <a:t>differs in the 3-d orientation of their atoms in space</a:t>
            </a:r>
            <a:r>
              <a:rPr lang="en-US" dirty="0" smtClean="0"/>
              <a:t>”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Differs in spatial arrangements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62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2-d &amp; 3-d structure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Lewis structure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3-d methane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3055198"/>
            <a:ext cx="4041775" cy="2190642"/>
          </a:xfrm>
        </p:spPr>
      </p:pic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667000"/>
            <a:ext cx="2386806" cy="2412206"/>
          </a:xfrm>
        </p:spPr>
      </p:pic>
    </p:spTree>
    <p:extLst>
      <p:ext uri="{BB962C8B-B14F-4D97-AF65-F5344CB8AC3E}">
        <p14:creationId xmlns:p14="http://schemas.microsoft.com/office/powerpoint/2010/main" val="128754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of isomers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072480"/>
            <a:ext cx="7124700" cy="4328319"/>
          </a:xfrm>
        </p:spPr>
      </p:pic>
    </p:spTree>
    <p:extLst>
      <p:ext uri="{BB962C8B-B14F-4D97-AF65-F5344CB8AC3E}">
        <p14:creationId xmlns:p14="http://schemas.microsoft.com/office/powerpoint/2010/main" val="337158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246</Words>
  <Application>Microsoft Office PowerPoint</Application>
  <PresentationFormat>On-screen Show (4:3)</PresentationFormat>
  <Paragraphs>87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STEREOCHEMISTRY</vt:lpstr>
      <vt:lpstr>STEREOCHEMISTRY</vt:lpstr>
      <vt:lpstr>3-D Image of Methane</vt:lpstr>
      <vt:lpstr>ISOMERS</vt:lpstr>
      <vt:lpstr>Examples of isomers</vt:lpstr>
      <vt:lpstr>EXAMPLE 2</vt:lpstr>
      <vt:lpstr>STEREOISOMERS</vt:lpstr>
      <vt:lpstr>2-d &amp; 3-d structure</vt:lpstr>
      <vt:lpstr>Classification of isomers</vt:lpstr>
      <vt:lpstr>Conformational isomers</vt:lpstr>
      <vt:lpstr>Inter conversion</vt:lpstr>
      <vt:lpstr>Classification of isomers</vt:lpstr>
      <vt:lpstr>Important terms</vt:lpstr>
      <vt:lpstr>“CHIRAL” carbon</vt:lpstr>
      <vt:lpstr>Chirality</vt:lpstr>
      <vt:lpstr>EXAMPLES OF CHIRAL</vt:lpstr>
      <vt:lpstr>CHIRAL –MIRROR IMAGE</vt:lpstr>
      <vt:lpstr>COMMON EXAMPLES OF CHIRAL OBJECT</vt:lpstr>
      <vt:lpstr>ACHIRAL</vt:lpstr>
      <vt:lpstr>EXAMPLES</vt:lpstr>
      <vt:lpstr>EXAMPLES</vt:lpstr>
      <vt:lpstr>Enantiomers</vt:lpstr>
      <vt:lpstr>Diastereoisomers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STEREOCHEMISTRY</dc:title>
  <dc:creator>new</dc:creator>
  <cp:lastModifiedBy>new</cp:lastModifiedBy>
  <cp:revision>11</cp:revision>
  <dcterms:created xsi:type="dcterms:W3CDTF">2020-08-02T15:16:37Z</dcterms:created>
  <dcterms:modified xsi:type="dcterms:W3CDTF">2020-11-03T04:57:17Z</dcterms:modified>
</cp:coreProperties>
</file>