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3415F8-10CD-4A17-972C-7514BD6C71A8}" type="datetimeFigureOut">
              <a:rPr lang="en-US" smtClean="0"/>
              <a:pPr/>
              <a:t>8/17/2020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3415F8-10CD-4A17-972C-7514BD6C71A8}" type="datetimeFigureOut">
              <a:rPr lang="en-US" smtClean="0"/>
              <a:pPr/>
              <a:t>8/17/2020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3415F8-10CD-4A17-972C-7514BD6C71A8}" type="datetimeFigureOut">
              <a:rPr lang="en-US" smtClean="0"/>
              <a:pPr/>
              <a:t>8/17/2020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3415F8-10CD-4A17-972C-7514BD6C71A8}" type="datetimeFigureOut">
              <a:rPr lang="en-US" smtClean="0"/>
              <a:pPr/>
              <a:t>8/17/2020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3415F8-10CD-4A17-972C-7514BD6C71A8}" type="datetimeFigureOut">
              <a:rPr lang="en-US" smtClean="0"/>
              <a:pPr/>
              <a:t>8/17/2020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3415F8-10CD-4A17-972C-7514BD6C71A8}" type="datetimeFigureOut">
              <a:rPr lang="en-US" smtClean="0"/>
              <a:pPr/>
              <a:t>8/17/2020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3415F8-10CD-4A17-972C-7514BD6C71A8}" type="datetimeFigureOut">
              <a:rPr lang="en-US" smtClean="0"/>
              <a:pPr/>
              <a:t>8/17/2020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3415F8-10CD-4A17-972C-7514BD6C71A8}" type="datetimeFigureOut">
              <a:rPr lang="en-US" smtClean="0"/>
              <a:pPr/>
              <a:t>8/17/2020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415F8-10CD-4A17-972C-7514BD6C71A8}" type="datetimeFigureOut">
              <a:rPr lang="en-US" smtClean="0"/>
              <a:pPr/>
              <a:t>8/17/2020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3415F8-10CD-4A17-972C-7514BD6C71A8}" type="datetimeFigureOut">
              <a:rPr lang="en-US" smtClean="0"/>
              <a:pPr/>
              <a:t>8/17/2020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3415F8-10CD-4A17-972C-7514BD6C71A8}" type="datetimeFigureOut">
              <a:rPr lang="en-US" smtClean="0"/>
              <a:pPr/>
              <a:t>8/17/2020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D3D2A1-42F9-4ADE-9DDA-030F152DEF1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3415F8-10CD-4A17-972C-7514BD6C71A8}" type="datetimeFigureOut">
              <a:rPr lang="en-US" smtClean="0"/>
              <a:pPr/>
              <a:t>8/17/2020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D3D2A1-42F9-4ADE-9DDA-030F152DEF1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Rectangle 3"/>
          <p:cNvSpPr/>
          <p:nvPr/>
        </p:nvSpPr>
        <p:spPr>
          <a:xfrm>
            <a:off x="2133600" y="2133600"/>
            <a:ext cx="4662727" cy="769441"/>
          </a:xfrm>
          <a:prstGeom prst="rect">
            <a:avLst/>
          </a:prstGeom>
        </p:spPr>
        <p:txBody>
          <a:bodyPr wrap="square">
            <a:spAutoFit/>
          </a:bodyPr>
          <a:lstStyle/>
          <a:p>
            <a:pPr algn="ctr"/>
            <a:r>
              <a:rPr lang="en-US" sz="4400" b="1" dirty="0" smtClean="0">
                <a:latin typeface="Times New Roman" pitchFamily="18" charset="0"/>
                <a:cs typeface="Times New Roman" pitchFamily="18" charset="0"/>
              </a:rPr>
              <a:t>Hydrazine </a:t>
            </a:r>
            <a:endParaRPr lang="en-US"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0"/>
          </a:xfrm>
          <a:prstGeom prst="rect">
            <a:avLst/>
          </a:prstGeom>
          <a:solidFill>
            <a:srgbClr val="FFFFFF"/>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300" b="0" i="0" u="none" strike="noStrike" cap="none" normalizeH="0" baseline="0" smtClean="0">
                <a:ln>
                  <a:noFill/>
                </a:ln>
                <a:solidFill>
                  <a:srgbClr val="EA008B"/>
                </a:solidFill>
                <a:effectLst/>
                <a:latin typeface="vag-bold"/>
                <a:cs typeface="Arial" pitchFamily="34" charset="0"/>
              </a:rPr>
              <a:t>Hydrazine Formula</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Montserrat-Regular"/>
                <a:cs typeface="Arial" pitchFamily="34" charset="0"/>
              </a:rPr>
              <a:t>Hydrazine is an inorganic base which is an important reagent in the preparation of many nitrogen compounds.</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rgbClr val="3333FF"/>
                </a:solidFill>
                <a:effectLst/>
                <a:latin typeface="Montserrat-Regular"/>
                <a:cs typeface="Arial" pitchFamily="34" charset="0"/>
              </a:rPr>
              <a:t>Formula and structure:</a:t>
            </a:r>
            <a:r>
              <a:rPr kumimoji="0" lang="en-US" sz="1200" b="0" i="0" u="none" strike="noStrike" cap="none" normalizeH="0" baseline="0" smtClean="0">
                <a:ln>
                  <a:noFill/>
                </a:ln>
                <a:solidFill>
                  <a:srgbClr val="333333"/>
                </a:solidFill>
                <a:effectLst/>
                <a:latin typeface="Montserrat-Regular"/>
                <a:cs typeface="Arial" pitchFamily="34" charset="0"/>
              </a:rPr>
              <a:t> The chemical formula of hydrazine is NH</a:t>
            </a:r>
            <a:r>
              <a:rPr kumimoji="0" lang="en-US" sz="900" b="0" i="0" u="none" strike="noStrike" cap="none" normalizeH="0" baseline="-30000" smtClean="0">
                <a:ln>
                  <a:noFill/>
                </a:ln>
                <a:solidFill>
                  <a:srgbClr val="333333"/>
                </a:solidFill>
                <a:effectLst/>
                <a:latin typeface="Montserrat-Regular"/>
                <a:cs typeface="Arial" pitchFamily="34" charset="0"/>
              </a:rPr>
              <a:t>2</a:t>
            </a:r>
            <a:r>
              <a:rPr kumimoji="0" lang="en-US" sz="1200" b="0" i="0" u="none" strike="noStrike" cap="none" normalizeH="0" baseline="0" smtClean="0">
                <a:ln>
                  <a:noFill/>
                </a:ln>
                <a:solidFill>
                  <a:srgbClr val="333333"/>
                </a:solidFill>
                <a:effectLst/>
                <a:latin typeface="Montserrat-Regular"/>
                <a:cs typeface="Arial" pitchFamily="34" charset="0"/>
              </a:rPr>
              <a:t>NH</a:t>
            </a:r>
            <a:r>
              <a:rPr kumimoji="0" lang="en-US" sz="900" b="0" i="0" u="none" strike="noStrike" cap="none" normalizeH="0" baseline="-30000" smtClean="0">
                <a:ln>
                  <a:noFill/>
                </a:ln>
                <a:solidFill>
                  <a:srgbClr val="333333"/>
                </a:solidFill>
                <a:effectLst/>
                <a:latin typeface="Montserrat-Regular"/>
                <a:cs typeface="Arial" pitchFamily="34" charset="0"/>
              </a:rPr>
              <a:t>2</a:t>
            </a:r>
            <a:r>
              <a:rPr kumimoji="0" lang="en-US" sz="1200" b="0" i="0" u="none" strike="noStrike" cap="none" normalizeH="0" baseline="0" smtClean="0">
                <a:ln>
                  <a:noFill/>
                </a:ln>
                <a:solidFill>
                  <a:srgbClr val="333333"/>
                </a:solidFill>
                <a:effectLst/>
                <a:latin typeface="Montserrat-Regular"/>
                <a:cs typeface="Arial" pitchFamily="34" charset="0"/>
              </a:rPr>
              <a:t>. Its molecular formula is N</a:t>
            </a:r>
            <a:r>
              <a:rPr kumimoji="0" lang="en-US" sz="900" b="0" i="0" u="none" strike="noStrike" cap="none" normalizeH="0" baseline="-30000" smtClean="0">
                <a:ln>
                  <a:noFill/>
                </a:ln>
                <a:solidFill>
                  <a:srgbClr val="333333"/>
                </a:solidFill>
                <a:effectLst/>
                <a:latin typeface="Montserrat-Regular"/>
                <a:cs typeface="Arial" pitchFamily="34" charset="0"/>
              </a:rPr>
              <a:t>2</a:t>
            </a:r>
            <a:r>
              <a:rPr kumimoji="0" lang="en-US" sz="1200" b="0" i="0" u="none" strike="noStrike" cap="none" normalizeH="0" baseline="0" smtClean="0">
                <a:ln>
                  <a:noFill/>
                </a:ln>
                <a:solidFill>
                  <a:srgbClr val="333333"/>
                </a:solidFill>
                <a:effectLst/>
                <a:latin typeface="Montserrat-Regular"/>
                <a:cs typeface="Arial" pitchFamily="34" charset="0"/>
              </a:rPr>
              <a:t>H</a:t>
            </a:r>
            <a:r>
              <a:rPr kumimoji="0" lang="en-US" sz="900" b="0" i="0" u="none" strike="noStrike" cap="none" normalizeH="0" baseline="-30000" smtClean="0">
                <a:ln>
                  <a:noFill/>
                </a:ln>
                <a:solidFill>
                  <a:srgbClr val="333333"/>
                </a:solidFill>
                <a:effectLst/>
                <a:latin typeface="Montserrat-Regular"/>
                <a:cs typeface="Arial" pitchFamily="34" charset="0"/>
              </a:rPr>
              <a:t>4</a:t>
            </a:r>
            <a:r>
              <a:rPr kumimoji="0" lang="en-US" sz="1200" b="0" i="0" u="none" strike="noStrike" cap="none" normalizeH="0" baseline="0" smtClean="0">
                <a:ln>
                  <a:noFill/>
                </a:ln>
                <a:solidFill>
                  <a:srgbClr val="333333"/>
                </a:solidFill>
                <a:effectLst/>
                <a:latin typeface="Montserrat-Regular"/>
                <a:cs typeface="Arial" pitchFamily="34" charset="0"/>
              </a:rPr>
              <a:t>, and its molar mass is 32.04 g/mol. The chemical structure is shown below, consisting of two NH</a:t>
            </a:r>
            <a:r>
              <a:rPr kumimoji="0" lang="en-US" sz="900" b="0" i="0" u="none" strike="noStrike" cap="none" normalizeH="0" baseline="-30000" smtClean="0">
                <a:ln>
                  <a:noFill/>
                </a:ln>
                <a:solidFill>
                  <a:srgbClr val="333333"/>
                </a:solidFill>
                <a:effectLst/>
                <a:latin typeface="Montserrat-Regular"/>
                <a:cs typeface="Arial" pitchFamily="34" charset="0"/>
              </a:rPr>
              <a:t>2</a:t>
            </a:r>
            <a:r>
              <a:rPr kumimoji="0" lang="en-US" sz="1200" b="0" i="0" u="none" strike="noStrike" cap="none" normalizeH="0" baseline="0" smtClean="0">
                <a:ln>
                  <a:noFill/>
                </a:ln>
                <a:solidFill>
                  <a:srgbClr val="333333"/>
                </a:solidFill>
                <a:effectLst/>
                <a:latin typeface="Montserrat-Regular"/>
                <a:cs typeface="Arial" pitchFamily="34" charset="0"/>
              </a:rPr>
              <a:t> groups covalently attached. Each of the N-NH</a:t>
            </a:r>
            <a:r>
              <a:rPr kumimoji="0" lang="en-US" sz="900" b="0" i="0" u="none" strike="noStrike" cap="none" normalizeH="0" baseline="-30000" smtClean="0">
                <a:ln>
                  <a:noFill/>
                </a:ln>
                <a:solidFill>
                  <a:srgbClr val="333333"/>
                </a:solidFill>
                <a:effectLst/>
                <a:latin typeface="Montserrat-Regular"/>
                <a:cs typeface="Arial" pitchFamily="34" charset="0"/>
              </a:rPr>
              <a:t>2</a:t>
            </a:r>
            <a:r>
              <a:rPr kumimoji="0" lang="en-US" sz="1200" b="0" i="0" u="none" strike="noStrike" cap="none" normalizeH="0" baseline="0" smtClean="0">
                <a:ln>
                  <a:noFill/>
                </a:ln>
                <a:solidFill>
                  <a:srgbClr val="333333"/>
                </a:solidFill>
                <a:effectLst/>
                <a:latin typeface="Montserrat-Regular"/>
                <a:cs typeface="Arial" pitchFamily="34" charset="0"/>
              </a:rPr>
              <a:t> groups adopts a pyramidal shape.</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rgbClr val="333333"/>
                </a:solidFill>
                <a:effectLst/>
                <a:latin typeface="Montserrat-Regular"/>
                <a:cs typeface="Arial" pitchFamily="34" charset="0"/>
              </a:rPr>
              <a:t>  </a:t>
            </a:r>
            <a:endParaRPr kumimoji="0" lang="en-US"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5500" b="0" i="0" u="none" strike="noStrike" cap="none" normalizeH="0" baseline="0" smtClean="0">
                <a:ln>
                  <a:noFill/>
                </a:ln>
                <a:solidFill>
                  <a:srgbClr val="333333"/>
                </a:solidFill>
                <a:effectLst/>
                <a:latin typeface="Montserrat-Regular"/>
                <a:cs typeface="Arial" pitchFamily="34" charset="0"/>
              </a:rPr>
              <a:t/>
            </a:r>
            <a:br>
              <a:rPr kumimoji="0" lang="en-US" sz="5500" b="0" i="0" u="none" strike="noStrike" cap="none" normalizeH="0" baseline="0" smtClean="0">
                <a:ln>
                  <a:noFill/>
                </a:ln>
                <a:solidFill>
                  <a:srgbClr val="333333"/>
                </a:solidFill>
                <a:effectLst/>
                <a:latin typeface="Montserrat-Regular"/>
                <a:cs typeface="Arial" pitchFamily="34" charset="0"/>
              </a:rPr>
            </a:br>
            <a:endParaRPr kumimoji="0" lang="en-US" sz="5500" b="0" i="0" u="none" strike="noStrike" cap="none" normalizeH="0" baseline="0" smtClean="0">
              <a:ln>
                <a:noFill/>
              </a:ln>
              <a:solidFill>
                <a:srgbClr val="333333"/>
              </a:solidFill>
              <a:effectLst/>
              <a:latin typeface="Montserrat-Regular"/>
              <a:cs typeface="Arial" pitchFamily="34" charset="0"/>
            </a:endParaRPr>
          </a:p>
        </p:txBody>
      </p:sp>
      <p:pic>
        <p:nvPicPr>
          <p:cNvPr id="1026" name="Picture 2" descr="https://www.softschools.com/formulas/images/hydrazine_1.png"/>
          <p:cNvPicPr>
            <a:picLocks noChangeAspect="1" noChangeArrowheads="1"/>
          </p:cNvPicPr>
          <p:nvPr/>
        </p:nvPicPr>
        <p:blipFill>
          <a:blip r:embed="rId2"/>
          <a:srcRect/>
          <a:stretch>
            <a:fillRect/>
          </a:stretch>
        </p:blipFill>
        <p:spPr bwMode="auto">
          <a:xfrm>
            <a:off x="2514600" y="3429000"/>
            <a:ext cx="3733800" cy="1485900"/>
          </a:xfrm>
          <a:prstGeom prst="rect">
            <a:avLst/>
          </a:prstGeom>
          <a:noFill/>
        </p:spPr>
      </p:pic>
      <p:sp>
        <p:nvSpPr>
          <p:cNvPr id="4" name="Rectangle 3"/>
          <p:cNvSpPr/>
          <p:nvPr/>
        </p:nvSpPr>
        <p:spPr>
          <a:xfrm>
            <a:off x="1143000" y="609601"/>
            <a:ext cx="6934200" cy="2308324"/>
          </a:xfrm>
          <a:prstGeom prst="rect">
            <a:avLst/>
          </a:prstGeom>
        </p:spPr>
        <p:txBody>
          <a:bodyPr wrap="square">
            <a:spAutoFit/>
          </a:bodyPr>
          <a:lstStyle/>
          <a:p>
            <a:r>
              <a:rPr lang="en-US" b="1" dirty="0" smtClean="0">
                <a:latin typeface="Times New Roman" pitchFamily="18" charset="0"/>
                <a:cs typeface="Times New Roman" pitchFamily="18" charset="0"/>
              </a:rPr>
              <a:t>Hydrazine </a:t>
            </a:r>
          </a:p>
          <a:p>
            <a:r>
              <a:rPr lang="en-US" dirty="0" smtClean="0">
                <a:latin typeface="Times New Roman" pitchFamily="18" charset="0"/>
                <a:cs typeface="Times New Roman" pitchFamily="18" charset="0"/>
              </a:rPr>
              <a:t>      Hydrazine </a:t>
            </a:r>
            <a:r>
              <a:rPr lang="en-US" dirty="0">
                <a:latin typeface="Times New Roman" pitchFamily="18" charset="0"/>
                <a:cs typeface="Times New Roman" pitchFamily="18" charset="0"/>
              </a:rPr>
              <a:t>is an inorganic base which is an important reagent in the preparation of many nitrogen compounds.</a:t>
            </a:r>
          </a:p>
          <a:p>
            <a:r>
              <a:rPr lang="en-US" b="1" dirty="0">
                <a:latin typeface="Times New Roman" pitchFamily="18" charset="0"/>
                <a:cs typeface="Times New Roman" pitchFamily="18" charset="0"/>
              </a:rPr>
              <a:t>Formula and structure:</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The </a:t>
            </a:r>
            <a:r>
              <a:rPr lang="en-US" dirty="0">
                <a:latin typeface="Times New Roman" pitchFamily="18" charset="0"/>
                <a:cs typeface="Times New Roman" pitchFamily="18" charset="0"/>
              </a:rPr>
              <a:t>chemical formula of hydrazine is NH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NH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Its molecular formula is N</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H</a:t>
            </a:r>
            <a:r>
              <a:rPr lang="en-US" baseline="-25000" dirty="0">
                <a:latin typeface="Times New Roman" pitchFamily="18" charset="0"/>
                <a:cs typeface="Times New Roman" pitchFamily="18" charset="0"/>
              </a:rPr>
              <a:t>4</a:t>
            </a:r>
            <a:r>
              <a:rPr lang="en-US" dirty="0">
                <a:latin typeface="Times New Roman" pitchFamily="18" charset="0"/>
                <a:cs typeface="Times New Roman" pitchFamily="18" charset="0"/>
              </a:rPr>
              <a:t>, and its molar mass is 32.04 g/mol. The chemical structure is shown below, consisting of two NH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groups covalently attached. Each of the N-NH</a:t>
            </a:r>
            <a:r>
              <a:rPr lang="en-US" baseline="-25000" dirty="0">
                <a:latin typeface="Times New Roman" pitchFamily="18" charset="0"/>
                <a:cs typeface="Times New Roman" pitchFamily="18" charset="0"/>
              </a:rPr>
              <a:t>2</a:t>
            </a:r>
            <a:r>
              <a:rPr lang="en-US" dirty="0">
                <a:latin typeface="Times New Roman" pitchFamily="18" charset="0"/>
                <a:cs typeface="Times New Roman" pitchFamily="18" charset="0"/>
              </a:rPr>
              <a:t> groups adopts a pyramidal shape.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09601"/>
            <a:ext cx="8305800" cy="5447645"/>
          </a:xfrm>
          <a:prstGeom prst="rect">
            <a:avLst/>
          </a:prstGeom>
        </p:spPr>
        <p:txBody>
          <a:bodyPr wrap="square">
            <a:spAutoFit/>
          </a:bodyPr>
          <a:lstStyle/>
          <a:p>
            <a:pPr algn="just"/>
            <a:r>
              <a:rPr lang="en-US" sz="2400" b="1" dirty="0">
                <a:latin typeface="Times New Roman" pitchFamily="18" charset="0"/>
                <a:cs typeface="Times New Roman" pitchFamily="18" charset="0"/>
              </a:rPr>
              <a:t>Occurrence:</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Hydrazine </a:t>
            </a:r>
            <a:r>
              <a:rPr lang="en-US" sz="2400" dirty="0">
                <a:latin typeface="Times New Roman" pitchFamily="18" charset="0"/>
                <a:cs typeface="Times New Roman" pitchFamily="18" charset="0"/>
              </a:rPr>
              <a:t>is produced naturally by some microorganisms such as yeast, bacteria and fungi, as it is an intermediate in the anaerobic oxidation of ammonia.</a:t>
            </a:r>
          </a:p>
          <a:p>
            <a:pPr algn="just"/>
            <a:r>
              <a:rPr lang="en-US" sz="2400" b="1" dirty="0">
                <a:latin typeface="Times New Roman" pitchFamily="18" charset="0"/>
                <a:cs typeface="Times New Roman" pitchFamily="18" charset="0"/>
              </a:rPr>
              <a:t>Preparation:</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The </a:t>
            </a:r>
            <a:r>
              <a:rPr lang="en-US" sz="2400" dirty="0">
                <a:latin typeface="Times New Roman" pitchFamily="18" charset="0"/>
                <a:cs typeface="Times New Roman" pitchFamily="18" charset="0"/>
              </a:rPr>
              <a:t>commercial production of hydrazine is by the </a:t>
            </a:r>
            <a:r>
              <a:rPr lang="en-US" sz="2400" dirty="0" err="1">
                <a:latin typeface="Times New Roman" pitchFamily="18" charset="0"/>
                <a:cs typeface="Times New Roman" pitchFamily="18" charset="0"/>
              </a:rPr>
              <a:t>Raschig</a:t>
            </a:r>
            <a:r>
              <a:rPr lang="en-US" sz="2400" dirty="0">
                <a:latin typeface="Times New Roman" pitchFamily="18" charset="0"/>
                <a:cs typeface="Times New Roman" pitchFamily="18" charset="0"/>
              </a:rPr>
              <a:t> process, in which sodium hypochlorite solution is treated with excess ammonia to form a </a:t>
            </a:r>
            <a:r>
              <a:rPr lang="en-US" sz="2400" dirty="0" err="1">
                <a:latin typeface="Times New Roman" pitchFamily="18" charset="0"/>
                <a:cs typeface="Times New Roman" pitchFamily="18" charset="0"/>
              </a:rPr>
              <a:t>chloramine</a:t>
            </a:r>
            <a:r>
              <a:rPr lang="en-US" sz="2400" dirty="0">
                <a:latin typeface="Times New Roman" pitchFamily="18" charset="0"/>
                <a:cs typeface="Times New Roman" pitchFamily="18" charset="0"/>
              </a:rPr>
              <a:t> intermediate, which then gives the final hydrazine product along with hydrochloric acid.</a:t>
            </a:r>
          </a:p>
          <a:p>
            <a:pPr algn="just"/>
            <a:r>
              <a:rPr lang="en-US" sz="2400" dirty="0" err="1">
                <a:latin typeface="Times New Roman" pitchFamily="18" charset="0"/>
                <a:cs typeface="Times New Roman" pitchFamily="18" charset="0"/>
              </a:rPr>
              <a:t>NaOCl</a:t>
            </a:r>
            <a:r>
              <a:rPr lang="en-US" sz="2400" dirty="0">
                <a:latin typeface="Times New Roman" pitchFamily="18" charset="0"/>
                <a:cs typeface="Times New Roman" pitchFamily="18" charset="0"/>
              </a:rPr>
              <a:t> + NH</a:t>
            </a:r>
            <a:r>
              <a:rPr lang="en-US" sz="2400" baseline="-25000" dirty="0">
                <a:latin typeface="Times New Roman" pitchFamily="18" charset="0"/>
                <a:cs typeface="Times New Roman" pitchFamily="18" charset="0"/>
              </a:rPr>
              <a:t>3</a:t>
            </a:r>
            <a:r>
              <a:rPr lang="en-US" sz="2400" dirty="0">
                <a:latin typeface="Times New Roman" pitchFamily="18" charset="0"/>
                <a:cs typeface="Times New Roman" pitchFamily="18" charset="0"/>
              </a:rPr>
              <a:t> → H</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N-NH</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HCl</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It can also be prepared in a related process by using urea (H</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N-CO-NH</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 instead of ammonia:</a:t>
            </a:r>
          </a:p>
          <a:p>
            <a:pPr algn="just"/>
            <a:r>
              <a:rPr lang="en-US" sz="2400" dirty="0">
                <a:latin typeface="Times New Roman" pitchFamily="18" charset="0"/>
                <a:cs typeface="Times New Roman" pitchFamily="18" charset="0"/>
              </a:rPr>
              <a:t>H</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N-CO-NH</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NaOCl</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+ 2NaOH </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N</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H</a:t>
            </a:r>
            <a:r>
              <a:rPr lang="en-US" sz="2400" baseline="-25000" dirty="0" smtClean="0">
                <a:latin typeface="Times New Roman" pitchFamily="18" charset="0"/>
                <a:cs typeface="Times New Roman" pitchFamily="18" charset="0"/>
              </a:rPr>
              <a:t>4</a:t>
            </a:r>
            <a:r>
              <a:rPr lang="en-US" sz="2400" dirty="0" smtClean="0">
                <a:latin typeface="Times New Roman" pitchFamily="18" charset="0"/>
                <a:cs typeface="Times New Roman" pitchFamily="18" charset="0"/>
              </a:rPr>
              <a:t>+H</a:t>
            </a:r>
            <a:r>
              <a:rPr lang="en-US" sz="2400" baseline="-25000" dirty="0" smtClean="0">
                <a:latin typeface="Times New Roman" pitchFamily="18" charset="0"/>
                <a:cs typeface="Times New Roman" pitchFamily="18" charset="0"/>
              </a:rPr>
              <a:t>2</a:t>
            </a:r>
            <a:r>
              <a:rPr lang="en-US" sz="2400" dirty="0" smtClean="0">
                <a:latin typeface="Times New Roman" pitchFamily="18" charset="0"/>
                <a:cs typeface="Times New Roman" pitchFamily="18" charset="0"/>
              </a:rPr>
              <a:t>O+NaCl </a:t>
            </a:r>
            <a:r>
              <a:rPr lang="en-US" sz="2400" dirty="0">
                <a:latin typeface="Times New Roman" pitchFamily="18" charset="0"/>
                <a:cs typeface="Times New Roman" pitchFamily="18" charset="0"/>
              </a:rPr>
              <a:t>+ Na</a:t>
            </a:r>
            <a:r>
              <a:rPr lang="en-US" sz="2400" baseline="-25000" dirty="0">
                <a:latin typeface="Times New Roman" pitchFamily="18" charset="0"/>
                <a:cs typeface="Times New Roman" pitchFamily="18" charset="0"/>
              </a:rPr>
              <a:t>2</a:t>
            </a:r>
            <a:r>
              <a:rPr lang="en-US" sz="2400" dirty="0">
                <a:latin typeface="Times New Roman" pitchFamily="18" charset="0"/>
                <a:cs typeface="Times New Roman" pitchFamily="18" charset="0"/>
              </a:rPr>
              <a:t>CO</a:t>
            </a:r>
            <a:r>
              <a:rPr lang="en-US" sz="2400" baseline="-25000" dirty="0">
                <a:latin typeface="Times New Roman" pitchFamily="18" charset="0"/>
                <a:cs typeface="Times New Roman" pitchFamily="18" charset="0"/>
              </a:rPr>
              <a:t>3</a:t>
            </a:r>
            <a:endParaRPr lang="en-US" sz="2400" dirty="0">
              <a:latin typeface="Times New Roman" pitchFamily="18" charset="0"/>
              <a:cs typeface="Times New Roman" pitchFamily="18" charset="0"/>
            </a:endParaRPr>
          </a:p>
          <a:p>
            <a:r>
              <a:rPr lang="en-US" dirty="0" smtClean="0"/>
              <a:t/>
            </a:r>
            <a:br>
              <a:rPr lang="en-US" dirty="0" smtClean="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838200"/>
            <a:ext cx="7086600" cy="6186309"/>
          </a:xfrm>
          <a:prstGeom prst="rect">
            <a:avLst/>
          </a:prstGeom>
        </p:spPr>
        <p:txBody>
          <a:bodyPr wrap="square">
            <a:spAutoFit/>
          </a:bodyPr>
          <a:lstStyle/>
          <a:p>
            <a:pPr algn="just"/>
            <a:r>
              <a:rPr lang="en-US" sz="2400" b="1" dirty="0">
                <a:latin typeface="Times New Roman" pitchFamily="18" charset="0"/>
                <a:cs typeface="Times New Roman" pitchFamily="18" charset="0"/>
              </a:rPr>
              <a:t>Physical properties:</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Hydrazine </a:t>
            </a:r>
            <a:r>
              <a:rPr lang="en-US" sz="2400" dirty="0">
                <a:latin typeface="Times New Roman" pitchFamily="18" charset="0"/>
                <a:cs typeface="Times New Roman" pitchFamily="18" charset="0"/>
              </a:rPr>
              <a:t>is a colorless and dense liquid with a strong odor of ammonia. It has a density of 1.02 g/</a:t>
            </a:r>
            <a:r>
              <a:rPr lang="en-US" sz="2400" dirty="0" err="1">
                <a:latin typeface="Times New Roman" pitchFamily="18" charset="0"/>
                <a:cs typeface="Times New Roman" pitchFamily="18" charset="0"/>
              </a:rPr>
              <a:t>mL</a:t>
            </a:r>
            <a:r>
              <a:rPr lang="en-US" sz="2400" dirty="0">
                <a:latin typeface="Times New Roman" pitchFamily="18" charset="0"/>
                <a:cs typeface="Times New Roman" pitchFamily="18" charset="0"/>
              </a:rPr>
              <a:t> and a boiling point of 114 °C. It is highly flammable and soluble in water.</a:t>
            </a:r>
          </a:p>
          <a:p>
            <a:pPr algn="just"/>
            <a:r>
              <a:rPr lang="en-US" sz="2400" b="1" dirty="0">
                <a:latin typeface="Times New Roman" pitchFamily="18" charset="0"/>
                <a:cs typeface="Times New Roman" pitchFamily="18" charset="0"/>
              </a:rPr>
              <a:t>Chemical properties:</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Hydrazine </a:t>
            </a:r>
            <a:r>
              <a:rPr lang="en-US" sz="2400" dirty="0">
                <a:latin typeface="Times New Roman" pitchFamily="18" charset="0"/>
                <a:cs typeface="Times New Roman" pitchFamily="18" charset="0"/>
              </a:rPr>
              <a:t>is a highly reactive base and reducing agent, and is widely used in organic synthesis. Hydrazine is a moderate base, while its aqueous solutions are highly alkaline. It reacts violently with oxidants, acids, metals and metal oxides, creating a potential fire and explosion hazard. When heated to decomposition, it emits toxic fumes of nitrogen oxide, ammonia and hydrogen, which can also lead to fires and explosions.</a:t>
            </a:r>
          </a:p>
          <a:p>
            <a:r>
              <a:rPr lang="en-US" dirty="0" smtClean="0"/>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838200"/>
            <a:ext cx="7696200" cy="3046988"/>
          </a:xfrm>
          <a:prstGeom prst="rect">
            <a:avLst/>
          </a:prstGeom>
        </p:spPr>
        <p:txBody>
          <a:bodyPr wrap="square">
            <a:spAutoFit/>
          </a:bodyPr>
          <a:lstStyle/>
          <a:p>
            <a:pPr algn="just"/>
            <a:r>
              <a:rPr lang="en-US" sz="2400" b="1" dirty="0">
                <a:latin typeface="Times New Roman" pitchFamily="18" charset="0"/>
                <a:cs typeface="Times New Roman" pitchFamily="18" charset="0"/>
              </a:rPr>
              <a:t>Uses</a:t>
            </a:r>
            <a:r>
              <a:rPr lang="en-US" sz="2400" b="1" dirty="0" smtClean="0">
                <a:latin typeface="Times New Roman" pitchFamily="18" charset="0"/>
                <a:cs typeface="Times New Roman" pitchFamily="18" charset="0"/>
              </a:rPr>
              <a:t>:</a:t>
            </a:r>
          </a:p>
          <a:p>
            <a:pPr algn="just"/>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 Hydrazine is used for many industrial applications including preparation of polymer foams, polymerization catalysts, pesticides and the gas used in air bags. Several important pharmaceuticals are based on hydrazine and its derivatives. Hydrazine is also used in various rocket fuels, in power plants, in organic synthesis and in fuel cells as a safer alternative to hydrogen.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57</Words>
  <Application>Microsoft Office PowerPoint</Application>
  <PresentationFormat>On-screen Show (4:3)</PresentationFormat>
  <Paragraphs>25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Company>by adguard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welcome</cp:lastModifiedBy>
  <cp:revision>2</cp:revision>
  <dcterms:created xsi:type="dcterms:W3CDTF">2020-08-17T13:54:33Z</dcterms:created>
  <dcterms:modified xsi:type="dcterms:W3CDTF">2020-08-17T16:40:18Z</dcterms:modified>
</cp:coreProperties>
</file>