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CAAFE-ADC0-44DA-870E-B2D67B7D6BEC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9EBFB-6518-43B3-AFA2-592D8E7BF4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yjus.com/chemistry/introduction-to-p-block-elements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yjus.com/jee/ionization-energy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US" b="1" dirty="0">
                <a:latin typeface="Times New Roman" pitchFamily="18" charset="0"/>
                <a:cs typeface="Times New Roman" pitchFamily="18" charset="0"/>
              </a:rPr>
              <a:t>Nitrogen Family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1"/>
            <a:ext cx="6858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Chemical Properties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valence shells of the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p-Block elements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have a configuration of ns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np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 the elements here can either lose 5 electrons or gain 3.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common oxidation states of these elements are -3, +3 and +5.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a decrease in the Ionization enthalpy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due to the increasing atomic radius, the tendency to gain three electrons to create a -3 oxidation state decreases down the group.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fact, Bismuth hardly forms any compounds with -3 oxidation state.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 we go down, the stability of the +5 state decreases and that of +3 increases due to inert pair effect.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166843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Physical Properties</a:t>
            </a:r>
          </a:p>
          <a:p>
            <a:r>
              <a:rPr lang="en-US" dirty="0" smtClean="0"/>
              <a:t>All the elements of the group exist in a polyatomic state.</a:t>
            </a:r>
          </a:p>
          <a:p>
            <a:r>
              <a:rPr lang="en-US" dirty="0" smtClean="0"/>
              <a:t>The first, Nitrogen is gas but as you move down there is a significant increase in the metallic character of the elements.</a:t>
            </a:r>
          </a:p>
          <a:p>
            <a:r>
              <a:rPr lang="en-US" dirty="0" smtClean="0"/>
              <a:t>Nitrogen and Phosphorus are non-metals, Arsenic and Antimony are metalloids and Bismuth is a metal.</a:t>
            </a:r>
          </a:p>
          <a:p>
            <a:r>
              <a:rPr lang="en-US" dirty="0" smtClean="0"/>
              <a:t>These changes can be attributed to the decrease in Ionization enthalpy and increase in atomic size.</a:t>
            </a:r>
          </a:p>
          <a:p>
            <a:r>
              <a:rPr lang="en-US" dirty="0" smtClean="0"/>
              <a:t>Boiling points also, in general, show an increasing trend as you move down.</a:t>
            </a:r>
          </a:p>
          <a:p>
            <a:r>
              <a:rPr lang="en-US" dirty="0" smtClean="0"/>
              <a:t>Except for Nitrogen, all the other elements have allotropes.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Group - 15 Elements - The Nitrogen Fami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Group - 15 Elements - The Nitrogen Fami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Group - 15 Elements - The Nitrogen Famil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://www.brainkart.com/media/article/articleYD9yIaabpicture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762000"/>
            <a:ext cx="76200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 descr="Unit 10 - The Periodic Table (3rd Hour) [licensed for non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inherit"/>
                <a:cs typeface="Segoe UI" pitchFamily="34" charset="0"/>
              </a:rPr>
              <a:t>They are located on the right side of the table in group 15 or group 5A.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inherit"/>
                <a:cs typeface="Segoe UI" pitchFamily="34" charset="0"/>
              </a:rPr>
              <a:t>Since they are on the right side of the periodic table these elements what to gain electrons.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Segoe UI" pitchFamily="34" charset="0"/>
                <a:cs typeface="Segoe UI" pitchFamily="34" charset="0"/>
              </a:rPr>
              <a:t> 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inherit"/>
                <a:cs typeface="Segoe UI" pitchFamily="34" charset="0"/>
              </a:rPr>
              <a:t> 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Segoe UI" pitchFamily="34" charset="0"/>
                <a:cs typeface="Segoe UI" pitchFamily="34" charset="0"/>
              </a:rPr>
              <a:t>                                          </a:t>
            </a:r>
            <a:r>
              <a:rPr kumimoji="0" lang="en-US" sz="286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Segoe UI" pitchFamily="34" charset="0"/>
                <a:cs typeface="Segoe UI" pitchFamily="34" charset="0"/>
              </a:rPr>
              <a:t> </a:t>
            </a: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Segoe UI" pitchFamily="34" charset="0"/>
                <a:cs typeface="Segoe UI" pitchFamily="34" charset="0"/>
              </a:rPr>
              <a:t> 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Segoe UI" pitchFamily="34" charset="0"/>
                <a:cs typeface="Segoe UI" pitchFamily="34" charset="0"/>
              </a:rPr>
              <a:t> 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Segoe UI" pitchFamily="34" charset="0"/>
                <a:cs typeface="Segoe UI" pitchFamily="34" charset="0"/>
              </a:rPr>
              <a:t/>
            </a:r>
            <a:b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Segoe UI" pitchFamily="34" charset="0"/>
                <a:cs typeface="Segoe UI" pitchFamily="34" charset="0"/>
              </a:rPr>
            </a:br>
            <a:endParaRPr kumimoji="0" lang="en-US" sz="900" b="0" i="0" u="none" strike="noStrike" cap="none" normalizeH="0" baseline="0" smtClean="0">
              <a:ln>
                <a:noFill/>
              </a:ln>
              <a:solidFill>
                <a:srgbClr val="444444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5366" name="Picture 6" descr="http://wdpunit10tri320123rdhr.pbworks.com/f/1332733546/Periodic_tabl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676400"/>
            <a:ext cx="7639050" cy="4552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33400"/>
            <a:ext cx="75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Properties and Characteristics: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Consists of two nonmetals and metalloids and one metal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ranges from very abundant elements to fairly rare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contains five electrons in its outer most energy level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solids at room temperature (except nitrogen)</a:t>
            </a:r>
          </a:p>
          <a:p>
            <a:pPr algn="just" fontAlgn="base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most are shiny and metallic looking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143001"/>
            <a:ext cx="7162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Outer shell electron configuration: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                   ns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np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fontAlgn="base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 means the energy level</a:t>
            </a:r>
          </a:p>
          <a:p>
            <a:pPr fontAlgn="base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 or P means the shape of the orbital</a:t>
            </a:r>
          </a:p>
          <a:p>
            <a:pPr fontAlgn="base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the numbers (2 &amp; 3) mean the number of electrons.</a:t>
            </a:r>
          </a:p>
          <a:p>
            <a:pPr fontAlgn="base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fontAlgn="base"/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-304800" y="228600"/>
          <a:ext cx="10220409" cy="6885418"/>
        </p:xfrm>
        <a:graphic>
          <a:graphicData uri="http://schemas.openxmlformats.org/drawingml/2006/table">
            <a:tbl>
              <a:tblPr/>
              <a:tblGrid>
                <a:gridCol w="3362409"/>
                <a:gridCol w="1371600"/>
                <a:gridCol w="1371601"/>
                <a:gridCol w="1371599"/>
                <a:gridCol w="1371600"/>
                <a:gridCol w="1371600"/>
              </a:tblGrid>
              <a:tr h="235652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Times New Roman" pitchFamily="18" charset="0"/>
                          <a:cs typeface="Times New Roman" pitchFamily="18" charset="0"/>
                        </a:rPr>
                        <a:t>Property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>
                          <a:latin typeface="Times New Roman" pitchFamily="18" charset="0"/>
                          <a:cs typeface="Times New Roman" pitchFamily="18" charset="0"/>
                        </a:rPr>
                        <a:t>Nitrogen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>
                          <a:latin typeface="Times New Roman" pitchFamily="18" charset="0"/>
                          <a:cs typeface="Times New Roman" pitchFamily="18" charset="0"/>
                        </a:rPr>
                        <a:t>Phosphorus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>
                          <a:latin typeface="Times New Roman" pitchFamily="18" charset="0"/>
                          <a:cs typeface="Times New Roman" pitchFamily="18" charset="0"/>
                        </a:rPr>
                        <a:t>Arsenic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>
                          <a:latin typeface="Times New Roman" pitchFamily="18" charset="0"/>
                          <a:cs typeface="Times New Roman" pitchFamily="18" charset="0"/>
                        </a:rPr>
                        <a:t>Antimony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>
                          <a:latin typeface="Times New Roman" pitchFamily="18" charset="0"/>
                          <a:cs typeface="Times New Roman" pitchFamily="18" charset="0"/>
                        </a:rPr>
                        <a:t>Bismuth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5735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Atomic symbol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As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Sb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Bi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5735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Atomic number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5735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Atomic mass (</a:t>
                      </a:r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amu</a:t>
                      </a:r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14.01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30.97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74.92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121.76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209.98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590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Valence electron configuration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[He]2s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 2p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[Ne]3s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 3p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[Ar]3d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 4s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4p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[Kr]4d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 5s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5p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[Xe]4f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 5d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6s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6p</a:t>
                      </a:r>
                      <a:r>
                        <a:rPr lang="en-US" sz="2000" baseline="300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590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Melting point</a:t>
                      </a:r>
                    </a:p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Boiling point (°C)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– 210</a:t>
                      </a:r>
                    </a:p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-196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44.15</a:t>
                      </a:r>
                    </a:p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281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817</a:t>
                      </a:r>
                    </a:p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603(sublimes)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631</a:t>
                      </a:r>
                    </a:p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1587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271</a:t>
                      </a:r>
                    </a:p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1564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5818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Density (g/cm3) at 25°C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1.15(g/L)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1.8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5.7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6.68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9.79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5735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Atomic radius (pm)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143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590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First Ionization energy (kJ/mol)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1402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1012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947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834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703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5818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Common Oxidation state(s)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-3 to +5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+5, +3, -3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+5, +3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+5, +3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+3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5735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Ionic radius (pm)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146(-3)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212(-3)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58(+3)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76(+3)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Times New Roman" pitchFamily="18" charset="0"/>
                          <a:cs typeface="Times New Roman" pitchFamily="18" charset="0"/>
                        </a:rPr>
                        <a:t>103(+3)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5735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itchFamily="18" charset="0"/>
                          <a:cs typeface="Times New Roman" pitchFamily="18" charset="0"/>
                        </a:rPr>
                        <a:t>Electronegativity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3.0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itchFamily="18" charset="0"/>
                          <a:cs typeface="Times New Roman" pitchFamily="18" charset="0"/>
                        </a:rPr>
                        <a:t>1.9</a:t>
                      </a:r>
                    </a:p>
                  </a:txBody>
                  <a:tcPr marL="37253" marR="37253" marT="27093" marB="27093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305342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Atomic and Ionic Radii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you see the electronic configuration of elements in the table above, you will notice that with every step you move downwards, new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orbitals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added to the atom.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addition of new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orbitals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increases both the Atomic and the Ionic radii of group 15 elements.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However, we see that from Arsenic to Bismuth only a small increase in ionic radius is observed.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is due to the presence of completely filled d and/or f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orbitals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heavier members.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685800"/>
            <a:ext cx="7239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Ionization Enthalpy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Ionization Energy is the amount of energy required to remove an electron from the outermost orbit of the atom.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is basically a measure of how hard the nucleus is holding on to the electron.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closer the electron is to the nucleus the stronger its hold and thus the energy required is more.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 we move down the group, the radius of the atom increases and therefore the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/>
              </a:rPr>
              <a:t>Ionization energy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decreases due to the weaker hold of the nucleus.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28600"/>
            <a:ext cx="8001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 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Electronegativity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value decreases down the group with increasing atomic size.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again is due to the increasing distance between the nucleus and the valence shell as we move down the group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Physical Properties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 the elements of the group exist in a polyatomic state.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first, Nitrogen is gas but as you move down there is a significant increase in the metallic character of the elements.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Nitrogen and Phosphorus are non-metals, Arsenic and Antimony are metalloids and Bismuth is a metal.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These changes can be attributed to the decrease in Ionization enthalpy and increase in atomic size.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Boiling points also, in general, show an increasing trend as you move down.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Except for Nitrogen, all the other elements have allotropes.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501</Words>
  <Application>Microsoft Office PowerPoint</Application>
  <PresentationFormat>On-screen Show (4:3)</PresentationFormat>
  <Paragraphs>135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Nitrogen Family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Nitrogen Family</dc:title>
  <dc:creator>welcome</dc:creator>
  <cp:lastModifiedBy>welcome</cp:lastModifiedBy>
  <cp:revision>2</cp:revision>
  <dcterms:created xsi:type="dcterms:W3CDTF">2020-08-16T10:49:18Z</dcterms:created>
  <dcterms:modified xsi:type="dcterms:W3CDTF">2020-08-16T11:07:32Z</dcterms:modified>
</cp:coreProperties>
</file>