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 /><Relationship Id="rId13" Type="http://schemas.openxmlformats.org/officeDocument/2006/relationships/theme" Target="theme/theme1.xml" /><Relationship Id="rId3" Type="http://schemas.openxmlformats.org/officeDocument/2006/relationships/slide" Target="slides/slide2.xml" /><Relationship Id="rId7" Type="http://schemas.openxmlformats.org/officeDocument/2006/relationships/slide" Target="slides/slide6.xml" /><Relationship Id="rId12" Type="http://schemas.openxmlformats.org/officeDocument/2006/relationships/viewProps" Target="viewProps.xml" /><Relationship Id="rId2" Type="http://schemas.openxmlformats.org/officeDocument/2006/relationships/slide" Target="slides/slide1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1" Type="http://schemas.openxmlformats.org/officeDocument/2006/relationships/presProps" Target="presProps.xml" /><Relationship Id="rId5" Type="http://schemas.openxmlformats.org/officeDocument/2006/relationships/slide" Target="slides/slide4.xml" /><Relationship Id="rId10" Type="http://schemas.openxmlformats.org/officeDocument/2006/relationships/slide" Target="slides/slide9.xml" /><Relationship Id="rId4" Type="http://schemas.openxmlformats.org/officeDocument/2006/relationships/slide" Target="slides/slide3.xml" /><Relationship Id="rId9" Type="http://schemas.openxmlformats.org/officeDocument/2006/relationships/slide" Target="slides/slide8.xml" /><Relationship Id="rId14" Type="http://schemas.openxmlformats.org/officeDocument/2006/relationships/tableStyles" Target="tableStyles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50101D-C164-1547-9FED-38DD185C2A8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D8AF139-9701-7040-99CE-08EE6FEEA54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7E99B6F-2938-8A44-AE18-62803ACB41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DFAA20-EDA7-044B-9877-EEC22C287FCC}" type="datetimeFigureOut">
              <a:rPr lang="en-US" smtClean="0"/>
              <a:t>10/12/2020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2185B6-5E02-F046-944F-0446DB1755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4C9C59-C260-574D-B86D-2EEDD6B2FB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4A7FD-8698-E24B-826C-2244854991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15383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AFED82-B6CA-E047-A01E-15F903EAAF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F94E19D-0073-E540-8C75-438007DA4FD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A1EF413-5371-2940-8372-2CB6D457C4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DFAA20-EDA7-044B-9877-EEC22C287FCC}" type="datetimeFigureOut">
              <a:rPr lang="en-US" smtClean="0"/>
              <a:t>10/12/2020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F910FA6-4AF3-8549-8CE4-FACAC85AC4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258E83E-DC48-914A-9F1D-067881B006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4A7FD-8698-E24B-826C-2244854991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47385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4ECF84F-73D2-F44A-B92E-02FBEB8C77F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ABA05F4-C526-7447-AFC9-7C791765C90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79699FE-BBDA-4942-B3F7-B43BDC3E55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DFAA20-EDA7-044B-9877-EEC22C287FCC}" type="datetimeFigureOut">
              <a:rPr lang="en-US" smtClean="0"/>
              <a:t>10/12/2020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E5C8516-F934-E146-83DD-9B4B520073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BAD8EDE-7D8E-404A-A321-101C98F517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4A7FD-8698-E24B-826C-2244854991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7773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5D956E-ADE5-0843-9793-6FE82A9DAE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E07664-46C1-8948-8E47-B789921ECC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B4AF61-24AB-0944-9C4F-949CD222CD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DFAA20-EDA7-044B-9877-EEC22C287FCC}" type="datetimeFigureOut">
              <a:rPr lang="en-US" smtClean="0"/>
              <a:t>10/12/2020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C84533-64EB-B04B-8FD4-01F517580F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141553B-0A1A-324B-B450-C8458B4284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4A7FD-8698-E24B-826C-2244854991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33564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BD18A0-13AF-A94D-8820-ABEA2F16C1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BFAA1B7-7F34-3B47-B87A-94DA0E7176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0C512D-A3DF-7647-AADE-AD21D3A3FF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DFAA20-EDA7-044B-9877-EEC22C287FCC}" type="datetimeFigureOut">
              <a:rPr lang="en-US" smtClean="0"/>
              <a:t>10/12/2020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4DD29E-0B44-BE4F-8EDB-7B22426FD6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2444F0A-BBD7-4C46-9C32-FBCF0B0241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4A7FD-8698-E24B-826C-2244854991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16214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0917DF-8509-5443-87AF-4863F4E4C6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FEEB12-40CD-C248-8B92-63DFA5F4CED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8428077-15E0-0D44-B497-285820C5CD4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3C024F4-4E29-114F-82FC-0F03AE52D6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DFAA20-EDA7-044B-9877-EEC22C287FCC}" type="datetimeFigureOut">
              <a:rPr lang="en-US" smtClean="0"/>
              <a:t>10/12/2020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06AEC04-7B02-FC49-92DD-2898E3454F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57579B9-D749-DB43-A59F-D57F6FC11E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4A7FD-8698-E24B-826C-2244854991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95039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BEC23C-82D5-DB4D-872E-F56E19788E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D41139B-6E8D-D44A-AA5A-A10D0CAC29A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9D0E1E0-6167-3E41-AA7F-33B8E2646C4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39A30A4-E07B-574B-AC3E-E93D4FBF09D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20DF864-40F2-3F43-86CA-78FFB2B7280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AB0E273-DE0C-A044-B8A1-5547624A17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DFAA20-EDA7-044B-9877-EEC22C287FCC}" type="datetimeFigureOut">
              <a:rPr lang="en-US" smtClean="0"/>
              <a:t>10/12/2020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926BB80-3D61-454C-B946-5D17869BD4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275A75D-FDBF-AF4F-A44D-2E5F1429A1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4A7FD-8698-E24B-826C-2244854991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27991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7A21BE-6359-B24A-9071-52F3427928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F371343-D706-D041-BA69-F7B395581D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DFAA20-EDA7-044B-9877-EEC22C287FCC}" type="datetimeFigureOut">
              <a:rPr lang="en-US" smtClean="0"/>
              <a:t>10/12/2020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F80B78F-7975-E849-8D1D-D69BE4BFAE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5DE9A9B-8F63-5144-9AB4-ED990425C6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4A7FD-8698-E24B-826C-2244854991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98073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8B6DF56-3855-8948-9BE3-98CCE7BFFF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DFAA20-EDA7-044B-9877-EEC22C287FCC}" type="datetimeFigureOut">
              <a:rPr lang="en-US" smtClean="0"/>
              <a:t>10/12/2020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6712093-A0F4-314C-B0C9-57412C4E98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A173893-FB6A-BA44-B7F6-E5F338B85D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4A7FD-8698-E24B-826C-2244854991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31583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4788F3-7AC0-B14D-9067-165634C065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B63DF4-1A41-D542-8B99-53039351F40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460BDC4-8178-2E45-8A77-335E4014F4F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F76EEBF-01E6-8B4F-9743-1D490A555B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DFAA20-EDA7-044B-9877-EEC22C287FCC}" type="datetimeFigureOut">
              <a:rPr lang="en-US" smtClean="0"/>
              <a:t>10/12/2020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C8383D1-7AF5-A345-AD86-BEFC931D5A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4EF5743-3EB8-ED45-83F3-2B05FD0F5E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4A7FD-8698-E24B-826C-2244854991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37477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3DD4D4-B67D-114C-965F-F0071C743C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FDF2322-97A2-404B-9551-592E8312F4B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880A882-6CA3-454E-8FD7-111E5E209FE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D35D71B-B316-034D-9C5A-49F5A7ECE9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DFAA20-EDA7-044B-9877-EEC22C287FCC}" type="datetimeFigureOut">
              <a:rPr lang="en-US" smtClean="0"/>
              <a:t>10/12/2020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6CAA1C3-7512-4843-A415-0A184FF41B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583474A-A4E5-3D49-9FA0-43E6AA92C1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4A7FD-8698-E24B-826C-2244854991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78189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F32101E-B3E9-E94F-84B8-69A9B12C57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A335417-2D1B-C649-AA9F-85049586B5A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835B456-77B9-C043-9D2A-02C33464555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DFAA20-EDA7-044B-9877-EEC22C287FCC}" type="datetimeFigureOut">
              <a:rPr lang="en-US" smtClean="0"/>
              <a:t>10/12/2020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5034609-CC7B-5D46-B3EC-85DF3BB6D65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28159A3-637A-A746-A691-DC3BE7C5C29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4A7FD-8698-E24B-826C-2244854991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58464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 /><Relationship Id="rId1" Type="http://schemas.openxmlformats.org/officeDocument/2006/relationships/slideLayout" Target="../slideLayouts/slideLayout2.xml" 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 /><Relationship Id="rId1" Type="http://schemas.openxmlformats.org/officeDocument/2006/relationships/slideLayout" Target="../slideLayouts/slideLayout2.xml" 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 /><Relationship Id="rId1" Type="http://schemas.openxmlformats.org/officeDocument/2006/relationships/slideLayout" Target="../slideLayouts/slideLayout2.xml" 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 /><Relationship Id="rId1" Type="http://schemas.openxmlformats.org/officeDocument/2006/relationships/slideLayout" Target="../slideLayouts/slideLayout2.xml" 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 /><Relationship Id="rId1" Type="http://schemas.openxmlformats.org/officeDocument/2006/relationships/slideLayout" Target="../slideLayouts/slideLayout2.xml" 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 /><Relationship Id="rId1" Type="http://schemas.openxmlformats.org/officeDocument/2006/relationships/slideLayout" Target="../slideLayouts/slideLayout2.xml" 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 /><Relationship Id="rId1" Type="http://schemas.openxmlformats.org/officeDocument/2006/relationships/slideLayout" Target="../slideLayouts/slideLayout2.xml" 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lumMod val="25000"/>
            <a:lumOff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C37D6C-81FE-294A-A900-7991C5D1343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ORGANIC REACTIONS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DF47FC7-4237-F74E-89C6-83ADBCB66E9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/>
              <a:t>Name of the instructor: U.Nithya M.Sc.,M.Phil.,</a:t>
            </a:r>
          </a:p>
        </p:txBody>
      </p:sp>
    </p:spTree>
    <p:extLst>
      <p:ext uri="{BB962C8B-B14F-4D97-AF65-F5344CB8AC3E}">
        <p14:creationId xmlns:p14="http://schemas.microsoft.com/office/powerpoint/2010/main" val="29958220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B9E0ED-E612-094D-B1D1-B03833E880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89359"/>
            <a:ext cx="10515600" cy="5587604"/>
          </a:xfrm>
        </p:spPr>
        <p:txBody>
          <a:bodyPr/>
          <a:lstStyle/>
          <a:p>
            <a:pPr marL="0" indent="0">
              <a:buNone/>
            </a:pPr>
            <a:r>
              <a:rPr lang="en-US" sz="1800" b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RESORCINOL FUSION TEST:</a:t>
            </a:r>
            <a:endParaRPr lang="en-US" sz="1800" b="1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18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Resorcinol condenses with phthalic an hydride in the presence of concentrated sulphuric acid to give fluoresein.</a:t>
            </a:r>
            <a:endParaRPr lang="en-US" sz="180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18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Fluorescein dissolves in alkalies to give a reddish brown solution on dilution the solution gives a strong yellowish green fluorescence.</a:t>
            </a:r>
            <a:endParaRPr lang="en-US" sz="180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br>
              <a:rPr lang="en-US" sz="180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8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endParaRPr lang="en-US" sz="180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/>
          </a:p>
          <a:p>
            <a:pPr marL="0" indent="0">
              <a:buNone/>
            </a:pPr>
            <a:endParaRPr lang="en-US"/>
          </a:p>
          <a:p>
            <a:pPr marL="0" indent="0">
              <a:buNone/>
            </a:pPr>
            <a:endParaRPr lang="en-US"/>
          </a:p>
          <a:p>
            <a:pPr marL="0" indent="0">
              <a:buNone/>
            </a:pPr>
            <a:endParaRPr lang="en-US"/>
          </a:p>
          <a:p>
            <a:pPr marL="0" indent="0">
              <a:buNone/>
            </a:pPr>
            <a:endParaRPr lang="en-US"/>
          </a:p>
          <a:p>
            <a:pPr marL="0" indent="0">
              <a:buNone/>
            </a:pPr>
            <a:endParaRPr lang="en-US"/>
          </a:p>
          <a:p>
            <a:pPr marL="0" indent="0">
              <a:buNone/>
            </a:pPr>
            <a:r>
              <a:rPr lang="en-US" sz="18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           Phthalic unhydride.                   Resorcinol.                             Fluoresscein</a:t>
            </a:r>
            <a:endParaRPr lang="en-US" sz="180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D2DEB70E-F448-824F-89BA-007409CEED63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11016" y="2053828"/>
            <a:ext cx="7679531" cy="2911078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7127890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4895DA-4D9B-5C4D-AD85-38F477CBAB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821531"/>
            <a:ext cx="10515600" cy="535543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1800" b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OSAZONE FORMATION:</a:t>
            </a:r>
          </a:p>
          <a:p>
            <a:pPr marL="0" indent="0">
              <a:buNone/>
            </a:pPr>
            <a:endParaRPr lang="en-US"/>
          </a:p>
          <a:p>
            <a:pPr marL="0" indent="0">
              <a:buNone/>
            </a:pPr>
            <a:endParaRPr lang="en-US"/>
          </a:p>
          <a:p>
            <a:pPr marL="0" indent="0">
              <a:buNone/>
            </a:pPr>
            <a:endParaRPr lang="en-US"/>
          </a:p>
          <a:p>
            <a:pPr marL="0" indent="0">
              <a:buNone/>
            </a:pPr>
            <a:endParaRPr lang="en-US"/>
          </a:p>
          <a:p>
            <a:pPr marL="0" indent="0">
              <a:buNone/>
            </a:pPr>
            <a:endParaRPr lang="en-US"/>
          </a:p>
          <a:p>
            <a:pPr marL="0" indent="0">
              <a:buNone/>
            </a:pPr>
            <a:r>
              <a:rPr lang="en-US" sz="18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i)one molecule od phenyl hydrazine condenses with the aldehyde group of glucose and forms the corresponding phenyl hydrazine.</a:t>
            </a:r>
            <a:endParaRPr lang="en-US" sz="180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180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</a:t>
            </a:r>
            <a:r>
              <a:rPr lang="en-US" sz="18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ii) when glucose is warmed with excess phenyl hydrazone a second molecule of the phenyl hydrazine oxidises yhe secondary alcoholic group on the carbon atom next to the aldehyde group. The corresponding ketone is formed.</a:t>
            </a:r>
            <a:endParaRPr lang="en-US" sz="180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180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18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iii) Now a third molecule of phenyl hydrazine condenses with this newly producted keto group giving the final product glucosazone.</a:t>
            </a:r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4BF6762F-DBF7-9F43-B331-7769FFB15BFE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75024" y="1160859"/>
            <a:ext cx="6233319" cy="2500313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4206044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32D69D-55F5-C54F-83DB-4BEBD203F9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803672"/>
            <a:ext cx="10515600" cy="5373291"/>
          </a:xfrm>
        </p:spPr>
        <p:txBody>
          <a:bodyPr/>
          <a:lstStyle/>
          <a:p>
            <a:pPr marL="0" indent="0">
              <a:buNone/>
            </a:pPr>
            <a:r>
              <a:rPr lang="en-US" sz="1800" b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BROMINATION:</a:t>
            </a:r>
          </a:p>
          <a:p>
            <a:pPr marL="0" indent="0">
              <a:buNone/>
            </a:pPr>
            <a:endParaRPr lang="en-US"/>
          </a:p>
          <a:p>
            <a:pPr marL="0" indent="0">
              <a:buNone/>
            </a:pPr>
            <a:endParaRPr lang="en-US"/>
          </a:p>
          <a:p>
            <a:pPr marL="0" indent="0">
              <a:buNone/>
            </a:pPr>
            <a:endParaRPr lang="en-US"/>
          </a:p>
          <a:p>
            <a:pPr marL="0" indent="0">
              <a:buNone/>
            </a:pPr>
            <a:endParaRPr lang="en-US"/>
          </a:p>
          <a:p>
            <a:pPr marL="0" indent="0">
              <a:buNone/>
            </a:pPr>
            <a:endParaRPr lang="en-US"/>
          </a:p>
          <a:p>
            <a:pPr marL="0" indent="0">
              <a:buNone/>
            </a:pPr>
            <a:r>
              <a:rPr lang="en-US" sz="18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Unsaturated compound is react with bromine to get (removal of orange red colour) colourless solution.</a:t>
            </a:r>
            <a:endParaRPr lang="en-US" sz="180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9D504E2C-4A2F-A647-9B52-13101707D40D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58452" y="1232297"/>
            <a:ext cx="7732157" cy="2035969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1306130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17AF31-0C95-E949-909E-5709ED09E1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42938"/>
            <a:ext cx="10515600" cy="5534025"/>
          </a:xfrm>
        </p:spPr>
        <p:txBody>
          <a:bodyPr/>
          <a:lstStyle/>
          <a:p>
            <a:pPr marL="0" indent="0">
              <a:buNone/>
            </a:pPr>
            <a:r>
              <a:rPr lang="en-US" sz="1800" b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ESTERFICATION:</a:t>
            </a:r>
            <a:endParaRPr lang="en-US" sz="180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18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Alcohol react with carboxylic acid in the presence of sulphuric acid to give ester.</a:t>
            </a:r>
            <a:endParaRPr lang="en-US" sz="180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F23412BD-3444-E741-97FF-1C0E0E89C9D2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43126" y="1982392"/>
            <a:ext cx="8590358" cy="2678905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41157350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3DAFA4-7EA6-9E46-9C35-2156A2E18B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00063"/>
            <a:ext cx="10515600" cy="5676900"/>
          </a:xfrm>
        </p:spPr>
        <p:txBody>
          <a:bodyPr/>
          <a:lstStyle/>
          <a:p>
            <a:pPr marL="0" indent="0">
              <a:buNone/>
            </a:pPr>
            <a:r>
              <a:rPr lang="en-US" sz="1800" b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BIURET TEST:</a:t>
            </a:r>
            <a:endParaRPr lang="en-US" sz="180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/>
          </a:p>
          <a:p>
            <a:pPr marL="0" indent="0">
              <a:buNone/>
            </a:pPr>
            <a:endParaRPr lang="en-US"/>
          </a:p>
          <a:p>
            <a:pPr marL="0" indent="0">
              <a:buNone/>
            </a:pPr>
            <a:endParaRPr lang="en-US"/>
          </a:p>
          <a:p>
            <a:pPr marL="0" indent="0">
              <a:buNone/>
            </a:pPr>
            <a:endParaRPr lang="en-US"/>
          </a:p>
          <a:p>
            <a:pPr marL="0" indent="0">
              <a:buNone/>
            </a:pPr>
            <a:endParaRPr lang="en-US"/>
          </a:p>
          <a:p>
            <a:pPr marL="0" indent="0">
              <a:buNone/>
            </a:pPr>
            <a:r>
              <a:rPr lang="en-US" sz="18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When urea is heated gently it losses ammonia forming a compound called “biuret”.</a:t>
            </a:r>
            <a:endParaRPr lang="en-US" sz="180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180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</a:t>
            </a:r>
            <a:r>
              <a:rPr lang="en-US" sz="18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 alkaline solution of biuret(NaoH)when treated with a drop of Cuso</a:t>
            </a:r>
            <a:r>
              <a:rPr lang="en-US" sz="1800" baseline="-250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sz="18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solution produces a violet colour. This biuret test serves as a confirmatory test for urea (a diamide).</a:t>
            </a:r>
            <a:endParaRPr lang="en-US" sz="180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344B4229-040B-5F45-B5F9-A490B8B8B641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93156" y="1125141"/>
            <a:ext cx="8626077" cy="1893094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868231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4D3095-CBDF-714F-8D99-B201631BC5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732234"/>
            <a:ext cx="10515600" cy="5444729"/>
          </a:xfrm>
        </p:spPr>
        <p:txBody>
          <a:bodyPr/>
          <a:lstStyle/>
          <a:p>
            <a:pPr marL="0" indent="0">
              <a:buNone/>
            </a:pPr>
            <a:r>
              <a:rPr lang="en-US" sz="1800" b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DICARBOXYLATION</a:t>
            </a:r>
            <a:r>
              <a:rPr lang="en-US" sz="18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180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/>
          </a:p>
          <a:p>
            <a:pPr marL="0" indent="0">
              <a:buNone/>
            </a:pPr>
            <a:endParaRPr lang="en-US"/>
          </a:p>
          <a:p>
            <a:pPr marL="0" indent="0">
              <a:buNone/>
            </a:pPr>
            <a:endParaRPr lang="en-US"/>
          </a:p>
          <a:p>
            <a:pPr marL="0" indent="0">
              <a:buNone/>
            </a:pPr>
            <a:endParaRPr lang="en-US"/>
          </a:p>
          <a:p>
            <a:pPr marL="0" indent="0">
              <a:buNone/>
            </a:pPr>
            <a:endParaRPr lang="en-US"/>
          </a:p>
          <a:p>
            <a:pPr marL="0" indent="0">
              <a:buNone/>
            </a:pPr>
            <a:r>
              <a:rPr lang="en-US" sz="18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When benzoic acid is heated with sodalime (a mixture of caustic soda and quick lime) inflammable vapours of benzene are evolved.</a:t>
            </a:r>
            <a:endParaRPr lang="en-US" sz="180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93D21D9A-7FBC-2141-A92D-544011622AF8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1656" y="1160860"/>
            <a:ext cx="9532143" cy="1928812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419397705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13053B-93A7-2542-9F11-05A2075079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53641"/>
            <a:ext cx="10515600" cy="5623322"/>
          </a:xfrm>
        </p:spPr>
        <p:txBody>
          <a:bodyPr/>
          <a:lstStyle/>
          <a:p>
            <a:pPr marL="0" indent="0">
              <a:buNone/>
            </a:pPr>
            <a:r>
              <a:rPr lang="en-US" sz="1800" b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DIAZOREACTION (OR) COUPLING REACTION</a:t>
            </a:r>
            <a:r>
              <a:rPr lang="en-US" sz="18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180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18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When aniline or phonol is reacted with benzene diazonium chloride diazo coupling takes place to given azodyes.</a:t>
            </a:r>
            <a:endParaRPr lang="en-US" sz="180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3DDBEA9B-38CF-CE48-922B-E0951191E77B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64469" y="1732359"/>
            <a:ext cx="9889331" cy="3589735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00268349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D35680-2751-8B44-AC1D-589B71778D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/>
          </a:p>
          <a:p>
            <a:pPr marL="0" indent="0">
              <a:buNone/>
            </a:pPr>
            <a:endParaRPr lang="en-US"/>
          </a:p>
          <a:p>
            <a:pPr marL="0" indent="0">
              <a:buNone/>
            </a:pPr>
            <a:endParaRPr lang="en-US"/>
          </a:p>
          <a:p>
            <a:pPr marL="0" indent="0">
              <a:buNone/>
            </a:pPr>
            <a:endParaRPr lang="en-US"/>
          </a:p>
          <a:p>
            <a:pPr marL="0" indent="0" algn="ctr">
              <a:buNone/>
            </a:pPr>
            <a:r>
              <a:rPr lang="en-US"/>
              <a:t>THANK YOU</a:t>
            </a:r>
          </a:p>
        </p:txBody>
      </p:sp>
    </p:spTree>
    <p:extLst>
      <p:ext uri="{BB962C8B-B14F-4D97-AF65-F5344CB8AC3E}">
        <p14:creationId xmlns:p14="http://schemas.microsoft.com/office/powerpoint/2010/main" val="331837057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Widescreen</PresentationFormat>
  <Slides>9</Slides>
  <Notes>0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ORGANIC REACTIONS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ORGANIC REACTIONS</dc:title>
  <dc:creator>919361498802</dc:creator>
  <cp:lastModifiedBy>919361498802</cp:lastModifiedBy>
  <cp:revision>6</cp:revision>
  <dcterms:created xsi:type="dcterms:W3CDTF">2020-10-12T11:59:13Z</dcterms:created>
  <dcterms:modified xsi:type="dcterms:W3CDTF">2020-10-12T13:56:08Z</dcterms:modified>
</cp:coreProperties>
</file>