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62" r:id="rId4"/>
    <p:sldId id="257" r:id="rId5"/>
    <p:sldId id="258" r:id="rId6"/>
    <p:sldId id="259" r:id="rId7"/>
    <p:sldId id="260" r:id="rId8"/>
    <p:sldId id="261" r:id="rId9"/>
    <p:sldId id="263" r:id="rId10"/>
    <p:sldId id="275" r:id="rId11"/>
    <p:sldId id="276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7" r:id="rId23"/>
    <p:sldId id="278" r:id="rId24"/>
    <p:sldId id="279" r:id="rId25"/>
    <p:sldId id="281" r:id="rId26"/>
    <p:sldId id="280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8-08T14:39:58.3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645 112,'0'0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945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858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8792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85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9493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6108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934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93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522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85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8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999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95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10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194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043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6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 /><Relationship Id="rId2" Type="http://schemas.openxmlformats.org/officeDocument/2006/relationships/customXml" Target="../ink/ink1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16.jpeg" /><Relationship Id="rId4" Type="http://schemas.openxmlformats.org/officeDocument/2006/relationships/image" Target="../media/image15.jpeg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 /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 /><Relationship Id="rId2" Type="http://schemas.openxmlformats.org/officeDocument/2006/relationships/image" Target="../media/image18.jpeg" /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 /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 /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65009-0921-1342-851F-F2E1D83BEC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en-US"/>
              <a:t>Magnetic properties of matter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959942-B1D1-364D-A229-D6D23412CF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4715" y="4256216"/>
            <a:ext cx="7766936" cy="1096899"/>
          </a:xfrm>
        </p:spPr>
        <p:txBody>
          <a:bodyPr>
            <a:normAutofit/>
          </a:bodyPr>
          <a:lstStyle/>
          <a:p>
            <a:pPr algn="l"/>
            <a:r>
              <a:rPr lang="en-US" sz="2800"/>
              <a:t>Name of the instructor : U.NithyaM.Sc.,M.Phil.,</a:t>
            </a:r>
          </a:p>
        </p:txBody>
      </p:sp>
    </p:spTree>
    <p:extLst>
      <p:ext uri="{BB962C8B-B14F-4D97-AF65-F5344CB8AC3E}">
        <p14:creationId xmlns:p14="http://schemas.microsoft.com/office/powerpoint/2010/main" val="3262339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5464A-AAFE-5144-9B58-CB73E2000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solidFill>
                <a:schemeClr val="accent5"/>
              </a:solidFill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2A027BAD-888D-1644-B9AB-BD90015679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92" y="609600"/>
            <a:ext cx="9340452" cy="5944791"/>
          </a:xfrm>
        </p:spPr>
      </p:pic>
    </p:spTree>
    <p:extLst>
      <p:ext uri="{BB962C8B-B14F-4D97-AF65-F5344CB8AC3E}">
        <p14:creationId xmlns:p14="http://schemas.microsoft.com/office/powerpoint/2010/main" val="1075096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C610B-46D5-114F-8751-2F60E742A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D28DC94-F825-9E41-B75C-DDEA3E4460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0"/>
            <a:ext cx="9769078" cy="6500813"/>
          </a:xfrm>
        </p:spPr>
      </p:pic>
    </p:spTree>
    <p:extLst>
      <p:ext uri="{BB962C8B-B14F-4D97-AF65-F5344CB8AC3E}">
        <p14:creationId xmlns:p14="http://schemas.microsoft.com/office/powerpoint/2010/main" val="2683096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4D1B4-B0CC-3E41-A45A-C351AAF8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C00000"/>
                </a:solidFill>
              </a:rPr>
              <a:t>Types of magnetism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A1DD3AC-23FF-394A-B6A7-EA5D6C4D17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5" y="1571625"/>
            <a:ext cx="8596668" cy="5036343"/>
          </a:xfrm>
        </p:spPr>
      </p:pic>
    </p:spTree>
    <p:extLst>
      <p:ext uri="{BB962C8B-B14F-4D97-AF65-F5344CB8AC3E}">
        <p14:creationId xmlns:p14="http://schemas.microsoft.com/office/powerpoint/2010/main" val="4070169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CB7D0-FEA3-F14D-95FA-6633102F4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5"/>
                </a:solidFill>
              </a:rPr>
              <a:t>Curie Temperature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AAE8A241-21CA-B143-B3DA-D444B6F1BE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266" y="1321594"/>
            <a:ext cx="9018984" cy="5268515"/>
          </a:xfrm>
        </p:spPr>
      </p:pic>
    </p:spTree>
    <p:extLst>
      <p:ext uri="{BB962C8B-B14F-4D97-AF65-F5344CB8AC3E}">
        <p14:creationId xmlns:p14="http://schemas.microsoft.com/office/powerpoint/2010/main" val="592486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8A166-7555-0D49-8FB4-ED492E4A4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5"/>
                </a:solidFill>
              </a:rPr>
              <a:t>Neel Temperature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2C7521A-5B13-1743-B14C-20003164CC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5" y="1428750"/>
            <a:ext cx="9127462" cy="5268515"/>
          </a:xfrm>
        </p:spPr>
      </p:pic>
    </p:spTree>
    <p:extLst>
      <p:ext uri="{BB962C8B-B14F-4D97-AF65-F5344CB8AC3E}">
        <p14:creationId xmlns:p14="http://schemas.microsoft.com/office/powerpoint/2010/main" val="99077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A5FD3-E786-E54B-8460-348A12ABB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5"/>
                </a:solidFill>
              </a:rPr>
              <a:t>Comparision between paramagnetism and diamagnetism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BB632CC-240B-9C4D-B655-D80216C957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8901736"/>
              </p:ext>
            </p:extLst>
          </p:nvPr>
        </p:nvGraphicFramePr>
        <p:xfrm>
          <a:off x="677691" y="2160588"/>
          <a:ext cx="8596311" cy="367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3731619364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2617700528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3359650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Paramagnetism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Diamagnetism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6078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Similarity</a:t>
                      </a:r>
                    </a:p>
                    <a:p>
                      <a:r>
                        <a:rPr lang="en-US"/>
                        <a:t>Dependance on magnetic field indensity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Independent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Independent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695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Differences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3672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1. Magnetic permeabilty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&gt;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&lt;1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9598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2. Value of magnetic susceptibility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Large 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Small negative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187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3.origin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Angular momentum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Electroc charge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059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4.Dependance of temperature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Decreases with an increase in temperature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Independent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273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58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F0D23-41F3-0D43-8007-D090D52F6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14772"/>
            <a:ext cx="8596668" cy="1320800"/>
          </a:xfrm>
        </p:spPr>
        <p:txBody>
          <a:bodyPr/>
          <a:lstStyle/>
          <a:p>
            <a:r>
              <a:rPr lang="en-US">
                <a:solidFill>
                  <a:schemeClr val="accent5"/>
                </a:solidFill>
              </a:rPr>
              <a:t>Comparision between paramagnetism and ferromagnetism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04D4B99-9841-E74C-A1FF-B82A29D158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7574089"/>
              </p:ext>
            </p:extLst>
          </p:nvPr>
        </p:nvGraphicFramePr>
        <p:xfrm>
          <a:off x="677691" y="2234407"/>
          <a:ext cx="8596311" cy="3248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886089610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4141266925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291410398"/>
                    </a:ext>
                  </a:extLst>
                </a:gridCol>
              </a:tblGrid>
              <a:tr h="687347">
                <a:tc>
                  <a:txBody>
                    <a:bodyPr/>
                    <a:lstStyle/>
                    <a:p>
                      <a:r>
                        <a:rPr lang="en-US"/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Paramagnetism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Ferromagnetism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6568053"/>
                  </a:ext>
                </a:extLst>
              </a:tr>
              <a:tr h="687347">
                <a:tc>
                  <a:txBody>
                    <a:bodyPr/>
                    <a:lstStyle/>
                    <a:p>
                      <a:r>
                        <a:rPr lang="en-US"/>
                        <a:t>Similarities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037682"/>
                  </a:ext>
                </a:extLst>
              </a:tr>
              <a:tr h="1186380">
                <a:tc>
                  <a:txBody>
                    <a:bodyPr/>
                    <a:lstStyle/>
                    <a:p>
                      <a:r>
                        <a:rPr lang="en-US"/>
                        <a:t>1. Dependance on temperature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Dependent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Dependent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878507"/>
                  </a:ext>
                </a:extLst>
              </a:tr>
              <a:tr h="687347">
                <a:tc>
                  <a:txBody>
                    <a:bodyPr/>
                    <a:lstStyle/>
                    <a:p>
                      <a:r>
                        <a:rPr lang="en-US"/>
                        <a:t>2. Sign of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Positive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6201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3700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583E98B-E438-1545-97E2-1856C1F25B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5046745"/>
              </p:ext>
            </p:extLst>
          </p:nvPr>
        </p:nvGraphicFramePr>
        <p:xfrm>
          <a:off x="677863" y="2160588"/>
          <a:ext cx="8596311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2450854307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1038335447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38787449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Differences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594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1. Value of magnetic susceptibility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Large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Very large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8759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2. Dependance on magnetic field intensity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Independent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dependent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171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3. 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Electronic charge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Dipole exchange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652709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C7A6A964-36B9-DA4D-9AD6-7E0711DEB38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>
                <a:solidFill>
                  <a:schemeClr val="accent5"/>
                </a:solidFill>
              </a:rPr>
              <a:t>Comparision between paramagnetism and ferromagnetism</a:t>
            </a:r>
          </a:p>
        </p:txBody>
      </p:sp>
    </p:spTree>
    <p:extLst>
      <p:ext uri="{BB962C8B-B14F-4D97-AF65-F5344CB8AC3E}">
        <p14:creationId xmlns:p14="http://schemas.microsoft.com/office/powerpoint/2010/main" val="24738785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93056-5E2E-AB44-8C7F-14625CB38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5"/>
                </a:solidFill>
              </a:rPr>
              <a:t>Determination of magnetic susceptibility</a:t>
            </a:r>
            <a:br>
              <a:rPr lang="en-US">
                <a:solidFill>
                  <a:schemeClr val="accent5"/>
                </a:solidFill>
              </a:rPr>
            </a:br>
            <a:r>
              <a:rPr lang="en-US">
                <a:solidFill>
                  <a:schemeClr val="accent5"/>
                </a:solidFill>
              </a:rPr>
              <a:t>using Guoy balance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58F7F-0530-CB44-B027-1DC155519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>
                <a:solidFill>
                  <a:srgbClr val="00B0F0"/>
                </a:solidFill>
              </a:rPr>
              <a:t>Paramagnetic substance</a:t>
            </a:r>
          </a:p>
          <a:p>
            <a:r>
              <a:rPr lang="en-US" sz="2800">
                <a:solidFill>
                  <a:srgbClr val="00B0F0"/>
                </a:solidFill>
              </a:rPr>
              <a:t> </a:t>
            </a:r>
            <a:r>
              <a:rPr lang="en-US" sz="2800">
                <a:solidFill>
                  <a:schemeClr val="tx2">
                    <a:lumMod val="75000"/>
                  </a:schemeClr>
                </a:solidFill>
              </a:rPr>
              <a:t>when a substance is suspended between the two poles of an electromagnet</a:t>
            </a:r>
          </a:p>
          <a:p>
            <a:r>
              <a:rPr lang="en-US" sz="2800">
                <a:solidFill>
                  <a:schemeClr val="tx2">
                    <a:lumMod val="75000"/>
                  </a:schemeClr>
                </a:solidFill>
              </a:rPr>
              <a:t> The current is switched on,it experiences a force acting along its length.</a:t>
            </a:r>
          </a:p>
          <a:p>
            <a:r>
              <a:rPr lang="en-US" sz="2800">
                <a:solidFill>
                  <a:schemeClr val="tx2">
                    <a:lumMod val="75000"/>
                  </a:schemeClr>
                </a:solidFill>
              </a:rPr>
              <a:t> The substance will be drawn downward by the electromagnetic field if it is paramagnetic.</a:t>
            </a:r>
          </a:p>
          <a:p>
            <a:r>
              <a:rPr lang="en-US" sz="2800">
                <a:solidFill>
                  <a:schemeClr val="tx2">
                    <a:lumMod val="75000"/>
                  </a:schemeClr>
                </a:solidFill>
              </a:rPr>
              <a:t>The weight of the substance will increase in weight the magnetic susceptibility is calculated.</a:t>
            </a:r>
          </a:p>
          <a:p>
            <a:pPr marL="0" indent="0">
              <a:buNone/>
            </a:pPr>
            <a:endParaRPr lang="en-US" sz="280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0665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CDD89-6661-5146-9AFE-312E8316F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E5F0302-BC30-9041-B950-5F63333A2A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16" y="609600"/>
            <a:ext cx="9661921" cy="5638799"/>
          </a:xfrm>
        </p:spPr>
      </p:pic>
    </p:spTree>
    <p:extLst>
      <p:ext uri="{BB962C8B-B14F-4D97-AF65-F5344CB8AC3E}">
        <p14:creationId xmlns:p14="http://schemas.microsoft.com/office/powerpoint/2010/main" val="3434600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BCEF0-6992-1F49-A6D3-AD6A9DBB1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FEA274F-D46A-9D46-AA02-9DF28B039F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5" y="609600"/>
            <a:ext cx="9181040" cy="5202237"/>
          </a:xfrm>
        </p:spPr>
      </p:pic>
    </p:spTree>
    <p:extLst>
      <p:ext uri="{BB962C8B-B14F-4D97-AF65-F5344CB8AC3E}">
        <p14:creationId xmlns:p14="http://schemas.microsoft.com/office/powerpoint/2010/main" val="13826526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2C761-93E3-684F-9294-4B9C5C609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599" y="723007"/>
            <a:ext cx="8596668" cy="1320800"/>
          </a:xfrm>
        </p:spPr>
        <p:txBody>
          <a:bodyPr/>
          <a:lstStyle/>
          <a:p>
            <a:r>
              <a:rPr lang="en-US">
                <a:solidFill>
                  <a:schemeClr val="accent5"/>
                </a:solidFill>
              </a:rPr>
              <a:t>Calculation: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9BE09-F641-6E4C-870E-96C96FC6A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3659" y="1675981"/>
            <a:ext cx="8596668" cy="4701909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The increase in weight</a:t>
            </a:r>
          </a:p>
          <a:p>
            <a:pPr marL="0" indent="0">
              <a:buNone/>
            </a:pPr>
            <a:r>
              <a:rPr lang="en-US"/>
              <a:t>          </a:t>
            </a:r>
          </a:p>
          <a:p>
            <a:pPr marL="0" indent="0">
              <a:buNone/>
            </a:pPr>
            <a:r>
              <a:rPr lang="en-US"/>
              <a:t>                                         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Ink 9">
                <a:extLst>
                  <a:ext uri="{FF2B5EF4-FFF2-40B4-BE49-F238E27FC236}">
                    <a16:creationId xmlns:a16="http://schemas.microsoft.com/office/drawing/2014/main" id="{64092FE5-0071-FE4B-8480-681E9E8D6C16}"/>
                  </a:ext>
                </a:extLst>
              </p14:cNvPr>
              <p14:cNvContentPartPr/>
              <p14:nvPr/>
            </p14:nvContentPartPr>
            <p14:xfrm>
              <a:off x="4379847" y="3158308"/>
              <a:ext cx="360" cy="360"/>
            </p14:xfrm>
          </p:contentPart>
        </mc:Choice>
        <mc:Fallback xmlns="">
          <p:pic>
            <p:nvPicPr>
              <p:cNvPr id="9" name="Ink 9">
                <a:extLst>
                  <a:ext uri="{FF2B5EF4-FFF2-40B4-BE49-F238E27FC236}">
                    <a16:creationId xmlns:a16="http://schemas.microsoft.com/office/drawing/2014/main" id="{64092FE5-0071-FE4B-8480-681E9E8D6C1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71207" y="3149668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Picture 4">
            <a:extLst>
              <a:ext uri="{FF2B5EF4-FFF2-40B4-BE49-F238E27FC236}">
                <a16:creationId xmlns:a16="http://schemas.microsoft.com/office/drawing/2014/main" id="{07BDF992-F26D-5842-9C0F-3B85F222BB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126" y="2273755"/>
            <a:ext cx="6592967" cy="718706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3CA16A58-40AF-4843-B21F-658751F891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704" y="4470125"/>
            <a:ext cx="5749639" cy="166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521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A818-F0F3-7F4E-90F6-B06F37824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F5C2D-5BE2-4B4F-9EF5-77DD52025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0188" y="2012821"/>
            <a:ext cx="8596669" cy="3880773"/>
          </a:xfrm>
        </p:spPr>
        <p:txBody>
          <a:bodyPr/>
          <a:lstStyle/>
          <a:p>
            <a:r>
              <a:rPr lang="en-US"/>
              <a:t>Calculation of molar magnetic susceptibility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                 X</a:t>
            </a:r>
            <a:r>
              <a:rPr lang="en-US" baseline="-25000"/>
              <a:t>M</a:t>
            </a:r>
            <a:r>
              <a:rPr lang="en-US"/>
              <a:t>= XM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Calculation of effective magnetic moment.    </a:t>
            </a:r>
          </a:p>
          <a:p>
            <a:pPr marL="0" indent="0">
              <a:buNone/>
            </a:pPr>
            <a:r>
              <a:rPr lang="en-US"/>
              <a:t>           </a:t>
            </a:r>
          </a:p>
          <a:p>
            <a:pPr marL="0" indent="0">
              <a:buNone/>
            </a:pPr>
            <a:r>
              <a:rPr lang="en-US"/>
              <a:t>                 M.                = √ 3RTX</a:t>
            </a:r>
            <a:r>
              <a:rPr lang="en-US" baseline="-25000"/>
              <a:t>M</a:t>
            </a:r>
            <a:r>
              <a:rPr lang="en-US"/>
              <a:t> </a:t>
            </a:r>
          </a:p>
          <a:p>
            <a:endParaRPr lang="en-US"/>
          </a:p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5BC9393-FD56-1643-89E2-6462CA8939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29836" y="4063336"/>
            <a:ext cx="713477" cy="1830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1309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0728E-CF95-4E48-9FE9-49205F7C8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656A7-6925-3F41-B876-AB92C2947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solidFill>
                  <a:srgbClr val="00B0F0"/>
                </a:solidFill>
              </a:rPr>
              <a:t>Diamagnetic substance.    </a:t>
            </a:r>
          </a:p>
          <a:p>
            <a:r>
              <a:rPr lang="en-US">
                <a:solidFill>
                  <a:srgbClr val="00B0F0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In the case of diamagnetic substances the cylinder will be pushed upwards by the electromagnetic field because diamagnetic substances are repelled by the magnetic field.</a:t>
            </a:r>
          </a:p>
          <a:p>
            <a:r>
              <a:rPr lang="en-US">
                <a:solidFill>
                  <a:schemeClr val="tx1"/>
                </a:solidFill>
              </a:rPr>
              <a:t>The weight of the substance will decrease apparently.</a:t>
            </a:r>
          </a:p>
          <a:p>
            <a:r>
              <a:rPr lang="en-US">
                <a:solidFill>
                  <a:schemeClr val="tx1"/>
                </a:solidFill>
              </a:rPr>
              <a:t> weight change of the substance and X can be calculated.</a:t>
            </a:r>
          </a:p>
          <a:p>
            <a:r>
              <a:rPr lang="en-US">
                <a:solidFill>
                  <a:schemeClr val="tx1"/>
                </a:solidFill>
              </a:rPr>
              <a:t> weight change and X will be negative</a:t>
            </a:r>
            <a:endParaRPr lang="en-US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1475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D855F-066B-374F-A74F-C561581F5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5"/>
                </a:solidFill>
              </a:rPr>
              <a:t>Application to structural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726DB-641C-3D4E-97E1-FD5356082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K</a:t>
            </a:r>
            <a:r>
              <a:rPr lang="en-US" baseline="-25000"/>
              <a:t>4</a:t>
            </a:r>
            <a:r>
              <a:rPr lang="en-US"/>
              <a:t>Fe(CN)</a:t>
            </a:r>
            <a:r>
              <a:rPr lang="en-US" baseline="-25000"/>
              <a:t>6</a:t>
            </a:r>
            <a:r>
              <a:rPr lang="en-US"/>
              <a:t>:</a:t>
            </a:r>
          </a:p>
          <a:p>
            <a:pPr marL="0" indent="0">
              <a:buNone/>
            </a:pPr>
            <a:r>
              <a:rPr lang="en-US"/>
              <a:t>    4+x-6=0</a:t>
            </a:r>
          </a:p>
          <a:p>
            <a:pPr marL="0" indent="0">
              <a:buNone/>
            </a:pPr>
            <a:r>
              <a:rPr lang="en-US"/>
              <a:t>     x-2=0</a:t>
            </a:r>
          </a:p>
          <a:p>
            <a:pPr marL="0" indent="0">
              <a:buNone/>
            </a:pPr>
            <a:r>
              <a:rPr lang="en-US"/>
              <a:t>       x=2</a:t>
            </a:r>
          </a:p>
          <a:p>
            <a:pPr marL="0" indent="0">
              <a:buNone/>
            </a:pPr>
            <a:r>
              <a:rPr lang="en-US"/>
              <a:t>Fe atomic number:26</a:t>
            </a:r>
          </a:p>
          <a:p>
            <a:pPr marL="0" indent="0">
              <a:buNone/>
            </a:pPr>
            <a:r>
              <a:rPr lang="en-US"/>
              <a:t> 1s</a:t>
            </a:r>
            <a:r>
              <a:rPr lang="en-US" baseline="30000"/>
              <a:t>2</a:t>
            </a:r>
            <a:r>
              <a:rPr lang="en-US"/>
              <a:t>2s</a:t>
            </a:r>
            <a:r>
              <a:rPr lang="en-US" baseline="30000"/>
              <a:t>2</a:t>
            </a:r>
            <a:r>
              <a:rPr lang="en-US"/>
              <a:t>2p</a:t>
            </a:r>
            <a:r>
              <a:rPr lang="en-US" baseline="30000"/>
              <a:t>6</a:t>
            </a:r>
            <a:r>
              <a:rPr lang="en-US"/>
              <a:t>3s</a:t>
            </a:r>
            <a:r>
              <a:rPr lang="en-US" baseline="30000"/>
              <a:t>2</a:t>
            </a:r>
            <a:r>
              <a:rPr lang="en-US"/>
              <a:t>3p</a:t>
            </a:r>
            <a:r>
              <a:rPr lang="en-US" baseline="30000"/>
              <a:t>6</a:t>
            </a:r>
            <a:r>
              <a:rPr lang="en-US"/>
              <a:t>3d</a:t>
            </a:r>
            <a:r>
              <a:rPr lang="en-US" baseline="30000"/>
              <a:t>6</a:t>
            </a:r>
            <a:r>
              <a:rPr lang="en-US"/>
              <a:t>4s</a:t>
            </a:r>
            <a:r>
              <a:rPr lang="en-US" baseline="30000"/>
              <a:t>2</a:t>
            </a:r>
          </a:p>
          <a:p>
            <a:pPr marL="0" indent="0">
              <a:buNone/>
            </a:pPr>
            <a:r>
              <a:rPr lang="en-US" baseline="30000"/>
              <a:t>  </a:t>
            </a:r>
            <a:r>
              <a:rPr lang="en-US"/>
              <a:t>No unpaired electron – diamagnetic</a:t>
            </a:r>
          </a:p>
          <a:p>
            <a:pPr marL="0" indent="0">
              <a:buNone/>
            </a:pPr>
            <a:r>
              <a:rPr lang="en-US"/>
              <a:t> d</a:t>
            </a:r>
            <a:r>
              <a:rPr lang="en-US" baseline="30000"/>
              <a:t>2</a:t>
            </a:r>
            <a:r>
              <a:rPr lang="en-US"/>
              <a:t>sp</a:t>
            </a:r>
            <a:r>
              <a:rPr lang="en-US" baseline="30000"/>
              <a:t>3</a:t>
            </a:r>
            <a:r>
              <a:rPr lang="en-US"/>
              <a:t>- octahetral</a:t>
            </a:r>
          </a:p>
        </p:txBody>
      </p:sp>
    </p:spTree>
    <p:extLst>
      <p:ext uri="{BB962C8B-B14F-4D97-AF65-F5344CB8AC3E}">
        <p14:creationId xmlns:p14="http://schemas.microsoft.com/office/powerpoint/2010/main" val="17760907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94045-D64F-0847-BAC0-65F9A9530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D813617-FC31-5044-9B4A-23C7BE66D3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79"/>
          <a:stretch/>
        </p:blipFill>
        <p:spPr>
          <a:xfrm>
            <a:off x="1017984" y="1930400"/>
            <a:ext cx="8876110" cy="4534694"/>
          </a:xfr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EDCA42E0-4AC7-BF43-A5F0-F8A8A9DD1B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619" y="257660"/>
            <a:ext cx="8061618" cy="1693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2263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7A8CC-4BE0-A14C-A0F4-45DB0F084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7B380-2130-6D43-A84B-BAD27D58B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K</a:t>
            </a:r>
            <a:r>
              <a:rPr lang="en-US" baseline="-25000"/>
              <a:t>3</a:t>
            </a:r>
            <a:r>
              <a:rPr lang="en-US"/>
              <a:t>Fe(CN)</a:t>
            </a:r>
            <a:r>
              <a:rPr lang="en-US" baseline="-25000"/>
              <a:t>6</a:t>
            </a:r>
            <a:r>
              <a:rPr lang="en-US"/>
              <a:t>:</a:t>
            </a:r>
          </a:p>
          <a:p>
            <a:pPr marL="0" indent="0">
              <a:buNone/>
            </a:pPr>
            <a:r>
              <a:rPr lang="en-US"/>
              <a:t>    3+x-6=0</a:t>
            </a:r>
          </a:p>
          <a:p>
            <a:pPr marL="0" indent="0">
              <a:buNone/>
            </a:pPr>
            <a:r>
              <a:rPr lang="en-US"/>
              <a:t>     x-3=0</a:t>
            </a:r>
          </a:p>
          <a:p>
            <a:pPr marL="0" indent="0">
              <a:buNone/>
            </a:pPr>
            <a:r>
              <a:rPr lang="en-US"/>
              <a:t>       x=3</a:t>
            </a:r>
          </a:p>
          <a:p>
            <a:pPr marL="0" indent="0">
              <a:buNone/>
            </a:pPr>
            <a:r>
              <a:rPr lang="en-US"/>
              <a:t>Fe atomic number:26</a:t>
            </a:r>
          </a:p>
          <a:p>
            <a:pPr marL="0" indent="0">
              <a:buNone/>
            </a:pPr>
            <a:r>
              <a:rPr lang="en-US"/>
              <a:t> 1s</a:t>
            </a:r>
            <a:r>
              <a:rPr lang="en-US" baseline="30000"/>
              <a:t>2</a:t>
            </a:r>
            <a:r>
              <a:rPr lang="en-US"/>
              <a:t>2s</a:t>
            </a:r>
            <a:r>
              <a:rPr lang="en-US" baseline="30000"/>
              <a:t>2</a:t>
            </a:r>
            <a:r>
              <a:rPr lang="en-US"/>
              <a:t>2p</a:t>
            </a:r>
            <a:r>
              <a:rPr lang="en-US" baseline="30000"/>
              <a:t>6</a:t>
            </a:r>
            <a:r>
              <a:rPr lang="en-US"/>
              <a:t>3s</a:t>
            </a:r>
            <a:r>
              <a:rPr lang="en-US" baseline="30000"/>
              <a:t>2</a:t>
            </a:r>
            <a:r>
              <a:rPr lang="en-US"/>
              <a:t>3p</a:t>
            </a:r>
            <a:r>
              <a:rPr lang="en-US" baseline="30000"/>
              <a:t>6</a:t>
            </a:r>
            <a:r>
              <a:rPr lang="en-US"/>
              <a:t>3d</a:t>
            </a:r>
            <a:r>
              <a:rPr lang="en-US" baseline="30000"/>
              <a:t>6</a:t>
            </a:r>
            <a:r>
              <a:rPr lang="en-US"/>
              <a:t>4s</a:t>
            </a:r>
            <a:r>
              <a:rPr lang="en-US" baseline="30000"/>
              <a:t>2</a:t>
            </a:r>
          </a:p>
          <a:p>
            <a:pPr marL="0" indent="0">
              <a:buNone/>
            </a:pPr>
            <a:r>
              <a:rPr lang="en-US" baseline="30000"/>
              <a:t>  </a:t>
            </a:r>
            <a:r>
              <a:rPr lang="en-US"/>
              <a:t>one unpaired electron – Paramagnetic</a:t>
            </a:r>
          </a:p>
          <a:p>
            <a:pPr marL="0" indent="0">
              <a:buNone/>
            </a:pPr>
            <a:r>
              <a:rPr lang="en-US"/>
              <a:t> d</a:t>
            </a:r>
            <a:r>
              <a:rPr lang="en-US" baseline="30000"/>
              <a:t>2</a:t>
            </a:r>
            <a:r>
              <a:rPr lang="en-US"/>
              <a:t>sp</a:t>
            </a:r>
            <a:r>
              <a:rPr lang="en-US" baseline="30000"/>
              <a:t>3</a:t>
            </a:r>
            <a:r>
              <a:rPr lang="en-US"/>
              <a:t>- octahetral</a:t>
            </a:r>
          </a:p>
        </p:txBody>
      </p:sp>
    </p:spTree>
    <p:extLst>
      <p:ext uri="{BB962C8B-B14F-4D97-AF65-F5344CB8AC3E}">
        <p14:creationId xmlns:p14="http://schemas.microsoft.com/office/powerpoint/2010/main" val="33105093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A9782-EF81-F946-84B9-187BDF782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2A5A783-F456-0243-B2A9-E933770C40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03" y="609600"/>
            <a:ext cx="9251156" cy="5980509"/>
          </a:xfrm>
        </p:spPr>
      </p:pic>
    </p:spTree>
    <p:extLst>
      <p:ext uri="{BB962C8B-B14F-4D97-AF65-F5344CB8AC3E}">
        <p14:creationId xmlns:p14="http://schemas.microsoft.com/office/powerpoint/2010/main" val="35382495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DA5A0-89A5-8441-9412-77B8C90D9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1D1D3-136A-E64C-A14E-761783821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09599"/>
            <a:ext cx="8966729" cy="5498307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Ni(CO)</a:t>
            </a:r>
            <a:r>
              <a:rPr lang="en-US" baseline="-25000"/>
              <a:t>4</a:t>
            </a:r>
            <a:r>
              <a:rPr lang="en-US"/>
              <a:t>:</a:t>
            </a:r>
          </a:p>
          <a:p>
            <a:pPr marL="0" indent="0">
              <a:buNone/>
            </a:pPr>
            <a:r>
              <a:rPr lang="en-US"/>
              <a:t>    x-0=0</a:t>
            </a:r>
          </a:p>
          <a:p>
            <a:pPr marL="0" indent="0">
              <a:buNone/>
            </a:pPr>
            <a:r>
              <a:rPr lang="en-US"/>
              <a:t>     x=0</a:t>
            </a:r>
          </a:p>
          <a:p>
            <a:pPr marL="0" indent="0">
              <a:buNone/>
            </a:pPr>
            <a:r>
              <a:rPr lang="en-US"/>
              <a:t>     Ni atomic number:28</a:t>
            </a:r>
          </a:p>
          <a:p>
            <a:pPr marL="0" indent="0">
              <a:buNone/>
            </a:pPr>
            <a:r>
              <a:rPr lang="en-US"/>
              <a:t> 1s</a:t>
            </a:r>
            <a:r>
              <a:rPr lang="en-US" baseline="30000"/>
              <a:t>2</a:t>
            </a:r>
            <a:r>
              <a:rPr lang="en-US"/>
              <a:t>2s</a:t>
            </a:r>
            <a:r>
              <a:rPr lang="en-US" baseline="30000"/>
              <a:t>2</a:t>
            </a:r>
            <a:r>
              <a:rPr lang="en-US"/>
              <a:t>2p</a:t>
            </a:r>
            <a:r>
              <a:rPr lang="en-US" baseline="30000"/>
              <a:t>6</a:t>
            </a:r>
            <a:r>
              <a:rPr lang="en-US"/>
              <a:t>3s</a:t>
            </a:r>
            <a:r>
              <a:rPr lang="en-US" baseline="30000"/>
              <a:t>2</a:t>
            </a:r>
            <a:r>
              <a:rPr lang="en-US"/>
              <a:t>3p</a:t>
            </a:r>
            <a:r>
              <a:rPr lang="en-US" baseline="30000"/>
              <a:t>6</a:t>
            </a:r>
            <a:r>
              <a:rPr lang="en-US"/>
              <a:t>3d</a:t>
            </a:r>
            <a:r>
              <a:rPr lang="en-US" baseline="30000"/>
              <a:t>8</a:t>
            </a:r>
            <a:r>
              <a:rPr lang="en-US"/>
              <a:t>4s</a:t>
            </a:r>
            <a:r>
              <a:rPr lang="en-US" baseline="30000"/>
              <a:t>2</a:t>
            </a:r>
          </a:p>
          <a:p>
            <a:pPr marL="0" indent="0">
              <a:buNone/>
            </a:pPr>
            <a:r>
              <a:rPr lang="en-US" baseline="30000"/>
              <a:t>  </a:t>
            </a:r>
            <a:r>
              <a:rPr lang="en-US"/>
              <a:t>No unpaired electron – diamagnetic</a:t>
            </a:r>
          </a:p>
          <a:p>
            <a:pPr marL="0" indent="0">
              <a:buNone/>
            </a:pPr>
            <a:r>
              <a:rPr lang="en-US"/>
              <a:t>sp</a:t>
            </a:r>
            <a:r>
              <a:rPr lang="en-US" baseline="30000"/>
              <a:t>3</a:t>
            </a:r>
            <a:r>
              <a:rPr lang="en-US"/>
              <a:t>- Tetrahetral</a:t>
            </a:r>
          </a:p>
        </p:txBody>
      </p:sp>
    </p:spTree>
    <p:extLst>
      <p:ext uri="{BB962C8B-B14F-4D97-AF65-F5344CB8AC3E}">
        <p14:creationId xmlns:p14="http://schemas.microsoft.com/office/powerpoint/2010/main" val="31965952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E7B3B-F341-D949-A3C3-8C7685844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06D0042-6A63-DB44-9EDC-FC8F52664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91" y="609600"/>
            <a:ext cx="9626203" cy="5962650"/>
          </a:xfrm>
        </p:spPr>
      </p:pic>
    </p:spTree>
    <p:extLst>
      <p:ext uri="{BB962C8B-B14F-4D97-AF65-F5344CB8AC3E}">
        <p14:creationId xmlns:p14="http://schemas.microsoft.com/office/powerpoint/2010/main" val="26604345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AAEAA-44C2-DB45-8B8E-B1DDBC23C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E3D60-7BCE-6847-9EF7-9FB1B91FB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marL="0" indent="0">
              <a:buNone/>
            </a:pPr>
            <a:r>
              <a:rPr lang="en-US"/>
              <a:t>                                          Thank you</a:t>
            </a:r>
          </a:p>
        </p:txBody>
      </p:sp>
    </p:spTree>
    <p:extLst>
      <p:ext uri="{BB962C8B-B14F-4D97-AF65-F5344CB8AC3E}">
        <p14:creationId xmlns:p14="http://schemas.microsoft.com/office/powerpoint/2010/main" val="167207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5E168-2E15-4E46-8E24-2DD1C1D7C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208DC7DF-644F-2C4B-9BF1-7F56D0896A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609600"/>
            <a:ext cx="9359635" cy="5891213"/>
          </a:xfrm>
        </p:spPr>
      </p:pic>
    </p:spTree>
    <p:extLst>
      <p:ext uri="{BB962C8B-B14F-4D97-AF65-F5344CB8AC3E}">
        <p14:creationId xmlns:p14="http://schemas.microsoft.com/office/powerpoint/2010/main" val="1630776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75C78-303B-C844-81C2-8E1B4EDCB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889BC3E-2E54-614F-8CCB-83978AFF85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43" y="517923"/>
            <a:ext cx="11644313" cy="6340077"/>
          </a:xfrm>
        </p:spPr>
      </p:pic>
    </p:spTree>
    <p:extLst>
      <p:ext uri="{BB962C8B-B14F-4D97-AF65-F5344CB8AC3E}">
        <p14:creationId xmlns:p14="http://schemas.microsoft.com/office/powerpoint/2010/main" val="1848764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A8661-21B5-6849-8A90-656A13EAB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5DE77DE-D739-234F-BF8C-FD76C522D6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859691" cy="5811838"/>
          </a:xfrm>
        </p:spPr>
      </p:pic>
    </p:spTree>
    <p:extLst>
      <p:ext uri="{BB962C8B-B14F-4D97-AF65-F5344CB8AC3E}">
        <p14:creationId xmlns:p14="http://schemas.microsoft.com/office/powerpoint/2010/main" val="2754769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3BCA7-B623-554B-A8C4-164B7A95A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8EB74C1-76CC-254D-B443-4FB51A1121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913269" cy="5832078"/>
          </a:xfrm>
        </p:spPr>
      </p:pic>
    </p:spTree>
    <p:extLst>
      <p:ext uri="{BB962C8B-B14F-4D97-AF65-F5344CB8AC3E}">
        <p14:creationId xmlns:p14="http://schemas.microsoft.com/office/powerpoint/2010/main" val="1003416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5BED2-427A-D042-BFAC-D573EA2BC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9D7EBD8-93B4-8D45-BEB1-4903375C0A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47" y="589359"/>
            <a:ext cx="11162109" cy="6054329"/>
          </a:xfrm>
        </p:spPr>
      </p:pic>
    </p:spTree>
    <p:extLst>
      <p:ext uri="{BB962C8B-B14F-4D97-AF65-F5344CB8AC3E}">
        <p14:creationId xmlns:p14="http://schemas.microsoft.com/office/powerpoint/2010/main" val="867802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8E6BC-CDD6-AB46-A965-4324DE106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B92BA66-218E-3540-98C3-FF2C426DC4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922" y="365125"/>
            <a:ext cx="11179969" cy="6127750"/>
          </a:xfrm>
        </p:spPr>
      </p:pic>
    </p:spTree>
    <p:extLst>
      <p:ext uri="{BB962C8B-B14F-4D97-AF65-F5344CB8AC3E}">
        <p14:creationId xmlns:p14="http://schemas.microsoft.com/office/powerpoint/2010/main" val="1416430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0320330E-FD6D-BE43-BCA5-615964B737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31" y="609600"/>
            <a:ext cx="9176370" cy="584193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6DC4E27-00ED-5544-B734-CBA3FF29A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1812" y="762000"/>
            <a:ext cx="6354589" cy="1320800"/>
          </a:xfrm>
        </p:spPr>
        <p:txBody>
          <a:bodyPr/>
          <a:lstStyle/>
          <a:p>
            <a:br>
              <a:rPr lang="en-US">
                <a:solidFill>
                  <a:schemeClr val="accent5"/>
                </a:solidFill>
              </a:rPr>
            </a:br>
            <a:r>
              <a:rPr lang="en-US">
                <a:solidFill>
                  <a:schemeClr val="accent5"/>
                </a:solidFill>
              </a:rPr>
              <a:t>         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AAF22F8F-77D6-A34C-AEF0-EF406AEA0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6525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Facet</vt:lpstr>
      <vt:lpstr>Magnetic properties of matter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</vt:lpstr>
      <vt:lpstr>PowerPoint Presentation</vt:lpstr>
      <vt:lpstr>PowerPoint Presentation</vt:lpstr>
      <vt:lpstr>Types of magnetism</vt:lpstr>
      <vt:lpstr>Curie Temperature</vt:lpstr>
      <vt:lpstr>Neel Temperature</vt:lpstr>
      <vt:lpstr>Comparision between paramagnetism and diamagnetism</vt:lpstr>
      <vt:lpstr>Comparision between paramagnetism and ferromagnetism</vt:lpstr>
      <vt:lpstr>Comparision between paramagnetism and ferromagnetism</vt:lpstr>
      <vt:lpstr>Determination of magnetic susceptibility using Guoy balance method</vt:lpstr>
      <vt:lpstr>PowerPoint Presentation</vt:lpstr>
      <vt:lpstr>Calculation:</vt:lpstr>
      <vt:lpstr>PowerPoint Presentation</vt:lpstr>
      <vt:lpstr>PowerPoint Presentation</vt:lpstr>
      <vt:lpstr>Application to structural Problems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919361498802</dc:creator>
  <cp:lastModifiedBy>919361498802</cp:lastModifiedBy>
  <cp:revision>17</cp:revision>
  <dcterms:created xsi:type="dcterms:W3CDTF">2020-08-08T12:47:40Z</dcterms:created>
  <dcterms:modified xsi:type="dcterms:W3CDTF">2020-08-16T08:00:11Z</dcterms:modified>
</cp:coreProperties>
</file>