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77" r:id="rId9"/>
    <p:sldId id="259" r:id="rId10"/>
    <p:sldId id="264" r:id="rId11"/>
    <p:sldId id="265" r:id="rId12"/>
    <p:sldId id="266" r:id="rId13"/>
    <p:sldId id="267" r:id="rId14"/>
    <p:sldId id="276" r:id="rId15"/>
    <p:sldId id="268" r:id="rId16"/>
    <p:sldId id="269" r:id="rId17"/>
    <p:sldId id="270" r:id="rId18"/>
    <p:sldId id="271" r:id="rId19"/>
    <p:sldId id="272"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viewProps" Target="view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0DDAC-C7C1-464A-A7DE-70F8AB7DCCD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B69ED48-69F0-2E41-8BBC-F54E6518A4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8354B-FC6C-8743-9D19-988877B9ED71}"/>
              </a:ext>
            </a:extLst>
          </p:cNvPr>
          <p:cNvSpPr>
            <a:spLocks noGrp="1"/>
          </p:cNvSpPr>
          <p:nvPr>
            <p:ph type="dt" sz="half" idx="10"/>
          </p:nvPr>
        </p:nvSpPr>
        <p:spPr/>
        <p:txBody>
          <a:bodyPr/>
          <a:lstStyle/>
          <a:p>
            <a:fld id="{90972842-C04D-C74C-9D24-7BC96CC0380F}" type="datetimeFigureOut">
              <a:rPr lang="en-US" smtClean="0"/>
              <a:t>8/4/2020</a:t>
            </a:fld>
            <a:endParaRPr lang="en-US"/>
          </a:p>
        </p:txBody>
      </p:sp>
      <p:sp>
        <p:nvSpPr>
          <p:cNvPr id="5" name="Footer Placeholder 4">
            <a:extLst>
              <a:ext uri="{FF2B5EF4-FFF2-40B4-BE49-F238E27FC236}">
                <a16:creationId xmlns:a16="http://schemas.microsoft.com/office/drawing/2014/main" id="{901CCF6A-FE87-D243-B0F2-54379D3944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2CDA3C-8636-DE4E-9788-913919FE490B}"/>
              </a:ext>
            </a:extLst>
          </p:cNvPr>
          <p:cNvSpPr>
            <a:spLocks noGrp="1"/>
          </p:cNvSpPr>
          <p:nvPr>
            <p:ph type="sldNum" sz="quarter" idx="12"/>
          </p:nvPr>
        </p:nvSpPr>
        <p:spPr/>
        <p:txBody>
          <a:bodyPr/>
          <a:lstStyle/>
          <a:p>
            <a:fld id="{89B54B58-7BA2-F74E-B3D5-7B7F8432753E}" type="slidenum">
              <a:rPr lang="en-US" smtClean="0"/>
              <a:t>‹#›</a:t>
            </a:fld>
            <a:endParaRPr lang="en-US"/>
          </a:p>
        </p:txBody>
      </p:sp>
    </p:spTree>
    <p:extLst>
      <p:ext uri="{BB962C8B-B14F-4D97-AF65-F5344CB8AC3E}">
        <p14:creationId xmlns:p14="http://schemas.microsoft.com/office/powerpoint/2010/main" val="916405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DA18-4D92-5844-949C-65D7C39AFA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2ECEB79-417F-8948-8BD1-0370999C136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2D4C75-BCAE-E640-BF08-021A5720CCEE}"/>
              </a:ext>
            </a:extLst>
          </p:cNvPr>
          <p:cNvSpPr>
            <a:spLocks noGrp="1"/>
          </p:cNvSpPr>
          <p:nvPr>
            <p:ph type="dt" sz="half" idx="10"/>
          </p:nvPr>
        </p:nvSpPr>
        <p:spPr/>
        <p:txBody>
          <a:bodyPr/>
          <a:lstStyle/>
          <a:p>
            <a:fld id="{90972842-C04D-C74C-9D24-7BC96CC0380F}" type="datetimeFigureOut">
              <a:rPr lang="en-US" smtClean="0"/>
              <a:t>8/4/2020</a:t>
            </a:fld>
            <a:endParaRPr lang="en-US"/>
          </a:p>
        </p:txBody>
      </p:sp>
      <p:sp>
        <p:nvSpPr>
          <p:cNvPr id="5" name="Footer Placeholder 4">
            <a:extLst>
              <a:ext uri="{FF2B5EF4-FFF2-40B4-BE49-F238E27FC236}">
                <a16:creationId xmlns:a16="http://schemas.microsoft.com/office/drawing/2014/main" id="{2561F899-07B8-0745-8322-24EA02AA94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301A02-BD59-004E-8E57-5AFDC6757C8D}"/>
              </a:ext>
            </a:extLst>
          </p:cNvPr>
          <p:cNvSpPr>
            <a:spLocks noGrp="1"/>
          </p:cNvSpPr>
          <p:nvPr>
            <p:ph type="sldNum" sz="quarter" idx="12"/>
          </p:nvPr>
        </p:nvSpPr>
        <p:spPr/>
        <p:txBody>
          <a:bodyPr/>
          <a:lstStyle/>
          <a:p>
            <a:fld id="{89B54B58-7BA2-F74E-B3D5-7B7F8432753E}" type="slidenum">
              <a:rPr lang="en-US" smtClean="0"/>
              <a:t>‹#›</a:t>
            </a:fld>
            <a:endParaRPr lang="en-US"/>
          </a:p>
        </p:txBody>
      </p:sp>
    </p:spTree>
    <p:extLst>
      <p:ext uri="{BB962C8B-B14F-4D97-AF65-F5344CB8AC3E}">
        <p14:creationId xmlns:p14="http://schemas.microsoft.com/office/powerpoint/2010/main" val="1154860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B9E6977-BAD3-EF40-8674-065836CEA21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D5BEDAC-8DA0-F643-9F8C-FDA906E4BE9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920DA0-3854-AF46-8AAD-5648F89FD8D4}"/>
              </a:ext>
            </a:extLst>
          </p:cNvPr>
          <p:cNvSpPr>
            <a:spLocks noGrp="1"/>
          </p:cNvSpPr>
          <p:nvPr>
            <p:ph type="dt" sz="half" idx="10"/>
          </p:nvPr>
        </p:nvSpPr>
        <p:spPr/>
        <p:txBody>
          <a:bodyPr/>
          <a:lstStyle/>
          <a:p>
            <a:fld id="{90972842-C04D-C74C-9D24-7BC96CC0380F}" type="datetimeFigureOut">
              <a:rPr lang="en-US" smtClean="0"/>
              <a:t>8/4/2020</a:t>
            </a:fld>
            <a:endParaRPr lang="en-US"/>
          </a:p>
        </p:txBody>
      </p:sp>
      <p:sp>
        <p:nvSpPr>
          <p:cNvPr id="5" name="Footer Placeholder 4">
            <a:extLst>
              <a:ext uri="{FF2B5EF4-FFF2-40B4-BE49-F238E27FC236}">
                <a16:creationId xmlns:a16="http://schemas.microsoft.com/office/drawing/2014/main" id="{2BB9032C-F960-2144-ADFF-8C2E645970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CF0D73-E4B4-9441-B71F-C32DDF06D785}"/>
              </a:ext>
            </a:extLst>
          </p:cNvPr>
          <p:cNvSpPr>
            <a:spLocks noGrp="1"/>
          </p:cNvSpPr>
          <p:nvPr>
            <p:ph type="sldNum" sz="quarter" idx="12"/>
          </p:nvPr>
        </p:nvSpPr>
        <p:spPr/>
        <p:txBody>
          <a:bodyPr/>
          <a:lstStyle/>
          <a:p>
            <a:fld id="{89B54B58-7BA2-F74E-B3D5-7B7F8432753E}" type="slidenum">
              <a:rPr lang="en-US" smtClean="0"/>
              <a:t>‹#›</a:t>
            </a:fld>
            <a:endParaRPr lang="en-US"/>
          </a:p>
        </p:txBody>
      </p:sp>
    </p:spTree>
    <p:extLst>
      <p:ext uri="{BB962C8B-B14F-4D97-AF65-F5344CB8AC3E}">
        <p14:creationId xmlns:p14="http://schemas.microsoft.com/office/powerpoint/2010/main" val="1653110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DEF7C-39EF-1649-8EA5-9DF432DA2C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962B37-B29A-0D45-A527-26803487E0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689D53-0FFC-3B4A-848C-8DFD017EAE0E}"/>
              </a:ext>
            </a:extLst>
          </p:cNvPr>
          <p:cNvSpPr>
            <a:spLocks noGrp="1"/>
          </p:cNvSpPr>
          <p:nvPr>
            <p:ph type="dt" sz="half" idx="10"/>
          </p:nvPr>
        </p:nvSpPr>
        <p:spPr/>
        <p:txBody>
          <a:bodyPr/>
          <a:lstStyle/>
          <a:p>
            <a:fld id="{90972842-C04D-C74C-9D24-7BC96CC0380F}" type="datetimeFigureOut">
              <a:rPr lang="en-US" smtClean="0"/>
              <a:t>8/4/2020</a:t>
            </a:fld>
            <a:endParaRPr lang="en-US"/>
          </a:p>
        </p:txBody>
      </p:sp>
      <p:sp>
        <p:nvSpPr>
          <p:cNvPr id="5" name="Footer Placeholder 4">
            <a:extLst>
              <a:ext uri="{FF2B5EF4-FFF2-40B4-BE49-F238E27FC236}">
                <a16:creationId xmlns:a16="http://schemas.microsoft.com/office/drawing/2014/main" id="{DA34C7E5-A58F-F446-B82E-DAB1B11112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5F1AF4-92BA-AB42-AC7B-A20040720253}"/>
              </a:ext>
            </a:extLst>
          </p:cNvPr>
          <p:cNvSpPr>
            <a:spLocks noGrp="1"/>
          </p:cNvSpPr>
          <p:nvPr>
            <p:ph type="sldNum" sz="quarter" idx="12"/>
          </p:nvPr>
        </p:nvSpPr>
        <p:spPr/>
        <p:txBody>
          <a:bodyPr/>
          <a:lstStyle/>
          <a:p>
            <a:fld id="{89B54B58-7BA2-F74E-B3D5-7B7F8432753E}" type="slidenum">
              <a:rPr lang="en-US" smtClean="0"/>
              <a:t>‹#›</a:t>
            </a:fld>
            <a:endParaRPr lang="en-US"/>
          </a:p>
        </p:txBody>
      </p:sp>
    </p:spTree>
    <p:extLst>
      <p:ext uri="{BB962C8B-B14F-4D97-AF65-F5344CB8AC3E}">
        <p14:creationId xmlns:p14="http://schemas.microsoft.com/office/powerpoint/2010/main" val="3159788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3DE45-4A0D-1F46-A898-632016CC61C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ED2F66-7E8F-DC47-ADCF-2DFFC56FCA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DF1347-96F0-2B48-AFC7-F7F69FC5B275}"/>
              </a:ext>
            </a:extLst>
          </p:cNvPr>
          <p:cNvSpPr>
            <a:spLocks noGrp="1"/>
          </p:cNvSpPr>
          <p:nvPr>
            <p:ph type="dt" sz="half" idx="10"/>
          </p:nvPr>
        </p:nvSpPr>
        <p:spPr/>
        <p:txBody>
          <a:bodyPr/>
          <a:lstStyle/>
          <a:p>
            <a:fld id="{90972842-C04D-C74C-9D24-7BC96CC0380F}" type="datetimeFigureOut">
              <a:rPr lang="en-US" smtClean="0"/>
              <a:t>8/4/2020</a:t>
            </a:fld>
            <a:endParaRPr lang="en-US"/>
          </a:p>
        </p:txBody>
      </p:sp>
      <p:sp>
        <p:nvSpPr>
          <p:cNvPr id="5" name="Footer Placeholder 4">
            <a:extLst>
              <a:ext uri="{FF2B5EF4-FFF2-40B4-BE49-F238E27FC236}">
                <a16:creationId xmlns:a16="http://schemas.microsoft.com/office/drawing/2014/main" id="{C7AE5FAF-0283-FD4D-A66B-597CB5D5E2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3A793A-91BA-AD4F-A8F0-D00E732C43FC}"/>
              </a:ext>
            </a:extLst>
          </p:cNvPr>
          <p:cNvSpPr>
            <a:spLocks noGrp="1"/>
          </p:cNvSpPr>
          <p:nvPr>
            <p:ph type="sldNum" sz="quarter" idx="12"/>
          </p:nvPr>
        </p:nvSpPr>
        <p:spPr/>
        <p:txBody>
          <a:bodyPr/>
          <a:lstStyle/>
          <a:p>
            <a:fld id="{89B54B58-7BA2-F74E-B3D5-7B7F8432753E}" type="slidenum">
              <a:rPr lang="en-US" smtClean="0"/>
              <a:t>‹#›</a:t>
            </a:fld>
            <a:endParaRPr lang="en-US"/>
          </a:p>
        </p:txBody>
      </p:sp>
    </p:spTree>
    <p:extLst>
      <p:ext uri="{BB962C8B-B14F-4D97-AF65-F5344CB8AC3E}">
        <p14:creationId xmlns:p14="http://schemas.microsoft.com/office/powerpoint/2010/main" val="541007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66525-0331-114D-90E8-8607FF5FB9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0CB969-AA9E-274F-9B60-66D60B0FD2C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5A3AFEB-C1D3-BA49-97EE-CC5D140C401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00B1FB-68CD-F944-9D49-BECFF59DABC6}"/>
              </a:ext>
            </a:extLst>
          </p:cNvPr>
          <p:cNvSpPr>
            <a:spLocks noGrp="1"/>
          </p:cNvSpPr>
          <p:nvPr>
            <p:ph type="dt" sz="half" idx="10"/>
          </p:nvPr>
        </p:nvSpPr>
        <p:spPr/>
        <p:txBody>
          <a:bodyPr/>
          <a:lstStyle/>
          <a:p>
            <a:fld id="{90972842-C04D-C74C-9D24-7BC96CC0380F}" type="datetimeFigureOut">
              <a:rPr lang="en-US" smtClean="0"/>
              <a:t>8/4/2020</a:t>
            </a:fld>
            <a:endParaRPr lang="en-US"/>
          </a:p>
        </p:txBody>
      </p:sp>
      <p:sp>
        <p:nvSpPr>
          <p:cNvPr id="6" name="Footer Placeholder 5">
            <a:extLst>
              <a:ext uri="{FF2B5EF4-FFF2-40B4-BE49-F238E27FC236}">
                <a16:creationId xmlns:a16="http://schemas.microsoft.com/office/drawing/2014/main" id="{B53CEC4E-EBAC-2F41-B754-4EB135A4DD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0B9986-252F-3040-AFC3-543481621DB7}"/>
              </a:ext>
            </a:extLst>
          </p:cNvPr>
          <p:cNvSpPr>
            <a:spLocks noGrp="1"/>
          </p:cNvSpPr>
          <p:nvPr>
            <p:ph type="sldNum" sz="quarter" idx="12"/>
          </p:nvPr>
        </p:nvSpPr>
        <p:spPr/>
        <p:txBody>
          <a:bodyPr/>
          <a:lstStyle/>
          <a:p>
            <a:fld id="{89B54B58-7BA2-F74E-B3D5-7B7F8432753E}" type="slidenum">
              <a:rPr lang="en-US" smtClean="0"/>
              <a:t>‹#›</a:t>
            </a:fld>
            <a:endParaRPr lang="en-US"/>
          </a:p>
        </p:txBody>
      </p:sp>
    </p:spTree>
    <p:extLst>
      <p:ext uri="{BB962C8B-B14F-4D97-AF65-F5344CB8AC3E}">
        <p14:creationId xmlns:p14="http://schemas.microsoft.com/office/powerpoint/2010/main" val="2798398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1B70C-2CBC-474C-A8C0-EF0808EAFEC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7A2D53-5A5B-F649-873E-8225B6A645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467BA1-8990-6445-822B-B348D5054A9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4D8F248-D916-9446-8C78-B312CE4DD8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B11E66A-1E77-F74B-A529-6B0A354DC1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B2793F-980E-5C44-A6E6-8970E39006CE}"/>
              </a:ext>
            </a:extLst>
          </p:cNvPr>
          <p:cNvSpPr>
            <a:spLocks noGrp="1"/>
          </p:cNvSpPr>
          <p:nvPr>
            <p:ph type="dt" sz="half" idx="10"/>
          </p:nvPr>
        </p:nvSpPr>
        <p:spPr/>
        <p:txBody>
          <a:bodyPr/>
          <a:lstStyle/>
          <a:p>
            <a:fld id="{90972842-C04D-C74C-9D24-7BC96CC0380F}" type="datetimeFigureOut">
              <a:rPr lang="en-US" smtClean="0"/>
              <a:t>8/4/2020</a:t>
            </a:fld>
            <a:endParaRPr lang="en-US"/>
          </a:p>
        </p:txBody>
      </p:sp>
      <p:sp>
        <p:nvSpPr>
          <p:cNvPr id="8" name="Footer Placeholder 7">
            <a:extLst>
              <a:ext uri="{FF2B5EF4-FFF2-40B4-BE49-F238E27FC236}">
                <a16:creationId xmlns:a16="http://schemas.microsoft.com/office/drawing/2014/main" id="{D5452244-F0A1-F64A-B0E2-F8D51B87A7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2A4EF1D-BC16-9449-AEAF-38E36FC3CBD2}"/>
              </a:ext>
            </a:extLst>
          </p:cNvPr>
          <p:cNvSpPr>
            <a:spLocks noGrp="1"/>
          </p:cNvSpPr>
          <p:nvPr>
            <p:ph type="sldNum" sz="quarter" idx="12"/>
          </p:nvPr>
        </p:nvSpPr>
        <p:spPr/>
        <p:txBody>
          <a:bodyPr/>
          <a:lstStyle/>
          <a:p>
            <a:fld id="{89B54B58-7BA2-F74E-B3D5-7B7F8432753E}" type="slidenum">
              <a:rPr lang="en-US" smtClean="0"/>
              <a:t>‹#›</a:t>
            </a:fld>
            <a:endParaRPr lang="en-US"/>
          </a:p>
        </p:txBody>
      </p:sp>
    </p:spTree>
    <p:extLst>
      <p:ext uri="{BB962C8B-B14F-4D97-AF65-F5344CB8AC3E}">
        <p14:creationId xmlns:p14="http://schemas.microsoft.com/office/powerpoint/2010/main" val="565103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E185B-4740-CA4A-B700-2808202BD58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8631EDA-9E6D-F643-B8D4-A27055188CD0}"/>
              </a:ext>
            </a:extLst>
          </p:cNvPr>
          <p:cNvSpPr>
            <a:spLocks noGrp="1"/>
          </p:cNvSpPr>
          <p:nvPr>
            <p:ph type="dt" sz="half" idx="10"/>
          </p:nvPr>
        </p:nvSpPr>
        <p:spPr/>
        <p:txBody>
          <a:bodyPr/>
          <a:lstStyle/>
          <a:p>
            <a:fld id="{90972842-C04D-C74C-9D24-7BC96CC0380F}" type="datetimeFigureOut">
              <a:rPr lang="en-US" smtClean="0"/>
              <a:t>8/4/2020</a:t>
            </a:fld>
            <a:endParaRPr lang="en-US"/>
          </a:p>
        </p:txBody>
      </p:sp>
      <p:sp>
        <p:nvSpPr>
          <p:cNvPr id="4" name="Footer Placeholder 3">
            <a:extLst>
              <a:ext uri="{FF2B5EF4-FFF2-40B4-BE49-F238E27FC236}">
                <a16:creationId xmlns:a16="http://schemas.microsoft.com/office/drawing/2014/main" id="{FE64943D-F9AF-9C4D-A7B5-8107177EA54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8F7874E-60D7-3E4D-9AD8-3D9BAD5772FC}"/>
              </a:ext>
            </a:extLst>
          </p:cNvPr>
          <p:cNvSpPr>
            <a:spLocks noGrp="1"/>
          </p:cNvSpPr>
          <p:nvPr>
            <p:ph type="sldNum" sz="quarter" idx="12"/>
          </p:nvPr>
        </p:nvSpPr>
        <p:spPr/>
        <p:txBody>
          <a:bodyPr/>
          <a:lstStyle/>
          <a:p>
            <a:fld id="{89B54B58-7BA2-F74E-B3D5-7B7F8432753E}" type="slidenum">
              <a:rPr lang="en-US" smtClean="0"/>
              <a:t>‹#›</a:t>
            </a:fld>
            <a:endParaRPr lang="en-US"/>
          </a:p>
        </p:txBody>
      </p:sp>
    </p:spTree>
    <p:extLst>
      <p:ext uri="{BB962C8B-B14F-4D97-AF65-F5344CB8AC3E}">
        <p14:creationId xmlns:p14="http://schemas.microsoft.com/office/powerpoint/2010/main" val="3810253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4717DE-DAE0-A344-9849-3D8B83858025}"/>
              </a:ext>
            </a:extLst>
          </p:cNvPr>
          <p:cNvSpPr>
            <a:spLocks noGrp="1"/>
          </p:cNvSpPr>
          <p:nvPr>
            <p:ph type="dt" sz="half" idx="10"/>
          </p:nvPr>
        </p:nvSpPr>
        <p:spPr/>
        <p:txBody>
          <a:bodyPr/>
          <a:lstStyle/>
          <a:p>
            <a:fld id="{90972842-C04D-C74C-9D24-7BC96CC0380F}" type="datetimeFigureOut">
              <a:rPr lang="en-US" smtClean="0"/>
              <a:t>8/4/2020</a:t>
            </a:fld>
            <a:endParaRPr lang="en-US"/>
          </a:p>
        </p:txBody>
      </p:sp>
      <p:sp>
        <p:nvSpPr>
          <p:cNvPr id="3" name="Footer Placeholder 2">
            <a:extLst>
              <a:ext uri="{FF2B5EF4-FFF2-40B4-BE49-F238E27FC236}">
                <a16:creationId xmlns:a16="http://schemas.microsoft.com/office/drawing/2014/main" id="{176063C5-A727-6F45-A1B4-7B99C384267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C9DC97E-CFA8-074F-AF90-051411A702E5}"/>
              </a:ext>
            </a:extLst>
          </p:cNvPr>
          <p:cNvSpPr>
            <a:spLocks noGrp="1"/>
          </p:cNvSpPr>
          <p:nvPr>
            <p:ph type="sldNum" sz="quarter" idx="12"/>
          </p:nvPr>
        </p:nvSpPr>
        <p:spPr/>
        <p:txBody>
          <a:bodyPr/>
          <a:lstStyle/>
          <a:p>
            <a:fld id="{89B54B58-7BA2-F74E-B3D5-7B7F8432753E}" type="slidenum">
              <a:rPr lang="en-US" smtClean="0"/>
              <a:t>‹#›</a:t>
            </a:fld>
            <a:endParaRPr lang="en-US"/>
          </a:p>
        </p:txBody>
      </p:sp>
    </p:spTree>
    <p:extLst>
      <p:ext uri="{BB962C8B-B14F-4D97-AF65-F5344CB8AC3E}">
        <p14:creationId xmlns:p14="http://schemas.microsoft.com/office/powerpoint/2010/main" val="3002035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D6246-CB0D-594F-8034-C9B4672893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08E85EA-B336-834D-B061-C284C47467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C616AC5-35D3-E546-8A4C-2DB273BDBF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8B65D9-630A-7340-AF93-09C027A0BD36}"/>
              </a:ext>
            </a:extLst>
          </p:cNvPr>
          <p:cNvSpPr>
            <a:spLocks noGrp="1"/>
          </p:cNvSpPr>
          <p:nvPr>
            <p:ph type="dt" sz="half" idx="10"/>
          </p:nvPr>
        </p:nvSpPr>
        <p:spPr/>
        <p:txBody>
          <a:bodyPr/>
          <a:lstStyle/>
          <a:p>
            <a:fld id="{90972842-C04D-C74C-9D24-7BC96CC0380F}" type="datetimeFigureOut">
              <a:rPr lang="en-US" smtClean="0"/>
              <a:t>8/4/2020</a:t>
            </a:fld>
            <a:endParaRPr lang="en-US"/>
          </a:p>
        </p:txBody>
      </p:sp>
      <p:sp>
        <p:nvSpPr>
          <p:cNvPr id="6" name="Footer Placeholder 5">
            <a:extLst>
              <a:ext uri="{FF2B5EF4-FFF2-40B4-BE49-F238E27FC236}">
                <a16:creationId xmlns:a16="http://schemas.microsoft.com/office/drawing/2014/main" id="{4DA364A0-CE49-2844-B839-50EC2AD0F4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1C54B0-359C-A04F-A5F4-C12ED19E0C40}"/>
              </a:ext>
            </a:extLst>
          </p:cNvPr>
          <p:cNvSpPr>
            <a:spLocks noGrp="1"/>
          </p:cNvSpPr>
          <p:nvPr>
            <p:ph type="sldNum" sz="quarter" idx="12"/>
          </p:nvPr>
        </p:nvSpPr>
        <p:spPr/>
        <p:txBody>
          <a:bodyPr/>
          <a:lstStyle/>
          <a:p>
            <a:fld id="{89B54B58-7BA2-F74E-B3D5-7B7F8432753E}" type="slidenum">
              <a:rPr lang="en-US" smtClean="0"/>
              <a:t>‹#›</a:t>
            </a:fld>
            <a:endParaRPr lang="en-US"/>
          </a:p>
        </p:txBody>
      </p:sp>
    </p:spTree>
    <p:extLst>
      <p:ext uri="{BB962C8B-B14F-4D97-AF65-F5344CB8AC3E}">
        <p14:creationId xmlns:p14="http://schemas.microsoft.com/office/powerpoint/2010/main" val="673270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0AD88-7445-684E-AC25-8ECF03E1E1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15EC357-09C4-D341-B7A1-AB48391971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7E9A85E-B506-9747-8B50-FB92947ED8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44BEDE-8E1B-BE4C-8945-44B3D713A4C0}"/>
              </a:ext>
            </a:extLst>
          </p:cNvPr>
          <p:cNvSpPr>
            <a:spLocks noGrp="1"/>
          </p:cNvSpPr>
          <p:nvPr>
            <p:ph type="dt" sz="half" idx="10"/>
          </p:nvPr>
        </p:nvSpPr>
        <p:spPr/>
        <p:txBody>
          <a:bodyPr/>
          <a:lstStyle/>
          <a:p>
            <a:fld id="{90972842-C04D-C74C-9D24-7BC96CC0380F}" type="datetimeFigureOut">
              <a:rPr lang="en-US" smtClean="0"/>
              <a:t>8/4/2020</a:t>
            </a:fld>
            <a:endParaRPr lang="en-US"/>
          </a:p>
        </p:txBody>
      </p:sp>
      <p:sp>
        <p:nvSpPr>
          <p:cNvPr id="6" name="Footer Placeholder 5">
            <a:extLst>
              <a:ext uri="{FF2B5EF4-FFF2-40B4-BE49-F238E27FC236}">
                <a16:creationId xmlns:a16="http://schemas.microsoft.com/office/drawing/2014/main" id="{65E49E85-C77E-FD48-B365-B6F3D67A69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4D9B09-9384-8745-BB58-746FEE2CCFD5}"/>
              </a:ext>
            </a:extLst>
          </p:cNvPr>
          <p:cNvSpPr>
            <a:spLocks noGrp="1"/>
          </p:cNvSpPr>
          <p:nvPr>
            <p:ph type="sldNum" sz="quarter" idx="12"/>
          </p:nvPr>
        </p:nvSpPr>
        <p:spPr/>
        <p:txBody>
          <a:bodyPr/>
          <a:lstStyle/>
          <a:p>
            <a:fld id="{89B54B58-7BA2-F74E-B3D5-7B7F8432753E}" type="slidenum">
              <a:rPr lang="en-US" smtClean="0"/>
              <a:t>‹#›</a:t>
            </a:fld>
            <a:endParaRPr lang="en-US"/>
          </a:p>
        </p:txBody>
      </p:sp>
    </p:spTree>
    <p:extLst>
      <p:ext uri="{BB962C8B-B14F-4D97-AF65-F5344CB8AC3E}">
        <p14:creationId xmlns:p14="http://schemas.microsoft.com/office/powerpoint/2010/main" val="2759375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75761EE-2132-7446-82F6-FC49CDB337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51F5C04-A34B-3F4E-AB04-93D15D9BF4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D9AD6D-F3EB-C248-94A9-254CB0B104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972842-C04D-C74C-9D24-7BC96CC0380F}" type="datetimeFigureOut">
              <a:rPr lang="en-US" smtClean="0"/>
              <a:t>8/4/2020</a:t>
            </a:fld>
            <a:endParaRPr lang="en-US"/>
          </a:p>
        </p:txBody>
      </p:sp>
      <p:sp>
        <p:nvSpPr>
          <p:cNvPr id="5" name="Footer Placeholder 4">
            <a:extLst>
              <a:ext uri="{FF2B5EF4-FFF2-40B4-BE49-F238E27FC236}">
                <a16:creationId xmlns:a16="http://schemas.microsoft.com/office/drawing/2014/main" id="{0E01FF15-BE6B-4347-952A-B1AD2B3CBC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FD2B8D4-3B33-7046-A6C6-E106FCA03D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B54B58-7BA2-F74E-B3D5-7B7F8432753E}" type="slidenum">
              <a:rPr lang="en-US" smtClean="0"/>
              <a:t>‹#›</a:t>
            </a:fld>
            <a:endParaRPr lang="en-US"/>
          </a:p>
        </p:txBody>
      </p:sp>
    </p:spTree>
    <p:extLst>
      <p:ext uri="{BB962C8B-B14F-4D97-AF65-F5344CB8AC3E}">
        <p14:creationId xmlns:p14="http://schemas.microsoft.com/office/powerpoint/2010/main" val="22560725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70EB99C-F471-FA49-959F-820628443F01}"/>
              </a:ext>
            </a:extLst>
          </p:cNvPr>
          <p:cNvSpPr txBox="1"/>
          <p:nvPr/>
        </p:nvSpPr>
        <p:spPr>
          <a:xfrm>
            <a:off x="2537520" y="2916793"/>
            <a:ext cx="6098976" cy="3046988"/>
          </a:xfrm>
          <a:prstGeom prst="rect">
            <a:avLst/>
          </a:prstGeom>
          <a:noFill/>
        </p:spPr>
        <p:txBody>
          <a:bodyPr wrap="square">
            <a:spAutoFit/>
          </a:bodyPr>
          <a:lstStyle/>
          <a:p>
            <a:r>
              <a:rPr lang="en-US" sz="4800"/>
              <a:t>         CHEMICAL                    THERMODYNAMICS</a:t>
            </a:r>
          </a:p>
          <a:p>
            <a:r>
              <a:rPr lang="en-US" sz="4800"/>
              <a:t>    </a:t>
            </a:r>
            <a:r>
              <a:rPr lang="en-US" sz="2800"/>
              <a:t>NAME OF THE INSTRUCTOR</a:t>
            </a:r>
            <a:r>
              <a:rPr lang="en-US" sz="4800"/>
              <a:t>: </a:t>
            </a:r>
          </a:p>
          <a:p>
            <a:r>
              <a:rPr lang="en-US" sz="4800"/>
              <a:t>                 </a:t>
            </a:r>
            <a:r>
              <a:rPr lang="en-US" sz="2400"/>
              <a:t>U.NITHYA M.Sc.,M.Phil.,</a:t>
            </a:r>
          </a:p>
        </p:txBody>
      </p:sp>
    </p:spTree>
    <p:extLst>
      <p:ext uri="{BB962C8B-B14F-4D97-AF65-F5344CB8AC3E}">
        <p14:creationId xmlns:p14="http://schemas.microsoft.com/office/powerpoint/2010/main" val="3143679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BFDEF-18C6-D445-8AE3-D424EA6DC0A1}"/>
              </a:ext>
            </a:extLst>
          </p:cNvPr>
          <p:cNvSpPr>
            <a:spLocks noGrp="1"/>
          </p:cNvSpPr>
          <p:nvPr>
            <p:ph type="title"/>
          </p:nvPr>
        </p:nvSpPr>
        <p:spPr/>
        <p:txBody>
          <a:bodyPr/>
          <a:lstStyle/>
          <a:p>
            <a:r>
              <a:rPr lang="en-US"/>
              <a:t>Thermodynamic process</a:t>
            </a:r>
          </a:p>
        </p:txBody>
      </p:sp>
      <p:sp>
        <p:nvSpPr>
          <p:cNvPr id="3" name="Content Placeholder 2">
            <a:extLst>
              <a:ext uri="{FF2B5EF4-FFF2-40B4-BE49-F238E27FC236}">
                <a16:creationId xmlns:a16="http://schemas.microsoft.com/office/drawing/2014/main" id="{AEC93315-FBDA-DD44-ACEA-772071A6BD77}"/>
              </a:ext>
            </a:extLst>
          </p:cNvPr>
          <p:cNvSpPr>
            <a:spLocks noGrp="1"/>
          </p:cNvSpPr>
          <p:nvPr>
            <p:ph idx="1"/>
          </p:nvPr>
        </p:nvSpPr>
        <p:spPr/>
        <p:txBody>
          <a:bodyPr/>
          <a:lstStyle/>
          <a:p>
            <a:pPr marL="0" indent="0">
              <a:buNone/>
            </a:pPr>
            <a:endParaRPr lang="en-US"/>
          </a:p>
          <a:p>
            <a:r>
              <a:rPr lang="en-US"/>
              <a:t> cyclic process</a:t>
            </a:r>
          </a:p>
          <a:p>
            <a:r>
              <a:rPr lang="en-US"/>
              <a:t> Reversible process</a:t>
            </a:r>
          </a:p>
          <a:p>
            <a:r>
              <a:rPr lang="en-US"/>
              <a:t> Irreversiible process</a:t>
            </a:r>
          </a:p>
          <a:p>
            <a:r>
              <a:rPr lang="en-US"/>
              <a:t> isothermal process</a:t>
            </a:r>
          </a:p>
          <a:p>
            <a:r>
              <a:rPr lang="en-US"/>
              <a:t> Adiabatic process</a:t>
            </a:r>
          </a:p>
        </p:txBody>
      </p:sp>
    </p:spTree>
    <p:extLst>
      <p:ext uri="{BB962C8B-B14F-4D97-AF65-F5344CB8AC3E}">
        <p14:creationId xmlns:p14="http://schemas.microsoft.com/office/powerpoint/2010/main" val="2511376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74962-01FF-AE49-8083-A71C19A3437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F6F641D-4E9E-6743-B747-C4078FA42602}"/>
              </a:ext>
            </a:extLst>
          </p:cNvPr>
          <p:cNvSpPr>
            <a:spLocks noGrp="1"/>
          </p:cNvSpPr>
          <p:nvPr>
            <p:ph idx="1"/>
          </p:nvPr>
        </p:nvSpPr>
        <p:spPr/>
        <p:txBody>
          <a:bodyPr/>
          <a:lstStyle/>
          <a:p>
            <a:r>
              <a:rPr lang="en-US">
                <a:solidFill>
                  <a:schemeClr val="accent2"/>
                </a:solidFill>
              </a:rPr>
              <a:t> Cyclic process:</a:t>
            </a:r>
          </a:p>
          <a:p>
            <a:pPr marL="0" indent="0">
              <a:buNone/>
            </a:pPr>
            <a:r>
              <a:rPr lang="en-US">
                <a:solidFill>
                  <a:schemeClr val="accent2"/>
                </a:solidFill>
              </a:rPr>
              <a:t>                    </a:t>
            </a:r>
            <a:r>
              <a:rPr lang="en-US"/>
              <a:t>when a system in a given initial state goes through various processes and finally return toits initial state,the system has undergone a cyclic process.</a:t>
            </a:r>
          </a:p>
          <a:p>
            <a:r>
              <a:rPr lang="en-US">
                <a:solidFill>
                  <a:schemeClr val="accent2"/>
                </a:solidFill>
              </a:rPr>
              <a:t> Reversible process:</a:t>
            </a:r>
          </a:p>
          <a:p>
            <a:pPr marL="0" indent="0">
              <a:buNone/>
            </a:pPr>
            <a:r>
              <a:rPr lang="en-US">
                <a:solidFill>
                  <a:schemeClr val="accent2"/>
                </a:solidFill>
              </a:rPr>
              <a:t>                     </a:t>
            </a:r>
            <a:r>
              <a:rPr lang="en-US"/>
              <a:t>It is defined as a process that once having takes place it can be reversed.In doing So it leaves no change in the system or boundary.</a:t>
            </a:r>
            <a:endParaRPr lang="en-US">
              <a:solidFill>
                <a:schemeClr val="accent2"/>
              </a:solidFill>
            </a:endParaRPr>
          </a:p>
        </p:txBody>
      </p:sp>
    </p:spTree>
    <p:extLst>
      <p:ext uri="{BB962C8B-B14F-4D97-AF65-F5344CB8AC3E}">
        <p14:creationId xmlns:p14="http://schemas.microsoft.com/office/powerpoint/2010/main" val="3985520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8404E-0DF0-DD4C-A1B3-7943F4D72CB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C299894-0636-8E4E-B778-1DF7E4B27559}"/>
              </a:ext>
            </a:extLst>
          </p:cNvPr>
          <p:cNvSpPr>
            <a:spLocks noGrp="1"/>
          </p:cNvSpPr>
          <p:nvPr>
            <p:ph idx="1"/>
          </p:nvPr>
        </p:nvSpPr>
        <p:spPr/>
        <p:txBody>
          <a:bodyPr/>
          <a:lstStyle/>
          <a:p>
            <a:pPr marL="0" indent="0">
              <a:buNone/>
            </a:pPr>
            <a:r>
              <a:rPr lang="en-US"/>
              <a:t> </a:t>
            </a:r>
            <a:r>
              <a:rPr lang="en-US">
                <a:solidFill>
                  <a:schemeClr val="accent2"/>
                </a:solidFill>
              </a:rPr>
              <a:t>Irreversible process:</a:t>
            </a:r>
          </a:p>
          <a:p>
            <a:pPr marL="0" indent="0">
              <a:buNone/>
            </a:pPr>
            <a:r>
              <a:rPr lang="en-US">
                <a:solidFill>
                  <a:schemeClr val="accent2"/>
                </a:solidFill>
              </a:rPr>
              <a:t>                   </a:t>
            </a:r>
            <a:r>
              <a:rPr lang="en-US"/>
              <a:t>A process that cannot return both the system and surround to their original conditions.</a:t>
            </a:r>
          </a:p>
          <a:p>
            <a:pPr marL="0" indent="0">
              <a:buNone/>
            </a:pPr>
            <a:r>
              <a:rPr lang="en-US">
                <a:solidFill>
                  <a:schemeClr val="accent2"/>
                </a:solidFill>
              </a:rPr>
              <a:t>Adiabatic process:</a:t>
            </a:r>
          </a:p>
          <a:p>
            <a:pPr marL="0" indent="0">
              <a:buNone/>
            </a:pPr>
            <a:r>
              <a:rPr lang="en-US">
                <a:solidFill>
                  <a:schemeClr val="accent2"/>
                </a:solidFill>
              </a:rPr>
              <a:t>                    </a:t>
            </a:r>
            <a:r>
              <a:rPr lang="en-US"/>
              <a:t>A thermodynamic process during which heat energy is transferred to or from the system. </a:t>
            </a:r>
          </a:p>
          <a:p>
            <a:pPr marL="0" indent="0">
              <a:buNone/>
            </a:pPr>
            <a:r>
              <a:rPr lang="en-US">
                <a:solidFill>
                  <a:schemeClr val="accent2"/>
                </a:solidFill>
              </a:rPr>
              <a:t>    </a:t>
            </a:r>
            <a:r>
              <a:rPr lang="en-US"/>
              <a:t>Eg: usually a fast process like filling a tank </a:t>
            </a:r>
          </a:p>
          <a:p>
            <a:pPr marL="0" indent="0">
              <a:buNone/>
            </a:pPr>
            <a:endParaRPr lang="en-US">
              <a:solidFill>
                <a:schemeClr val="accent2"/>
              </a:solidFill>
            </a:endParaRPr>
          </a:p>
        </p:txBody>
      </p:sp>
    </p:spTree>
    <p:extLst>
      <p:ext uri="{BB962C8B-B14F-4D97-AF65-F5344CB8AC3E}">
        <p14:creationId xmlns:p14="http://schemas.microsoft.com/office/powerpoint/2010/main" val="2461281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E75CB-3BAB-F84D-B639-281C6F653CA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CCF56EE-53F2-AF47-A152-8C8C0E9EFC92}"/>
              </a:ext>
            </a:extLst>
          </p:cNvPr>
          <p:cNvSpPr>
            <a:spLocks noGrp="1"/>
          </p:cNvSpPr>
          <p:nvPr>
            <p:ph idx="1"/>
          </p:nvPr>
        </p:nvSpPr>
        <p:spPr/>
        <p:txBody>
          <a:bodyPr/>
          <a:lstStyle/>
          <a:p>
            <a:pPr marL="0" indent="0">
              <a:buNone/>
            </a:pPr>
            <a:r>
              <a:rPr lang="en-US">
                <a:solidFill>
                  <a:schemeClr val="accent2"/>
                </a:solidFill>
              </a:rPr>
              <a:t>Isothermal process:</a:t>
            </a:r>
          </a:p>
          <a:p>
            <a:pPr marL="0" indent="0">
              <a:buNone/>
            </a:pPr>
            <a:r>
              <a:rPr lang="en-US">
                <a:solidFill>
                  <a:schemeClr val="accent2"/>
                </a:solidFill>
              </a:rPr>
              <a:t>              </a:t>
            </a:r>
            <a:r>
              <a:rPr lang="en-US"/>
              <a:t>A thermodynamic process that takes place at a constant temperature.</a:t>
            </a:r>
          </a:p>
          <a:p>
            <a:pPr marL="0" indent="0">
              <a:buNone/>
            </a:pPr>
            <a:r>
              <a:rPr lang="en-US">
                <a:solidFill>
                  <a:schemeClr val="accent2"/>
                </a:solidFill>
              </a:rPr>
              <a:t> </a:t>
            </a:r>
            <a:r>
              <a:rPr lang="en-US"/>
              <a:t>Eg: Usually a slow process like a baloon expanding slowly during the day</a:t>
            </a:r>
            <a:endParaRPr lang="en-US">
              <a:solidFill>
                <a:schemeClr val="accent2"/>
              </a:solidFill>
            </a:endParaRPr>
          </a:p>
        </p:txBody>
      </p:sp>
    </p:spTree>
    <p:extLst>
      <p:ext uri="{BB962C8B-B14F-4D97-AF65-F5344CB8AC3E}">
        <p14:creationId xmlns:p14="http://schemas.microsoft.com/office/powerpoint/2010/main" val="39051564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3AE3E-B5C3-854D-98E1-DB17D920F9C8}"/>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id="{B7D3E4C4-F1A4-FE4F-8158-B72DBF065C7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56969" y="1825625"/>
            <a:ext cx="5678061" cy="4351338"/>
          </a:xfrm>
        </p:spPr>
      </p:pic>
    </p:spTree>
    <p:extLst>
      <p:ext uri="{BB962C8B-B14F-4D97-AF65-F5344CB8AC3E}">
        <p14:creationId xmlns:p14="http://schemas.microsoft.com/office/powerpoint/2010/main" val="2605427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DAECB0-8F32-4D4F-BC84-BB2613DC85BA}"/>
              </a:ext>
            </a:extLst>
          </p:cNvPr>
          <p:cNvSpPr>
            <a:spLocks noGrp="1"/>
          </p:cNvSpPr>
          <p:nvPr>
            <p:ph idx="1"/>
          </p:nvPr>
        </p:nvSpPr>
        <p:spPr/>
        <p:txBody>
          <a:bodyPr/>
          <a:lstStyle/>
          <a:p>
            <a:pPr marL="0" indent="0">
              <a:buNone/>
            </a:pPr>
            <a:r>
              <a:rPr lang="en-US">
                <a:solidFill>
                  <a:schemeClr val="accent2"/>
                </a:solidFill>
              </a:rPr>
              <a:t>state functions:</a:t>
            </a:r>
          </a:p>
          <a:p>
            <a:pPr marL="0" indent="0">
              <a:buNone/>
            </a:pPr>
            <a:r>
              <a:rPr lang="en-US"/>
              <a:t>                   state functions are variables which are determined only by the initial and final states of the system and not by the path followed during the change from initial to the final state.</a:t>
            </a:r>
          </a:p>
          <a:p>
            <a:pPr marL="0" indent="0">
              <a:buNone/>
            </a:pPr>
            <a:r>
              <a:rPr lang="en-US"/>
              <a:t>Eg: Internal energy(U), enthalpy(H), entropy (S),free energy (G) </a:t>
            </a:r>
          </a:p>
          <a:p>
            <a:pPr marL="0" indent="0">
              <a:buNone/>
            </a:pPr>
            <a:r>
              <a:rPr lang="en-US">
                <a:solidFill>
                  <a:schemeClr val="accent2"/>
                </a:solidFill>
              </a:rPr>
              <a:t>Path functions:</a:t>
            </a:r>
          </a:p>
          <a:p>
            <a:pPr marL="0" indent="0">
              <a:buNone/>
            </a:pPr>
            <a:r>
              <a:rPr lang="en-US">
                <a:solidFill>
                  <a:schemeClr val="accent2"/>
                </a:solidFill>
              </a:rPr>
              <a:t>                  </a:t>
            </a:r>
            <a:r>
              <a:rPr lang="en-US"/>
              <a:t>Path functions are quantities that depend on the path followed during a change.</a:t>
            </a:r>
          </a:p>
          <a:p>
            <a:pPr marL="0" indent="0">
              <a:buNone/>
            </a:pPr>
            <a:r>
              <a:rPr lang="en-US"/>
              <a:t>Eg: Heat absorbed (Q), Work done (w).</a:t>
            </a:r>
          </a:p>
        </p:txBody>
      </p:sp>
    </p:spTree>
    <p:extLst>
      <p:ext uri="{BB962C8B-B14F-4D97-AF65-F5344CB8AC3E}">
        <p14:creationId xmlns:p14="http://schemas.microsoft.com/office/powerpoint/2010/main" val="2157141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BA8DD-4C0E-8B4B-AC4C-8FD187F08DC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C221E53-8F73-6448-BB33-F161AE662D94}"/>
              </a:ext>
            </a:extLst>
          </p:cNvPr>
          <p:cNvSpPr>
            <a:spLocks noGrp="1"/>
          </p:cNvSpPr>
          <p:nvPr>
            <p:ph idx="1"/>
          </p:nvPr>
        </p:nvSpPr>
        <p:spPr/>
        <p:txBody>
          <a:bodyPr anchor="b">
            <a:normAutofit/>
          </a:bodyPr>
          <a:lstStyle/>
          <a:p>
            <a:pPr marL="0" indent="0">
              <a:buNone/>
            </a:pPr>
            <a:r>
              <a:rPr lang="en-US" sz="4800">
                <a:solidFill>
                  <a:schemeClr val="accent2"/>
                </a:solidFill>
              </a:rPr>
              <a:t>Concept of heat &amp;Work</a:t>
            </a:r>
          </a:p>
          <a:p>
            <a:pPr marL="0" indent="0">
              <a:buNone/>
            </a:pPr>
            <a:r>
              <a:rPr lang="en-US" sz="4800">
                <a:solidFill>
                  <a:schemeClr val="accent2"/>
                </a:solidFill>
              </a:rPr>
              <a:t>   </a:t>
            </a:r>
            <a:r>
              <a:rPr lang="en-US" sz="4800">
                <a:solidFill>
                  <a:schemeClr val="accent1"/>
                </a:solidFill>
              </a:rPr>
              <a:t>Heat:</a:t>
            </a:r>
          </a:p>
          <a:p>
            <a:pPr marL="0" indent="0" algn="just">
              <a:buNone/>
            </a:pPr>
            <a:r>
              <a:rPr lang="en-US" sz="3300">
                <a:solidFill>
                  <a:schemeClr val="accent1"/>
                </a:solidFill>
              </a:rPr>
              <a:t>          </a:t>
            </a:r>
            <a:r>
              <a:rPr lang="en-US" sz="3300"/>
              <a:t>Heat is defined as a quantity that flows across the boundary of a system during a change in its state by virtue of a difference in temperature between the system and surroundings and flows from a point of higher temperature to a point of lower temperature</a:t>
            </a:r>
            <a:endParaRPr lang="en-US" sz="3300">
              <a:solidFill>
                <a:schemeClr val="accent2"/>
              </a:solidFill>
            </a:endParaRPr>
          </a:p>
        </p:txBody>
      </p:sp>
    </p:spTree>
    <p:extLst>
      <p:ext uri="{BB962C8B-B14F-4D97-AF65-F5344CB8AC3E}">
        <p14:creationId xmlns:p14="http://schemas.microsoft.com/office/powerpoint/2010/main" val="24126302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C6AA2-6B48-4E41-A375-DFA770AB00F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DE62F02-D6CF-404A-968C-F7C7F6A9082B}"/>
              </a:ext>
            </a:extLst>
          </p:cNvPr>
          <p:cNvSpPr>
            <a:spLocks noGrp="1"/>
          </p:cNvSpPr>
          <p:nvPr>
            <p:ph idx="1"/>
          </p:nvPr>
        </p:nvSpPr>
        <p:spPr/>
        <p:txBody>
          <a:bodyPr>
            <a:normAutofit lnSpcReduction="10000"/>
          </a:bodyPr>
          <a:lstStyle/>
          <a:p>
            <a:pPr marL="0" indent="0">
              <a:buNone/>
            </a:pPr>
            <a:r>
              <a:rPr lang="en-US"/>
              <a:t>Work:</a:t>
            </a:r>
          </a:p>
          <a:p>
            <a:pPr marL="0" indent="0">
              <a:buNone/>
            </a:pPr>
            <a:r>
              <a:rPr lang="en-US"/>
              <a:t>         Work is defined as any quantity that flows across the boundary of a system during a change in its state and completely convertible into the lifting of a weight in the surroundings.</a:t>
            </a:r>
          </a:p>
          <a:p>
            <a:pPr marL="0" indent="0">
              <a:buNone/>
            </a:pPr>
            <a:r>
              <a:rPr lang="en-US"/>
              <a:t>Work of expansion:</a:t>
            </a:r>
          </a:p>
          <a:p>
            <a:pPr marL="0" indent="0">
              <a:buNone/>
            </a:pPr>
            <a:r>
              <a:rPr lang="en-US"/>
              <a:t>           work done during the expansion of a gas is called work of expansion.</a:t>
            </a:r>
          </a:p>
          <a:p>
            <a:pPr marL="0" indent="0">
              <a:buNone/>
            </a:pPr>
            <a:r>
              <a:rPr lang="en-US"/>
              <a:t>Work of compression:</a:t>
            </a:r>
          </a:p>
          <a:p>
            <a:pPr marL="0" indent="0">
              <a:buNone/>
            </a:pPr>
            <a:r>
              <a:rPr lang="en-US"/>
              <a:t>          The workdone by the surroundings to compress the gas is known a work of compression.</a:t>
            </a:r>
          </a:p>
        </p:txBody>
      </p:sp>
    </p:spTree>
    <p:extLst>
      <p:ext uri="{BB962C8B-B14F-4D97-AF65-F5344CB8AC3E}">
        <p14:creationId xmlns:p14="http://schemas.microsoft.com/office/powerpoint/2010/main" val="34217786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D49A5-5595-BB47-AE1F-5043304256BF}"/>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id="{028BC37D-B869-4240-B3A0-425AD9EAEBC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67147" y="1825625"/>
            <a:ext cx="4857706" cy="4351338"/>
          </a:xfrm>
        </p:spPr>
      </p:pic>
    </p:spTree>
    <p:extLst>
      <p:ext uri="{BB962C8B-B14F-4D97-AF65-F5344CB8AC3E}">
        <p14:creationId xmlns:p14="http://schemas.microsoft.com/office/powerpoint/2010/main" val="6568806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6168-8F74-204E-8B04-82E14C06AC19}"/>
              </a:ext>
            </a:extLst>
          </p:cNvPr>
          <p:cNvSpPr>
            <a:spLocks noGrp="1"/>
          </p:cNvSpPr>
          <p:nvPr>
            <p:ph type="title"/>
          </p:nvPr>
        </p:nvSpPr>
        <p:spPr>
          <a:xfrm>
            <a:off x="838200" y="-214313"/>
            <a:ext cx="10515600" cy="1250157"/>
          </a:xfrm>
        </p:spPr>
        <p:txBody>
          <a:bodyPr>
            <a:normAutofit fontScale="90000"/>
          </a:bodyPr>
          <a:lstStyle/>
          <a:p>
            <a:r>
              <a:rPr lang="en-US"/>
              <a:t>                      </a:t>
            </a:r>
            <a:br>
              <a:rPr lang="en-US"/>
            </a:br>
            <a:r>
              <a:rPr lang="en-US"/>
              <a:t>                            WORKDONE BY THE GAS</a:t>
            </a:r>
          </a:p>
        </p:txBody>
      </p:sp>
      <p:pic>
        <p:nvPicPr>
          <p:cNvPr id="3" name="Picture 3">
            <a:extLst>
              <a:ext uri="{FF2B5EF4-FFF2-40B4-BE49-F238E27FC236}">
                <a16:creationId xmlns:a16="http://schemas.microsoft.com/office/drawing/2014/main" id="{B975ED62-1F8A-304F-A85A-372D51659CC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00412" y="1285875"/>
            <a:ext cx="6468666" cy="5207000"/>
          </a:xfrm>
        </p:spPr>
      </p:pic>
    </p:spTree>
    <p:extLst>
      <p:ext uri="{BB962C8B-B14F-4D97-AF65-F5344CB8AC3E}">
        <p14:creationId xmlns:p14="http://schemas.microsoft.com/office/powerpoint/2010/main" val="535109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9A5270-6B41-C445-A6C3-48D7263ECE4C}"/>
              </a:ext>
            </a:extLst>
          </p:cNvPr>
          <p:cNvSpPr>
            <a:spLocks noGrp="1"/>
          </p:cNvSpPr>
          <p:nvPr>
            <p:ph idx="1"/>
          </p:nvPr>
        </p:nvSpPr>
        <p:spPr>
          <a:xfrm>
            <a:off x="928688" y="1393032"/>
            <a:ext cx="10929937" cy="3589734"/>
          </a:xfrm>
        </p:spPr>
        <p:txBody>
          <a:bodyPr/>
          <a:lstStyle/>
          <a:p>
            <a:endParaRPr lang="en-US"/>
          </a:p>
          <a:p>
            <a:pPr marL="0" indent="0">
              <a:buNone/>
            </a:pPr>
            <a:r>
              <a:rPr lang="en-US"/>
              <a:t>                          CHEMICAL THERMODYNAMICS </a:t>
            </a:r>
          </a:p>
          <a:p>
            <a:r>
              <a:rPr lang="en-US"/>
              <a:t> The word “Thermodynamics” means study of flow of heat.   </a:t>
            </a:r>
          </a:p>
          <a:p>
            <a:pPr marL="0" indent="0">
              <a:buNone/>
            </a:pPr>
            <a:r>
              <a:rPr lang="en-US"/>
              <a:t>DEFINATION:</a:t>
            </a:r>
          </a:p>
          <a:p>
            <a:pPr marL="0" indent="0">
              <a:buNone/>
            </a:pPr>
            <a:r>
              <a:rPr lang="en-US"/>
              <a:t>             The branch of physical chemistry which deals with the energy changes accompanying a chemical reaction. </a:t>
            </a:r>
          </a:p>
        </p:txBody>
      </p:sp>
    </p:spTree>
    <p:extLst>
      <p:ext uri="{BB962C8B-B14F-4D97-AF65-F5344CB8AC3E}">
        <p14:creationId xmlns:p14="http://schemas.microsoft.com/office/powerpoint/2010/main" val="3408974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68CF3-E84C-4440-87E6-D7E557C8C1D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F555851-1EBB-C04E-B5E5-AF05FFDA96AD}"/>
              </a:ext>
            </a:extLst>
          </p:cNvPr>
          <p:cNvSpPr>
            <a:spLocks noGrp="1"/>
          </p:cNvSpPr>
          <p:nvPr>
            <p:ph idx="1"/>
          </p:nvPr>
        </p:nvSpPr>
        <p:spPr/>
        <p:txBody>
          <a:bodyPr/>
          <a:lstStyle/>
          <a:p>
            <a:pPr marL="0" indent="0">
              <a:buNone/>
            </a:pPr>
            <a:r>
              <a:rPr lang="en-US"/>
              <a:t>    </a:t>
            </a:r>
          </a:p>
          <a:p>
            <a:pPr marL="0" indent="0">
              <a:buNone/>
            </a:pPr>
            <a:endParaRPr lang="en-US"/>
          </a:p>
          <a:p>
            <a:pPr marL="0" indent="0">
              <a:buNone/>
            </a:pPr>
            <a:endParaRPr lang="en-US"/>
          </a:p>
          <a:p>
            <a:pPr marL="0" indent="0">
              <a:buNone/>
            </a:pPr>
            <a:endParaRPr lang="en-US"/>
          </a:p>
          <a:p>
            <a:pPr marL="0" indent="0">
              <a:buNone/>
            </a:pPr>
            <a:r>
              <a:rPr lang="en-US"/>
              <a:t>                                                    THANK YOU</a:t>
            </a:r>
          </a:p>
        </p:txBody>
      </p:sp>
    </p:spTree>
    <p:extLst>
      <p:ext uri="{BB962C8B-B14F-4D97-AF65-F5344CB8AC3E}">
        <p14:creationId xmlns:p14="http://schemas.microsoft.com/office/powerpoint/2010/main" val="1671785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41879-D6E6-184D-8BA9-07F23FB37BB0}"/>
              </a:ext>
            </a:extLst>
          </p:cNvPr>
          <p:cNvSpPr>
            <a:spLocks noGrp="1"/>
          </p:cNvSpPr>
          <p:nvPr>
            <p:ph type="title"/>
          </p:nvPr>
        </p:nvSpPr>
        <p:spPr/>
        <p:txBody>
          <a:bodyPr/>
          <a:lstStyle/>
          <a:p>
            <a:r>
              <a:rPr lang="en-US"/>
              <a:t>Terms used in chemical thermodynamics</a:t>
            </a:r>
          </a:p>
        </p:txBody>
      </p:sp>
      <p:sp>
        <p:nvSpPr>
          <p:cNvPr id="3" name="Content Placeholder 2">
            <a:extLst>
              <a:ext uri="{FF2B5EF4-FFF2-40B4-BE49-F238E27FC236}">
                <a16:creationId xmlns:a16="http://schemas.microsoft.com/office/drawing/2014/main" id="{AA76DB55-48B2-B440-9FF2-A57BF1FF80D4}"/>
              </a:ext>
            </a:extLst>
          </p:cNvPr>
          <p:cNvSpPr>
            <a:spLocks noGrp="1"/>
          </p:cNvSpPr>
          <p:nvPr>
            <p:ph idx="1"/>
          </p:nvPr>
        </p:nvSpPr>
        <p:spPr/>
        <p:txBody>
          <a:bodyPr/>
          <a:lstStyle/>
          <a:p>
            <a:pPr marL="0" indent="0">
              <a:buNone/>
            </a:pPr>
            <a:r>
              <a:rPr lang="en-US"/>
              <a:t>        </a:t>
            </a:r>
          </a:p>
          <a:p>
            <a:r>
              <a:rPr lang="en-US"/>
              <a:t>  system   -  A quantity of matter or a region on space chosen for study</a:t>
            </a:r>
          </a:p>
          <a:p>
            <a:r>
              <a:rPr lang="en-US"/>
              <a:t>  surroundings- The mass or region outside the system</a:t>
            </a:r>
          </a:p>
          <a:p>
            <a:r>
              <a:rPr lang="en-US"/>
              <a:t>   Boundary – The real or imaginary surface that separates the system from its surroundings.</a:t>
            </a:r>
          </a:p>
        </p:txBody>
      </p:sp>
    </p:spTree>
    <p:extLst>
      <p:ext uri="{BB962C8B-B14F-4D97-AF65-F5344CB8AC3E}">
        <p14:creationId xmlns:p14="http://schemas.microsoft.com/office/powerpoint/2010/main" val="3219724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C6346-E0AF-004C-8E3D-1939D11C250C}"/>
              </a:ext>
            </a:extLst>
          </p:cNvPr>
          <p:cNvSpPr>
            <a:spLocks noGrp="1"/>
          </p:cNvSpPr>
          <p:nvPr>
            <p:ph type="title"/>
          </p:nvPr>
        </p:nvSpPr>
        <p:spPr/>
        <p:txBody>
          <a:bodyPr/>
          <a:lstStyle/>
          <a:p>
            <a:r>
              <a:rPr lang="en-US"/>
              <a:t>    Types of systems</a:t>
            </a:r>
          </a:p>
        </p:txBody>
      </p:sp>
      <p:sp>
        <p:nvSpPr>
          <p:cNvPr id="3" name="Content Placeholder 2">
            <a:extLst>
              <a:ext uri="{FF2B5EF4-FFF2-40B4-BE49-F238E27FC236}">
                <a16:creationId xmlns:a16="http://schemas.microsoft.com/office/drawing/2014/main" id="{81FD472A-D88B-3048-8F96-E19CB6528151}"/>
              </a:ext>
            </a:extLst>
          </p:cNvPr>
          <p:cNvSpPr>
            <a:spLocks noGrp="1"/>
          </p:cNvSpPr>
          <p:nvPr>
            <p:ph idx="1"/>
          </p:nvPr>
        </p:nvSpPr>
        <p:spPr>
          <a:xfrm>
            <a:off x="3161109" y="1690689"/>
            <a:ext cx="8192691" cy="4506514"/>
          </a:xfrm>
        </p:spPr>
        <p:txBody>
          <a:bodyPr/>
          <a:lstStyle/>
          <a:p>
            <a:pPr marL="0" indent="0">
              <a:buNone/>
            </a:pPr>
            <a:r>
              <a:rPr lang="en-US"/>
              <a:t>    </a:t>
            </a:r>
            <a:r>
              <a:rPr lang="en-US">
                <a:solidFill>
                  <a:schemeClr val="accent2"/>
                </a:solidFill>
              </a:rPr>
              <a:t>1. Isolated system</a:t>
            </a:r>
          </a:p>
          <a:p>
            <a:pPr marL="0" indent="0">
              <a:buNone/>
            </a:pPr>
            <a:r>
              <a:rPr lang="en-US">
                <a:solidFill>
                  <a:schemeClr val="accent2"/>
                </a:solidFill>
              </a:rPr>
              <a:t>     2. Closed system</a:t>
            </a:r>
          </a:p>
          <a:p>
            <a:pPr marL="0" indent="0">
              <a:buNone/>
            </a:pPr>
            <a:r>
              <a:rPr lang="en-US">
                <a:solidFill>
                  <a:schemeClr val="accent2"/>
                </a:solidFill>
              </a:rPr>
              <a:t>      3.  Open system</a:t>
            </a:r>
          </a:p>
          <a:p>
            <a:pPr marL="0" indent="0">
              <a:buNone/>
            </a:pPr>
            <a:endParaRPr lang="en-US">
              <a:solidFill>
                <a:schemeClr val="accent2"/>
              </a:solidFill>
            </a:endParaRPr>
          </a:p>
          <a:p>
            <a:pPr marL="0" indent="0">
              <a:buNone/>
            </a:pPr>
            <a:endParaRPr lang="en-US">
              <a:solidFill>
                <a:schemeClr val="accent2"/>
              </a:solidFill>
            </a:endParaRPr>
          </a:p>
          <a:p>
            <a:pPr marL="0" indent="0">
              <a:buNone/>
            </a:pPr>
            <a:endParaRPr lang="en-US">
              <a:solidFill>
                <a:schemeClr val="accent2"/>
              </a:solidFill>
            </a:endParaRPr>
          </a:p>
          <a:p>
            <a:pPr marL="0" indent="0">
              <a:buNone/>
            </a:pPr>
            <a:r>
              <a:rPr lang="en-US">
                <a:solidFill>
                  <a:schemeClr val="accent2"/>
                </a:solidFill>
              </a:rPr>
              <a:t>                       </a:t>
            </a:r>
            <a:endParaRPr lang="en-US"/>
          </a:p>
        </p:txBody>
      </p:sp>
    </p:spTree>
    <p:extLst>
      <p:ext uri="{BB962C8B-B14F-4D97-AF65-F5344CB8AC3E}">
        <p14:creationId xmlns:p14="http://schemas.microsoft.com/office/powerpoint/2010/main" val="2743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BBA53-A41F-4C42-917C-F5D8934DEB64}"/>
              </a:ext>
            </a:extLst>
          </p:cNvPr>
          <p:cNvSpPr>
            <a:spLocks noGrp="1"/>
          </p:cNvSpPr>
          <p:nvPr>
            <p:ph type="title"/>
          </p:nvPr>
        </p:nvSpPr>
        <p:spPr>
          <a:xfrm>
            <a:off x="838200" y="365126"/>
            <a:ext cx="10515600" cy="1260078"/>
          </a:xfrm>
        </p:spPr>
        <p:txBody>
          <a:bodyPr/>
          <a:lstStyle/>
          <a:p>
            <a:r>
              <a:rPr lang="en-US"/>
              <a:t>   Isolated system</a:t>
            </a:r>
          </a:p>
        </p:txBody>
      </p:sp>
      <p:sp>
        <p:nvSpPr>
          <p:cNvPr id="3" name="Content Placeholder 2">
            <a:extLst>
              <a:ext uri="{FF2B5EF4-FFF2-40B4-BE49-F238E27FC236}">
                <a16:creationId xmlns:a16="http://schemas.microsoft.com/office/drawing/2014/main" id="{C9599E4F-2DF6-7946-B1E4-C93CE19E0665}"/>
              </a:ext>
            </a:extLst>
          </p:cNvPr>
          <p:cNvSpPr>
            <a:spLocks noGrp="1"/>
          </p:cNvSpPr>
          <p:nvPr>
            <p:ph idx="1"/>
          </p:nvPr>
        </p:nvSpPr>
        <p:spPr/>
        <p:txBody>
          <a:bodyPr/>
          <a:lstStyle/>
          <a:p>
            <a:r>
              <a:rPr lang="en-US"/>
              <a:t> Isolated system are completely isolated in every way from their environment.</a:t>
            </a:r>
          </a:p>
          <a:p>
            <a:r>
              <a:rPr lang="en-US"/>
              <a:t> They do not exchange heat, work or matter with their environment.</a:t>
            </a:r>
          </a:p>
          <a:p>
            <a:r>
              <a:rPr lang="en-US"/>
              <a:t> An example of an isolated system would be an insulated rigid containers,such as an insulated gas cylinder.</a:t>
            </a:r>
          </a:p>
          <a:p>
            <a:pPr marL="0" indent="0">
              <a:buNone/>
            </a:pPr>
            <a:endParaRPr lang="en-US"/>
          </a:p>
        </p:txBody>
      </p:sp>
    </p:spTree>
    <p:extLst>
      <p:ext uri="{BB962C8B-B14F-4D97-AF65-F5344CB8AC3E}">
        <p14:creationId xmlns:p14="http://schemas.microsoft.com/office/powerpoint/2010/main" val="1901439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4297B-387C-F345-8537-783FFF329FE9}"/>
              </a:ext>
            </a:extLst>
          </p:cNvPr>
          <p:cNvSpPr>
            <a:spLocks noGrp="1"/>
          </p:cNvSpPr>
          <p:nvPr>
            <p:ph type="title"/>
          </p:nvPr>
        </p:nvSpPr>
        <p:spPr/>
        <p:txBody>
          <a:bodyPr/>
          <a:lstStyle/>
          <a:p>
            <a:r>
              <a:rPr lang="en-US"/>
              <a:t>   Closed systems</a:t>
            </a:r>
          </a:p>
        </p:txBody>
      </p:sp>
      <p:sp>
        <p:nvSpPr>
          <p:cNvPr id="3" name="Content Placeholder 2">
            <a:extLst>
              <a:ext uri="{FF2B5EF4-FFF2-40B4-BE49-F238E27FC236}">
                <a16:creationId xmlns:a16="http://schemas.microsoft.com/office/drawing/2014/main" id="{371FCA84-F9AC-B541-B25C-AEDDC66D88E7}"/>
              </a:ext>
            </a:extLst>
          </p:cNvPr>
          <p:cNvSpPr>
            <a:spLocks noGrp="1"/>
          </p:cNvSpPr>
          <p:nvPr>
            <p:ph idx="1"/>
          </p:nvPr>
        </p:nvSpPr>
        <p:spPr/>
        <p:txBody>
          <a:bodyPr/>
          <a:lstStyle/>
          <a:p>
            <a:r>
              <a:rPr lang="en-US"/>
              <a:t> Closed systems are able to exchange energy ( heat and work) , but not matter with their environment.</a:t>
            </a:r>
          </a:p>
          <a:p>
            <a:r>
              <a:rPr lang="en-US"/>
              <a:t> A green house is example of a closed system exchanging heat But not work with its environment.</a:t>
            </a:r>
          </a:p>
          <a:p>
            <a:r>
              <a:rPr lang="en-US"/>
              <a:t> Whether a system exchanges heat,work or both is usually thought of as a property of its boundary.</a:t>
            </a:r>
          </a:p>
        </p:txBody>
      </p:sp>
    </p:spTree>
    <p:extLst>
      <p:ext uri="{BB962C8B-B14F-4D97-AF65-F5344CB8AC3E}">
        <p14:creationId xmlns:p14="http://schemas.microsoft.com/office/powerpoint/2010/main" val="1558358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2522C-5A40-2642-B8DC-5D54F14D6ADB}"/>
              </a:ext>
            </a:extLst>
          </p:cNvPr>
          <p:cNvSpPr>
            <a:spLocks noGrp="1"/>
          </p:cNvSpPr>
          <p:nvPr>
            <p:ph type="title"/>
          </p:nvPr>
        </p:nvSpPr>
        <p:spPr/>
        <p:txBody>
          <a:bodyPr/>
          <a:lstStyle/>
          <a:p>
            <a:r>
              <a:rPr lang="en-US"/>
              <a:t> Open system</a:t>
            </a:r>
          </a:p>
        </p:txBody>
      </p:sp>
      <p:sp>
        <p:nvSpPr>
          <p:cNvPr id="3" name="Content Placeholder 2">
            <a:extLst>
              <a:ext uri="{FF2B5EF4-FFF2-40B4-BE49-F238E27FC236}">
                <a16:creationId xmlns:a16="http://schemas.microsoft.com/office/drawing/2014/main" id="{859F427F-0A73-214A-9029-F17878B0F98A}"/>
              </a:ext>
            </a:extLst>
          </p:cNvPr>
          <p:cNvSpPr>
            <a:spLocks noGrp="1"/>
          </p:cNvSpPr>
          <p:nvPr>
            <p:ph idx="1"/>
          </p:nvPr>
        </p:nvSpPr>
        <p:spPr/>
        <p:txBody>
          <a:bodyPr/>
          <a:lstStyle/>
          <a:p>
            <a:r>
              <a:rPr lang="en-US"/>
              <a:t> Open system exchanging both energy ( heat and work) and matter with their environment.</a:t>
            </a:r>
          </a:p>
          <a:p>
            <a:r>
              <a:rPr lang="en-US"/>
              <a:t> A boundary allowing matter exchange is called permeable.</a:t>
            </a:r>
          </a:p>
          <a:p>
            <a:r>
              <a:rPr lang="en-US"/>
              <a:t> The ocean would be an example of an open system.</a:t>
            </a:r>
          </a:p>
        </p:txBody>
      </p:sp>
    </p:spTree>
    <p:extLst>
      <p:ext uri="{BB962C8B-B14F-4D97-AF65-F5344CB8AC3E}">
        <p14:creationId xmlns:p14="http://schemas.microsoft.com/office/powerpoint/2010/main" val="4251364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0D22F-8A30-4F48-B024-2870A9F06DA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D0389BA-1034-544B-BD47-EB8638BEC510}"/>
              </a:ext>
            </a:extLst>
          </p:cNvPr>
          <p:cNvSpPr>
            <a:spLocks noGrp="1"/>
          </p:cNvSpPr>
          <p:nvPr>
            <p:ph idx="1"/>
          </p:nvPr>
        </p:nvSpPr>
        <p:spPr/>
        <p:txBody>
          <a:bodyPr/>
          <a:lstStyle/>
          <a:p>
            <a:pPr marL="0" indent="0">
              <a:buNone/>
            </a:pPr>
            <a:r>
              <a:rPr lang="en-US"/>
              <a:t>Homogeous system:</a:t>
            </a:r>
          </a:p>
          <a:p>
            <a:pPr marL="0" indent="0">
              <a:buNone/>
            </a:pPr>
            <a:r>
              <a:rPr lang="en-US"/>
              <a:t>                A homogeous thermodymic system is defined as the one whose chemical composition and physical properties are same all parts of the system.</a:t>
            </a:r>
          </a:p>
          <a:p>
            <a:pPr marL="0" indent="0">
              <a:buNone/>
            </a:pPr>
            <a:r>
              <a:rPr lang="en-US"/>
              <a:t>Heterogeous system:</a:t>
            </a:r>
          </a:p>
          <a:p>
            <a:pPr marL="0" indent="0">
              <a:buNone/>
            </a:pPr>
            <a:r>
              <a:rPr lang="en-US"/>
              <a:t>               A heterogeous system is defined as one consisting of two or more homogeous bodies.</a:t>
            </a:r>
          </a:p>
        </p:txBody>
      </p:sp>
    </p:spTree>
    <p:extLst>
      <p:ext uri="{BB962C8B-B14F-4D97-AF65-F5344CB8AC3E}">
        <p14:creationId xmlns:p14="http://schemas.microsoft.com/office/powerpoint/2010/main" val="1972697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1DEB9-1431-FB45-B70C-DA1EF28166CA}"/>
              </a:ext>
            </a:extLst>
          </p:cNvPr>
          <p:cNvSpPr>
            <a:spLocks noGrp="1"/>
          </p:cNvSpPr>
          <p:nvPr>
            <p:ph type="title"/>
          </p:nvPr>
        </p:nvSpPr>
        <p:spPr/>
        <p:txBody>
          <a:bodyPr/>
          <a:lstStyle/>
          <a:p>
            <a:r>
              <a:rPr lang="en-US"/>
              <a:t>   Physical properties of a system</a:t>
            </a:r>
          </a:p>
        </p:txBody>
      </p:sp>
      <p:sp>
        <p:nvSpPr>
          <p:cNvPr id="3" name="Content Placeholder 2">
            <a:extLst>
              <a:ext uri="{FF2B5EF4-FFF2-40B4-BE49-F238E27FC236}">
                <a16:creationId xmlns:a16="http://schemas.microsoft.com/office/drawing/2014/main" id="{656B484E-6E6C-6E40-ABE4-6DE084469118}"/>
              </a:ext>
            </a:extLst>
          </p:cNvPr>
          <p:cNvSpPr>
            <a:spLocks noGrp="1"/>
          </p:cNvSpPr>
          <p:nvPr>
            <p:ph idx="1"/>
          </p:nvPr>
        </p:nvSpPr>
        <p:spPr/>
        <p:txBody>
          <a:bodyPr/>
          <a:lstStyle/>
          <a:p>
            <a:pPr marL="514350" indent="-514350">
              <a:buFont typeface="+mj-lt"/>
              <a:buAutoNum type="arabicPeriod"/>
            </a:pPr>
            <a:r>
              <a:rPr lang="en-US">
                <a:solidFill>
                  <a:schemeClr val="accent1"/>
                </a:solidFill>
              </a:rPr>
              <a:t>Intensive properties or variables</a:t>
            </a:r>
          </a:p>
          <a:p>
            <a:pPr marL="0" indent="0">
              <a:buNone/>
            </a:pPr>
            <a:r>
              <a:rPr lang="en-US">
                <a:solidFill>
                  <a:schemeClr val="accent1"/>
                </a:solidFill>
              </a:rPr>
              <a:t>                  </a:t>
            </a:r>
            <a:r>
              <a:rPr lang="en-US"/>
              <a:t>Properties whose values donot depend on the material Present in the system.</a:t>
            </a:r>
          </a:p>
          <a:p>
            <a:pPr marL="0" indent="0">
              <a:buNone/>
            </a:pPr>
            <a:r>
              <a:rPr lang="en-US"/>
              <a:t>Eg. Temperature,Pressure,Viscosity,Surface tension</a:t>
            </a:r>
          </a:p>
          <a:p>
            <a:pPr marL="514350" indent="-514350">
              <a:buAutoNum type="arabicPeriod" startAt="2"/>
            </a:pPr>
            <a:r>
              <a:rPr lang="en-US">
                <a:solidFill>
                  <a:schemeClr val="accent1"/>
                </a:solidFill>
              </a:rPr>
              <a:t>Extensive properties or variables.     </a:t>
            </a:r>
          </a:p>
          <a:p>
            <a:pPr marL="0" indent="0">
              <a:buNone/>
            </a:pPr>
            <a:r>
              <a:rPr lang="en-US">
                <a:solidFill>
                  <a:schemeClr val="accent1"/>
                </a:solidFill>
              </a:rPr>
              <a:t>                 </a:t>
            </a:r>
            <a:r>
              <a:rPr lang="en-US"/>
              <a:t>properties whose values depend on the amount of the material present in the system.</a:t>
            </a:r>
            <a:r>
              <a:rPr lang="en-US">
                <a:solidFill>
                  <a:schemeClr val="accent1"/>
                </a:solidFill>
              </a:rPr>
              <a:t> </a:t>
            </a:r>
          </a:p>
          <a:p>
            <a:pPr marL="0" indent="0">
              <a:buNone/>
            </a:pPr>
            <a:r>
              <a:rPr lang="en-US">
                <a:solidFill>
                  <a:schemeClr val="accent1"/>
                </a:solidFill>
              </a:rPr>
              <a:t> </a:t>
            </a:r>
            <a:r>
              <a:rPr lang="en-US"/>
              <a:t>Eg.mass,volume,energy,heat,capacity,entropy</a:t>
            </a:r>
          </a:p>
          <a:p>
            <a:pPr marL="0" indent="0">
              <a:buNone/>
            </a:pPr>
            <a:endParaRPr lang="en-US">
              <a:solidFill>
                <a:schemeClr val="accent1"/>
              </a:solidFill>
            </a:endParaRPr>
          </a:p>
        </p:txBody>
      </p:sp>
    </p:spTree>
    <p:extLst>
      <p:ext uri="{BB962C8B-B14F-4D97-AF65-F5344CB8AC3E}">
        <p14:creationId xmlns:p14="http://schemas.microsoft.com/office/powerpoint/2010/main" val="33338130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20</Slides>
  <Notes>0</Notes>
  <HiddenSlides>0</HiddenSlide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PowerPoint Presentation</vt:lpstr>
      <vt:lpstr>Terms used in chemical thermodynamics</vt:lpstr>
      <vt:lpstr>    Types of systems</vt:lpstr>
      <vt:lpstr>   Isolated system</vt:lpstr>
      <vt:lpstr>   Closed systems</vt:lpstr>
      <vt:lpstr> Open system</vt:lpstr>
      <vt:lpstr>PowerPoint Presentation</vt:lpstr>
      <vt:lpstr>   Physical properties of a system</vt:lpstr>
      <vt:lpstr>Thermodynamic process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WORKDONE BY THE GAS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919361498802</dc:creator>
  <cp:lastModifiedBy>919361498802</cp:lastModifiedBy>
  <cp:revision>28</cp:revision>
  <dcterms:created xsi:type="dcterms:W3CDTF">2020-08-03T03:25:11Z</dcterms:created>
  <dcterms:modified xsi:type="dcterms:W3CDTF">2020-08-04T06:29:30Z</dcterms:modified>
</cp:coreProperties>
</file>