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8" r:id="rId2"/>
    <p:sldId id="257" r:id="rId3"/>
    <p:sldId id="261" r:id="rId4"/>
    <p:sldId id="263" r:id="rId5"/>
    <p:sldId id="262" r:id="rId6"/>
    <p:sldId id="264" r:id="rId7"/>
    <p:sldId id="260" r:id="rId8"/>
    <p:sldId id="265"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8/19/2020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7533123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988524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30108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46636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8/19/2020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084531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88305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6843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005274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08343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9252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7788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8/19/2020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258539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9548-27CF-1C46-BE69-01DF0D73110D}"/>
              </a:ext>
            </a:extLst>
          </p:cNvPr>
          <p:cNvSpPr>
            <a:spLocks noGrp="1"/>
          </p:cNvSpPr>
          <p:nvPr>
            <p:ph type="title"/>
          </p:nvPr>
        </p:nvSpPr>
        <p:spPr>
          <a:xfrm rot="10800000" flipV="1">
            <a:off x="1371600" y="2171700"/>
            <a:ext cx="9601200" cy="2221706"/>
          </a:xfrm>
        </p:spPr>
        <p:txBody>
          <a:bodyPr>
            <a:normAutofit/>
          </a:bodyPr>
          <a:lstStyle/>
          <a:p>
            <a:r>
              <a:rPr lang="en-US"/>
              <a:t>Relationship between c</a:t>
            </a:r>
            <a:r>
              <a:rPr lang="en-US" baseline="-25000"/>
              <a:t>p </a:t>
            </a:r>
            <a:r>
              <a:rPr lang="en-US"/>
              <a:t>and C</a:t>
            </a:r>
            <a:r>
              <a:rPr lang="en-US" baseline="-25000"/>
              <a:t>v</a:t>
            </a:r>
            <a:br>
              <a:rPr lang="en-US" baseline="-25000"/>
            </a:br>
            <a:r>
              <a:rPr lang="en-US" baseline="-25000"/>
              <a:t>    Name of the instructor : U.Nithya M.Sc.,M.Phil.,</a:t>
            </a:r>
            <a:br>
              <a:rPr lang="en-US" baseline="-25000"/>
            </a:br>
            <a:endParaRPr lang="en-US"/>
          </a:p>
        </p:txBody>
      </p:sp>
      <p:sp>
        <p:nvSpPr>
          <p:cNvPr id="3" name="Content Placeholder 2">
            <a:extLst>
              <a:ext uri="{FF2B5EF4-FFF2-40B4-BE49-F238E27FC236}">
                <a16:creationId xmlns:a16="http://schemas.microsoft.com/office/drawing/2014/main" id="{3F5E010C-1B46-2D41-9CB0-C77E66F74F70}"/>
              </a:ext>
            </a:extLst>
          </p:cNvPr>
          <p:cNvSpPr>
            <a:spLocks noGrp="1"/>
          </p:cNvSpPr>
          <p:nvPr>
            <p:ph idx="1"/>
          </p:nvPr>
        </p:nvSpPr>
        <p:spPr>
          <a:xfrm>
            <a:off x="1514475" y="1638300"/>
            <a:ext cx="9601200" cy="3581400"/>
          </a:xfrm>
        </p:spPr>
        <p:txBody>
          <a:bodyPr/>
          <a:lstStyle/>
          <a:p>
            <a:pPr marL="0" indent="0">
              <a:buNone/>
            </a:pPr>
            <a:endParaRPr lang="en-US"/>
          </a:p>
          <a:p>
            <a:pPr marL="0" indent="0">
              <a:buNone/>
            </a:pPr>
            <a:r>
              <a:rPr lang="en-US"/>
              <a:t>	</a:t>
            </a:r>
          </a:p>
          <a:p>
            <a:pPr marL="0" indent="0">
              <a:buNone/>
            </a:pPr>
            <a:endParaRPr lang="en-US"/>
          </a:p>
        </p:txBody>
      </p:sp>
    </p:spTree>
    <p:extLst>
      <p:ext uri="{BB962C8B-B14F-4D97-AF65-F5344CB8AC3E}">
        <p14:creationId xmlns:p14="http://schemas.microsoft.com/office/powerpoint/2010/main" val="575009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B36A8-88E8-B446-A867-F2F85C55D110}"/>
              </a:ext>
            </a:extLst>
          </p:cNvPr>
          <p:cNvSpPr>
            <a:spLocks noGrp="1"/>
          </p:cNvSpPr>
          <p:nvPr>
            <p:ph idx="1"/>
          </p:nvPr>
        </p:nvSpPr>
        <p:spPr>
          <a:xfrm>
            <a:off x="838200" y="1107281"/>
            <a:ext cx="10515600" cy="5069682"/>
          </a:xfrm>
        </p:spPr>
        <p:txBody>
          <a:bodyPr/>
          <a:lstStyle/>
          <a:p>
            <a:pPr marL="0" indent="0">
              <a:buNone/>
            </a:pPr>
            <a:r>
              <a:rPr lang="en-US"/>
              <a:t>  </a:t>
            </a:r>
            <a:r>
              <a:rPr lang="en-US">
                <a:solidFill>
                  <a:schemeClr val="accent4">
                    <a:lumMod val="75000"/>
                  </a:schemeClr>
                </a:solidFill>
              </a:rPr>
              <a:t>  ÷( </a:t>
            </a:r>
            <a:r>
              <a:rPr lang="en-US" sz="2800" i="1">
                <a:solidFill>
                  <a:schemeClr val="accent4">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baseline="-25000">
                <a:solidFill>
                  <a:schemeClr val="accent4">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P</a:t>
            </a:r>
            <a:endParaRPr lang="en-US" sz="2800" i="1">
              <a:solidFill>
                <a:schemeClr val="accent4">
                  <a:lumMod val="75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(q/</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i="1" baseline="-25000">
                <a:solidFill>
                  <a:srgbClr val="333333"/>
                </a:solidFill>
                <a:latin typeface="Arial" panose="020B0604020202020204" pitchFamily="34" charset="0"/>
                <a:cs typeface="Times New Roman" panose="02020603050405020304" pitchFamily="18" charset="0"/>
              </a:rPr>
              <a:t> </a:t>
            </a:r>
            <a:r>
              <a:rPr lang="en-US" i="1">
                <a:solidFill>
                  <a:srgbClr val="333333"/>
                </a:solidFill>
                <a:latin typeface="Arial" panose="020B0604020202020204" pitchFamily="34" charset="0"/>
                <a:cs typeface="Times New Roman" panose="02020603050405020304" pitchFamily="18" charset="0"/>
              </a:rPr>
              <a:t>)</a:t>
            </a:r>
            <a:r>
              <a:rPr lang="en-US" i="1" baseline="-25000">
                <a:solidFill>
                  <a:srgbClr val="333333"/>
                </a:solidFill>
                <a:latin typeface="Arial" panose="020B0604020202020204" pitchFamily="34" charset="0"/>
                <a:cs typeface="Times New Roman" panose="02020603050405020304" pitchFamily="18" charset="0"/>
              </a:rPr>
              <a:t>p</a:t>
            </a:r>
            <a:r>
              <a:rPr lang="en-US" i="1">
                <a:solidFill>
                  <a:srgbClr val="333333"/>
                </a:solidFill>
                <a:latin typeface="Arial" panose="020B0604020202020204" pitchFamily="34" charset="0"/>
                <a:cs typeface="Times New Roman" panose="02020603050405020304" pitchFamily="18" charset="0"/>
              </a:rPr>
              <a:t>= C</a:t>
            </a:r>
            <a:r>
              <a:rPr lang="en-US" i="1" baseline="-25000">
                <a:solidFill>
                  <a:srgbClr val="333333"/>
                </a:solidFill>
                <a:latin typeface="Arial" panose="020B0604020202020204" pitchFamily="34" charset="0"/>
                <a:cs typeface="Times New Roman" panose="02020603050405020304" pitchFamily="18" charset="0"/>
              </a:rPr>
              <a:t>v</a:t>
            </a:r>
            <a:r>
              <a:rPr lang="en-US" i="1">
                <a:solidFill>
                  <a:srgbClr val="333333"/>
                </a:solidFill>
                <a:latin typeface="Arial" panose="020B0604020202020204" pitchFamily="34" charset="0"/>
                <a:cs typeface="Times New Roman" panose="02020603050405020304" pitchFamily="18" charset="0"/>
              </a:rPr>
              <a: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∂T/∂T)</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(∂v/∂T)</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 (∂v/∂T)</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p>
          <a:p>
            <a:pPr marL="0" indent="0">
              <a:buNone/>
            </a:pPr>
            <a:r>
              <a:rPr lang="en-US" i="1" baseline="-25000">
                <a:solidFill>
                  <a:srgbClr val="333333"/>
                </a:solidFill>
                <a:latin typeface="Arial" panose="020B0604020202020204" pitchFamily="34" charset="0"/>
                <a:cs typeface="Times New Roman" panose="02020603050405020304" pitchFamily="18" charset="0"/>
              </a:rPr>
              <a:t>  </a:t>
            </a:r>
            <a:r>
              <a:rPr lang="en-US" i="1">
                <a:solidFill>
                  <a:srgbClr val="333333"/>
                </a:solidFill>
                <a:latin typeface="Arial" panose="020B0604020202020204" pitchFamily="34" charset="0"/>
                <a:cs typeface="Times New Roman" panose="02020603050405020304" pitchFamily="18" charset="0"/>
              </a:rPr>
              <a:t>C</a:t>
            </a:r>
            <a:r>
              <a:rPr lang="en-US" i="1" baseline="-25000">
                <a:solidFill>
                  <a:srgbClr val="333333"/>
                </a:solidFill>
                <a:latin typeface="Arial" panose="020B0604020202020204" pitchFamily="34" charset="0"/>
                <a:cs typeface="Times New Roman" panose="02020603050405020304" pitchFamily="18" charset="0"/>
              </a:rPr>
              <a:t>p</a:t>
            </a:r>
            <a:r>
              <a:rPr lang="en-US" i="1">
                <a:solidFill>
                  <a:srgbClr val="333333"/>
                </a:solidFill>
                <a:latin typeface="Arial" panose="020B0604020202020204" pitchFamily="34" charset="0"/>
                <a:cs typeface="Times New Roman" panose="02020603050405020304" pitchFamily="18" charset="0"/>
              </a:rPr>
              <a:t>=  C</a:t>
            </a:r>
            <a:r>
              <a:rPr lang="en-US" i="1" baseline="-25000">
                <a:solidFill>
                  <a:srgbClr val="333333"/>
                </a:solidFill>
                <a:latin typeface="Arial" panose="020B0604020202020204" pitchFamily="34"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(∂v/∂T)</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 (∂v/∂T)</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p>
          <a:p>
            <a:pPr marL="0" indent="0">
              <a:buNone/>
            </a:pPr>
            <a:r>
              <a:rPr lang="en-US" i="1">
                <a:solidFill>
                  <a:srgbClr val="0070C0"/>
                </a:solidFill>
                <a:latin typeface="Arial" panose="020B0604020202020204" pitchFamily="34" charset="0"/>
                <a:cs typeface="Times New Roman" panose="02020603050405020304" pitchFamily="18" charset="0"/>
              </a:rPr>
              <a:t>C</a:t>
            </a:r>
            <a:r>
              <a:rPr lang="en-US" i="1" baseline="-25000">
                <a:solidFill>
                  <a:srgbClr val="0070C0"/>
                </a:solidFill>
                <a:latin typeface="Arial" panose="020B0604020202020204" pitchFamily="34" charset="0"/>
                <a:cs typeface="Times New Roman" panose="02020603050405020304" pitchFamily="18" charset="0"/>
              </a:rPr>
              <a:t>p</a:t>
            </a:r>
            <a:r>
              <a:rPr lang="en-US" i="1">
                <a:solidFill>
                  <a:srgbClr val="0070C0"/>
                </a:solidFill>
                <a:latin typeface="Arial" panose="020B0604020202020204" pitchFamily="34" charset="0"/>
                <a:cs typeface="Times New Roman" panose="02020603050405020304" pitchFamily="18" charset="0"/>
              </a:rPr>
              <a:t>- C</a:t>
            </a:r>
            <a:r>
              <a:rPr lang="en-US" i="1" baseline="-25000">
                <a:solidFill>
                  <a:srgbClr val="0070C0"/>
                </a:solidFill>
                <a:latin typeface="Arial" panose="020B0604020202020204" pitchFamily="34" charset="0"/>
                <a:cs typeface="Times New Roman" panose="02020603050405020304" pitchFamily="18" charset="0"/>
              </a:rPr>
              <a:t>v</a:t>
            </a:r>
            <a:r>
              <a:rPr lang="en-US" i="1">
                <a:solidFill>
                  <a:srgbClr val="0070C0"/>
                </a:solidFill>
                <a:latin typeface="Arial" panose="020B0604020202020204" pitchFamily="34" charset="0"/>
                <a:cs typeface="Times New Roman" panose="02020603050405020304" pitchFamily="18" charset="0"/>
              </a:rPr>
              <a:t>=</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(∂v/∂T)</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 (∂v/∂T)</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  3</a:t>
            </a:r>
            <a:endPar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i="1">
                <a:solidFill>
                  <a:srgbClr val="0070C0"/>
                </a:solidFill>
                <a:latin typeface="Arial" panose="020B0604020202020204" pitchFamily="34" charset="0"/>
                <a:cs typeface="Times New Roman" panose="02020603050405020304" pitchFamily="18" charset="0"/>
              </a:rPr>
              <a:t>C</a:t>
            </a:r>
            <a:r>
              <a:rPr lang="en-US" i="1" baseline="-25000">
                <a:solidFill>
                  <a:srgbClr val="0070C0"/>
                </a:solidFill>
                <a:latin typeface="Arial" panose="020B0604020202020204" pitchFamily="34" charset="0"/>
                <a:cs typeface="Times New Roman" panose="02020603050405020304" pitchFamily="18" charset="0"/>
              </a:rPr>
              <a:t>p</a:t>
            </a:r>
            <a:r>
              <a:rPr lang="en-US" i="1">
                <a:solidFill>
                  <a:srgbClr val="0070C0"/>
                </a:solidFill>
                <a:latin typeface="Arial" panose="020B0604020202020204" pitchFamily="34" charset="0"/>
                <a:cs typeface="Times New Roman" panose="02020603050405020304" pitchFamily="18" charset="0"/>
              </a:rPr>
              <a:t>- C</a:t>
            </a:r>
            <a:r>
              <a:rPr lang="en-US" i="1" baseline="-25000">
                <a:solidFill>
                  <a:srgbClr val="0070C0"/>
                </a:solidFill>
                <a:latin typeface="Arial" panose="020B0604020202020204" pitchFamily="34" charset="0"/>
                <a:cs typeface="Times New Roman" panose="02020603050405020304" pitchFamily="18" charset="0"/>
              </a:rPr>
              <a:t>v</a:t>
            </a:r>
            <a:r>
              <a:rPr lang="en-US" i="1">
                <a:solidFill>
                  <a:srgbClr val="0070C0"/>
                </a:solidFill>
                <a:latin typeface="Arial" panose="020B0604020202020204" pitchFamily="34" charset="0"/>
                <a:cs typeface="Times New Roman" panose="02020603050405020304" pitchFamily="18" charset="0"/>
              </a:rPr>
              <a:t>=</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(∂v/∂T)</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  </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 4</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For ideal gas</a:t>
            </a:r>
          </a:p>
          <a:p>
            <a:pPr marL="0" indent="0">
              <a:buNone/>
            </a:pP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0.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5</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PV =RT</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  V/T =R/P</a:t>
            </a:r>
          </a:p>
          <a:p>
            <a:pPr marL="0" indent="0">
              <a:buNone/>
            </a:pPr>
            <a:endParaRPr lang="en-US" i="1">
              <a:solidFill>
                <a:srgbClr val="333333"/>
              </a:solidFill>
              <a:latin typeface="Arial" panose="020B0604020202020204" pitchFamily="34" charset="0"/>
              <a:cs typeface="Times New Roman" panose="02020603050405020304" pitchFamily="18" charset="0"/>
              <a:sym typeface="Wingdings" pitchFamily="2" charset="2"/>
            </a:endParaRPr>
          </a:p>
          <a:p>
            <a:pPr marL="0" indent="0">
              <a:buNone/>
            </a:pPr>
            <a:endParaRPr lang="en-US"/>
          </a:p>
        </p:txBody>
      </p:sp>
    </p:spTree>
    <p:extLst>
      <p:ext uri="{BB962C8B-B14F-4D97-AF65-F5344CB8AC3E}">
        <p14:creationId xmlns:p14="http://schemas.microsoft.com/office/powerpoint/2010/main" val="3326241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6C680-2E39-B747-8549-1766A5DEB262}"/>
              </a:ext>
            </a:extLst>
          </p:cNvPr>
          <p:cNvSpPr>
            <a:spLocks noGrp="1"/>
          </p:cNvSpPr>
          <p:nvPr>
            <p:ph idx="1"/>
          </p:nvPr>
        </p:nvSpPr>
        <p:spPr>
          <a:xfrm>
            <a:off x="1425178" y="685800"/>
            <a:ext cx="9611916" cy="5663804"/>
          </a:xfrm>
        </p:spPr>
        <p:txBody>
          <a:bodyPr/>
          <a:lstStyle/>
          <a:p>
            <a:pPr marL="0" indent="0">
              <a:buNone/>
            </a:pPr>
            <a:r>
              <a:rPr lang="en-US"/>
              <a:t>Differentiate at cons P</a:t>
            </a:r>
          </a:p>
          <a:p>
            <a:pPr marL="0" indent="0">
              <a:buNone/>
            </a:pPr>
            <a:r>
              <a:rPr lang="en-US"/>
              <a:t>     </a:t>
            </a:r>
            <a:r>
              <a:rPr lang="en-US" sz="2800" i="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(∂V/∂T)</a:t>
            </a:r>
            <a:r>
              <a:rPr lang="en-US" i="1" baseline="-25000">
                <a:solidFill>
                  <a:srgbClr val="00B0F0"/>
                </a:solidFill>
                <a:latin typeface="Arial" panose="020B0604020202020204" pitchFamily="34" charset="0"/>
                <a:ea typeface="Times New Roman" panose="02020603050405020304" pitchFamily="18" charset="0"/>
                <a:cs typeface="Times New Roman" panose="02020603050405020304" pitchFamily="18" charset="0"/>
              </a:rPr>
              <a:t>P</a:t>
            </a:r>
            <a:r>
              <a:rPr lang="en-US" i="1">
                <a:solidFill>
                  <a:srgbClr val="00B0F0"/>
                </a:solidFill>
                <a:latin typeface="Arial" panose="020B0604020202020204" pitchFamily="34" charset="0"/>
                <a:ea typeface="Times New Roman" panose="02020603050405020304" pitchFamily="18" charset="0"/>
                <a:cs typeface="Times New Roman" panose="02020603050405020304" pitchFamily="18" charset="0"/>
              </a:rPr>
              <a:t>= R/P</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6</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6in4</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  </a:t>
            </a:r>
            <a:r>
              <a:rPr lang="en-US" i="1">
                <a:solidFill>
                  <a:srgbClr val="333333"/>
                </a:solidFill>
                <a:latin typeface="Arial" panose="020B0604020202020204" pitchFamily="34" charset="0"/>
                <a:cs typeface="Times New Roman" panose="02020603050405020304" pitchFamily="18" charset="0"/>
              </a:rPr>
              <a:t>C</a:t>
            </a:r>
            <a:r>
              <a:rPr lang="en-US" i="1" baseline="-25000">
                <a:solidFill>
                  <a:srgbClr val="333333"/>
                </a:solidFill>
                <a:latin typeface="Arial" panose="020B0604020202020204" pitchFamily="34" charset="0"/>
                <a:cs typeface="Times New Roman" panose="02020603050405020304" pitchFamily="18" charset="0"/>
              </a:rPr>
              <a:t>p</a:t>
            </a:r>
            <a:r>
              <a:rPr lang="en-US" i="1">
                <a:solidFill>
                  <a:srgbClr val="333333"/>
                </a:solidFill>
                <a:latin typeface="Arial" panose="020B0604020202020204" pitchFamily="34" charset="0"/>
                <a:cs typeface="Times New Roman" panose="02020603050405020304" pitchFamily="18" charset="0"/>
              </a:rPr>
              <a:t>- C</a:t>
            </a:r>
            <a:r>
              <a:rPr lang="en-US" i="1" baseline="-25000">
                <a:solidFill>
                  <a:srgbClr val="333333"/>
                </a:solidFill>
                <a:latin typeface="Arial" panose="020B0604020202020204" pitchFamily="34" charset="0"/>
                <a:cs typeface="Times New Roman" panose="02020603050405020304" pitchFamily="18" charset="0"/>
              </a:rPr>
              <a:t>v</a:t>
            </a:r>
            <a:r>
              <a:rPr lang="en-US" i="1">
                <a:solidFill>
                  <a:srgbClr val="333333"/>
                </a:solidFill>
                <a:latin typeface="Arial" panose="020B0604020202020204" pitchFamily="34" charset="0"/>
                <a:cs typeface="Times New Roman" panose="02020603050405020304" pitchFamily="18" charset="0"/>
              </a:rPr>
              <a:t>= R/P</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 </a:t>
            </a:r>
            <a:endPar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endParaRPr>
          </a:p>
          <a:p>
            <a:pPr marL="0" indent="0">
              <a:buNone/>
            </a:pPr>
            <a:r>
              <a:rPr lang="en-US" i="1">
                <a:solidFill>
                  <a:srgbClr val="333333"/>
                </a:solidFill>
                <a:latin typeface="Arial" panose="020B0604020202020204" pitchFamily="34" charset="0"/>
                <a:cs typeface="Times New Roman" panose="02020603050405020304" pitchFamily="18" charset="0"/>
              </a:rPr>
              <a:t>  C</a:t>
            </a:r>
            <a:r>
              <a:rPr lang="en-US" i="1" baseline="-25000">
                <a:solidFill>
                  <a:srgbClr val="333333"/>
                </a:solidFill>
                <a:latin typeface="Arial" panose="020B0604020202020204" pitchFamily="34" charset="0"/>
                <a:cs typeface="Times New Roman" panose="02020603050405020304" pitchFamily="18" charset="0"/>
              </a:rPr>
              <a:t>p</a:t>
            </a:r>
            <a:r>
              <a:rPr lang="en-US" i="1">
                <a:solidFill>
                  <a:srgbClr val="333333"/>
                </a:solidFill>
                <a:latin typeface="Arial" panose="020B0604020202020204" pitchFamily="34" charset="0"/>
                <a:cs typeface="Times New Roman" panose="02020603050405020304" pitchFamily="18" charset="0"/>
              </a:rPr>
              <a:t>- C</a:t>
            </a:r>
            <a:r>
              <a:rPr lang="en-US" i="1" baseline="-25000">
                <a:solidFill>
                  <a:srgbClr val="333333"/>
                </a:solidFill>
                <a:latin typeface="Arial" panose="020B0604020202020204" pitchFamily="34" charset="0"/>
                <a:cs typeface="Times New Roman" panose="02020603050405020304" pitchFamily="18" charset="0"/>
              </a:rPr>
              <a:t>v</a:t>
            </a:r>
            <a:r>
              <a:rPr lang="en-US" i="1">
                <a:solidFill>
                  <a:srgbClr val="333333"/>
                </a:solidFill>
                <a:latin typeface="Arial" panose="020B0604020202020204" pitchFamily="34" charset="0"/>
                <a:cs typeface="Times New Roman" panose="02020603050405020304" pitchFamily="18" charset="0"/>
              </a:rPr>
              <a:t>=R/P[0</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endPar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endParaRP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   C</a:t>
            </a:r>
            <a:r>
              <a:rPr lang="en-US" i="1" baseline="-25000">
                <a:solidFill>
                  <a:srgbClr val="333333"/>
                </a:solidFill>
                <a:latin typeface="Arial" panose="020B0604020202020204" pitchFamily="34" charset="0"/>
                <a:cs typeface="Times New Roman" panose="02020603050405020304" pitchFamily="18" charset="0"/>
                <a:sym typeface="Wingdings" pitchFamily="2" charset="2"/>
              </a:rPr>
              <a:t>p</a:t>
            </a:r>
            <a:r>
              <a:rPr lang="en-US" i="1">
                <a:solidFill>
                  <a:srgbClr val="333333"/>
                </a:solidFill>
                <a:latin typeface="Arial" panose="020B0604020202020204" pitchFamily="34" charset="0"/>
                <a:cs typeface="Times New Roman" panose="02020603050405020304" pitchFamily="18" charset="0"/>
                <a:sym typeface="Wingdings" pitchFamily="2" charset="2"/>
              </a:rPr>
              <a:t>-C</a:t>
            </a:r>
            <a:r>
              <a:rPr lang="en-US" i="1" baseline="-25000">
                <a:solidFill>
                  <a:srgbClr val="333333"/>
                </a:solidFill>
                <a:latin typeface="Arial" panose="020B0604020202020204" pitchFamily="34" charset="0"/>
                <a:cs typeface="Times New Roman" panose="02020603050405020304" pitchFamily="18" charset="0"/>
                <a:sym typeface="Wingdings" pitchFamily="2" charset="2"/>
              </a:rPr>
              <a:t>v</a:t>
            </a:r>
            <a:r>
              <a:rPr lang="en-US" i="1">
                <a:solidFill>
                  <a:srgbClr val="333333"/>
                </a:solidFill>
                <a:latin typeface="Arial" panose="020B0604020202020204" pitchFamily="34" charset="0"/>
                <a:cs typeface="Times New Roman" panose="02020603050405020304" pitchFamily="18" charset="0"/>
                <a:sym typeface="Wingdings" pitchFamily="2" charset="2"/>
              </a:rPr>
              <a:t>= R/P xP</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 </a:t>
            </a:r>
            <a:r>
              <a:rPr lang="en-US" i="1">
                <a:solidFill>
                  <a:srgbClr val="FF0000"/>
                </a:solidFill>
                <a:latin typeface="Arial" panose="020B0604020202020204" pitchFamily="34" charset="0"/>
                <a:cs typeface="Times New Roman" panose="02020603050405020304" pitchFamily="18" charset="0"/>
                <a:sym typeface="Wingdings" pitchFamily="2" charset="2"/>
              </a:rPr>
              <a:t>  </a:t>
            </a:r>
            <a:r>
              <a:rPr lang="en-US" i="1">
                <a:solidFill>
                  <a:srgbClr val="FF0000"/>
                </a:solidFill>
                <a:latin typeface="Arial" panose="020B0604020202020204" pitchFamily="34" charset="0"/>
                <a:cs typeface="Times New Roman" panose="02020603050405020304" pitchFamily="18" charset="0"/>
              </a:rPr>
              <a:t>C</a:t>
            </a:r>
            <a:r>
              <a:rPr lang="en-US" i="1" baseline="-25000">
                <a:solidFill>
                  <a:srgbClr val="FF0000"/>
                </a:solidFill>
                <a:latin typeface="Arial" panose="020B0604020202020204" pitchFamily="34" charset="0"/>
                <a:cs typeface="Times New Roman" panose="02020603050405020304" pitchFamily="18" charset="0"/>
              </a:rPr>
              <a:t>p</a:t>
            </a:r>
            <a:r>
              <a:rPr lang="en-US" i="1">
                <a:solidFill>
                  <a:srgbClr val="FF0000"/>
                </a:solidFill>
                <a:latin typeface="Arial" panose="020B0604020202020204" pitchFamily="34" charset="0"/>
                <a:cs typeface="Times New Roman" panose="02020603050405020304" pitchFamily="18" charset="0"/>
              </a:rPr>
              <a:t>- C</a:t>
            </a:r>
            <a:r>
              <a:rPr lang="en-US" i="1" baseline="-25000">
                <a:solidFill>
                  <a:srgbClr val="FF0000"/>
                </a:solidFill>
                <a:latin typeface="Arial" panose="020B0604020202020204" pitchFamily="34" charset="0"/>
                <a:cs typeface="Times New Roman" panose="02020603050405020304" pitchFamily="18" charset="0"/>
              </a:rPr>
              <a:t>v</a:t>
            </a:r>
            <a:r>
              <a:rPr lang="en-US" i="1">
                <a:solidFill>
                  <a:srgbClr val="FF0000"/>
                </a:solidFill>
                <a:latin typeface="Arial" panose="020B0604020202020204" pitchFamily="34" charset="0"/>
                <a:cs typeface="Times New Roman" panose="02020603050405020304" pitchFamily="18" charset="0"/>
              </a:rPr>
              <a:t>= R</a:t>
            </a:r>
            <a:endParaRPr lang="en-US" sz="2800" i="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endParaRPr>
          </a:p>
          <a:p>
            <a:pPr marL="0" indent="0">
              <a:buNone/>
            </a:pPr>
            <a:endParaRPr lang="en-US"/>
          </a:p>
        </p:txBody>
      </p:sp>
      <p:sp>
        <p:nvSpPr>
          <p:cNvPr id="4" name="TextBox 3">
            <a:extLst>
              <a:ext uri="{FF2B5EF4-FFF2-40B4-BE49-F238E27FC236}">
                <a16:creationId xmlns:a16="http://schemas.microsoft.com/office/drawing/2014/main" id="{353FF8BF-B22B-B343-9918-9ABE2137BC77}"/>
              </a:ext>
            </a:extLst>
          </p:cNvPr>
          <p:cNvSpPr txBox="1"/>
          <p:nvPr/>
        </p:nvSpPr>
        <p:spPr>
          <a:xfrm>
            <a:off x="5184576" y="2514600"/>
            <a:ext cx="1828800" cy="1828800"/>
          </a:xfrm>
          <a:prstGeom prst="rect">
            <a:avLst/>
          </a:prstGeom>
          <a:noFill/>
        </p:spPr>
        <p:txBody>
          <a:bodyPr wrap="square" rtlCol="0">
            <a:spAutoFit/>
          </a:bodyPr>
          <a:lstStyle/>
          <a:p>
            <a:pPr algn="l"/>
            <a:endParaRPr lang="en-US"/>
          </a:p>
        </p:txBody>
      </p:sp>
      <p:sp>
        <p:nvSpPr>
          <p:cNvPr id="7" name="TextBox 6">
            <a:extLst>
              <a:ext uri="{FF2B5EF4-FFF2-40B4-BE49-F238E27FC236}">
                <a16:creationId xmlns:a16="http://schemas.microsoft.com/office/drawing/2014/main" id="{2F00FCA7-FC04-E240-B2ED-50A475B292AC}"/>
              </a:ext>
            </a:extLst>
          </p:cNvPr>
          <p:cNvSpPr txBox="1"/>
          <p:nvPr/>
        </p:nvSpPr>
        <p:spPr>
          <a:xfrm rot="10800000" flipV="1">
            <a:off x="5184576" y="4343400"/>
            <a:ext cx="911424" cy="1828800"/>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3693184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B63D0-7B61-5540-A4A9-E9B1F6BAAD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00E244-9D81-5A49-BEAA-87EB1A12F0F2}"/>
              </a:ext>
            </a:extLst>
          </p:cNvPr>
          <p:cNvSpPr>
            <a:spLocks noGrp="1"/>
          </p:cNvSpPr>
          <p:nvPr>
            <p:ph idx="1"/>
          </p:nvPr>
        </p:nvSpPr>
        <p:spPr/>
        <p:txBody>
          <a:bodyPr/>
          <a:lstStyle/>
          <a:p>
            <a:pPr marL="0" indent="0">
              <a:buNone/>
            </a:pPr>
            <a:endParaRPr lang="en-US"/>
          </a:p>
          <a:p>
            <a:pPr marL="0" indent="0">
              <a:buNone/>
            </a:pPr>
            <a:endParaRPr lang="en-US"/>
          </a:p>
          <a:p>
            <a:pPr marL="0" indent="0">
              <a:buNone/>
            </a:pPr>
            <a:endParaRPr lang="en-US"/>
          </a:p>
          <a:p>
            <a:pPr marL="0" indent="0">
              <a:buNone/>
            </a:pPr>
            <a:r>
              <a:rPr lang="en-US"/>
              <a:t>                                                       Thank you</a:t>
            </a:r>
          </a:p>
        </p:txBody>
      </p:sp>
    </p:spTree>
    <p:extLst>
      <p:ext uri="{BB962C8B-B14F-4D97-AF65-F5344CB8AC3E}">
        <p14:creationId xmlns:p14="http://schemas.microsoft.com/office/powerpoint/2010/main" val="1977161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4F62F-533E-1E4C-94AD-34B517166823}"/>
              </a:ext>
            </a:extLst>
          </p:cNvPr>
          <p:cNvSpPr>
            <a:spLocks noGrp="1"/>
          </p:cNvSpPr>
          <p:nvPr>
            <p:ph type="title"/>
          </p:nvPr>
        </p:nvSpPr>
        <p:spPr>
          <a:xfrm>
            <a:off x="1550194" y="578644"/>
            <a:ext cx="9601200" cy="1485900"/>
          </a:xfrm>
        </p:spPr>
        <p:txBody>
          <a:bodyPr/>
          <a:lstStyle/>
          <a:p>
            <a:r>
              <a:rPr lang="en-US">
                <a:solidFill>
                  <a:srgbClr val="0070C0"/>
                </a:solidFill>
              </a:rPr>
              <a:t>Molar heat capacity of a gas at constant pressure (C</a:t>
            </a:r>
            <a:r>
              <a:rPr lang="en-US" baseline="-25000">
                <a:solidFill>
                  <a:srgbClr val="0070C0"/>
                </a:solidFill>
              </a:rPr>
              <a:t>p</a:t>
            </a:r>
            <a:r>
              <a:rPr lang="en-US">
                <a:solidFill>
                  <a:srgbClr val="0070C0"/>
                </a:solidFill>
              </a:rPr>
              <a:t>):</a:t>
            </a:r>
          </a:p>
        </p:txBody>
      </p:sp>
      <p:sp>
        <p:nvSpPr>
          <p:cNvPr id="3" name="Content Placeholder 2">
            <a:extLst>
              <a:ext uri="{FF2B5EF4-FFF2-40B4-BE49-F238E27FC236}">
                <a16:creationId xmlns:a16="http://schemas.microsoft.com/office/drawing/2014/main" id="{B89C48B4-51E9-9044-9E4E-BBF3D2C34AC8}"/>
              </a:ext>
            </a:extLst>
          </p:cNvPr>
          <p:cNvSpPr>
            <a:spLocks noGrp="1"/>
          </p:cNvSpPr>
          <p:nvPr>
            <p:ph idx="1"/>
          </p:nvPr>
        </p:nvSpPr>
        <p:spPr>
          <a:xfrm>
            <a:off x="1371600" y="2748559"/>
            <a:ext cx="10323314" cy="3875484"/>
          </a:xfrm>
        </p:spPr>
        <p:txBody>
          <a:bodyPr anchor="ctr">
            <a:normAutofit/>
          </a:bodyPr>
          <a:lstStyle/>
          <a:p>
            <a:pPr marL="0" indent="0">
              <a:buNone/>
            </a:pPr>
            <a:r>
              <a:rPr lang="en-US" i="1"/>
              <a:t>Consider enthalpy of a system as a function of pressure and temperature</a:t>
            </a:r>
          </a:p>
          <a:p>
            <a:pPr marL="0" indent="0">
              <a:buNone/>
            </a:pPr>
            <a:r>
              <a:rPr lang="en-US" i="1"/>
              <a:t>              H =f (P,T)</a:t>
            </a:r>
          </a:p>
          <a:p>
            <a:pPr marL="0" indent="0">
              <a:buNone/>
            </a:pPr>
            <a:r>
              <a:rPr lang="en-US" i="1"/>
              <a:t>Complete differential equation</a:t>
            </a:r>
          </a:p>
          <a:p>
            <a:pPr marL="0" indent="0">
              <a:buNone/>
            </a:pPr>
            <a:r>
              <a:rPr lang="en-US" i="1"/>
              <a:t>     </a:t>
            </a:r>
            <a:r>
              <a:rPr lang="en-US" sz="1800" i="1">
                <a:effectLst/>
                <a:latin typeface="Calibri" panose="020F0502020204030204" pitchFamily="34" charset="0"/>
                <a:ea typeface="Times New Roman" panose="02020603050405020304" pitchFamily="18" charset="0"/>
                <a:cs typeface="Times New Roman" panose="02020603050405020304" pitchFamily="18" charset="0"/>
              </a:rPr>
              <a:t>dH = (</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∂H/∂p )</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dp + (∂H/∂T)</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 </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a:t>
            </a:r>
            <a:endPar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i="1"/>
              <a:t> Constant pressure dp =0</a:t>
            </a:r>
          </a:p>
          <a:p>
            <a:pPr marL="0" indent="0">
              <a:buNone/>
            </a:pPr>
            <a:r>
              <a:rPr lang="en-US" sz="1800" i="1">
                <a:effectLst/>
                <a:latin typeface="Calibri" panose="020F0502020204030204" pitchFamily="34" charset="0"/>
                <a:ea typeface="Times New Roman" panose="02020603050405020304" pitchFamily="18" charset="0"/>
                <a:cs typeface="Times New Roman" panose="02020603050405020304" pitchFamily="18" charset="0"/>
              </a:rPr>
              <a:t>                      dH = </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(∂H/∂T)</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 </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a:t>
            </a:r>
          </a:p>
          <a:p>
            <a:pPr marL="0" indent="0">
              <a:buNone/>
            </a:pPr>
            <a:r>
              <a:rPr lang="en-US" sz="1800"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dH = q</a:t>
            </a:r>
            <a:r>
              <a:rPr lang="en-US" sz="1800"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a:t>
            </a:r>
            <a:endParaRPr lang="en-US" sz="1800" i="1">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q</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(∂H/∂T)</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 </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a:t>
            </a:r>
          </a:p>
          <a:p>
            <a:pPr marL="0" indent="0">
              <a:buNone/>
            </a:pP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q</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 = (∂H/∂T)</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C</a:t>
            </a:r>
            <a:r>
              <a:rPr lang="en-US" sz="1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endPar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sz="1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sz="1800" i="1">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i="1"/>
          </a:p>
        </p:txBody>
      </p:sp>
    </p:spTree>
    <p:extLst>
      <p:ext uri="{BB962C8B-B14F-4D97-AF65-F5344CB8AC3E}">
        <p14:creationId xmlns:p14="http://schemas.microsoft.com/office/powerpoint/2010/main" val="92466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5CF8576-3F76-BB41-9B17-73A20FBEB5A4}"/>
              </a:ext>
            </a:extLst>
          </p:cNvPr>
          <p:cNvSpPr txBox="1">
            <a:spLocks/>
          </p:cNvSpPr>
          <p:nvPr/>
        </p:nvSpPr>
        <p:spPr>
          <a:xfrm>
            <a:off x="1696642" y="1035845"/>
            <a:ext cx="9134560" cy="55364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i="1" baseline="-2500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a:solidFill>
                  <a:srgbClr val="0070C0"/>
                </a:solidFill>
                <a:latin typeface="Arial" panose="020B0604020202020204" pitchFamily="34" charset="0"/>
                <a:ea typeface="Times New Roman" panose="02020603050405020304" pitchFamily="18" charset="0"/>
                <a:cs typeface="Times New Roman" panose="02020603050405020304" pitchFamily="18" charset="0"/>
              </a:rPr>
              <a:t>Definition</a:t>
            </a:r>
            <a:r>
              <a:rPr lang="en-US" i="1">
                <a:latin typeface="Calibri" panose="020F0502020204030204" pitchFamily="34" charset="0"/>
                <a:ea typeface="Times New Roman" panose="02020603050405020304" pitchFamily="18" charset="0"/>
                <a:cs typeface="Times New Roman" panose="02020603050405020304" pitchFamily="18" charset="0"/>
              </a:rPr>
              <a:t>:</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c</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q</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dT</a:t>
            </a:r>
          </a:p>
          <a:p>
            <a:pPr marL="0" indent="0">
              <a:buFont typeface="Arial" panose="020B0604020202020204" pitchFamily="34" charset="0"/>
              <a:buNone/>
            </a:pP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The molar heat capacity of agas at constant pressure is defined as the amount of heat required to raise the temperature of one mole of the gas at constant pressure through one degree.</a:t>
            </a:r>
            <a:endPar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a:solidFill>
                  <a:srgbClr val="0070C0"/>
                </a:solidFill>
                <a:latin typeface="Arial" panose="020B0604020202020204" pitchFamily="34" charset="0"/>
                <a:ea typeface="Times New Roman" panose="02020603050405020304" pitchFamily="18" charset="0"/>
                <a:cs typeface="Times New Roman" panose="02020603050405020304" pitchFamily="18" charset="0"/>
              </a:rPr>
              <a:t>Thermodynamic definition</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 C</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(∂H/∂T)</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 </a:t>
            </a:r>
          </a:p>
          <a:p>
            <a:pPr marL="0" indent="0">
              <a:buFont typeface="Arial" panose="020B0604020202020204" pitchFamily="34" charset="0"/>
              <a:buNone/>
            </a:pPr>
            <a:r>
              <a:rPr lang="en-US" baseline="-25000">
                <a:solidFill>
                  <a:srgbClr val="333333"/>
                </a:solidFill>
                <a:latin typeface="Arial" panose="020B0604020202020204" pitchFamily="34" charset="0"/>
                <a:cs typeface="Times New Roman" panose="02020603050405020304" pitchFamily="18" charset="0"/>
              </a:rPr>
              <a:t>                            </a:t>
            </a:r>
            <a:r>
              <a:rPr lang="en-US">
                <a:solidFill>
                  <a:srgbClr val="333333"/>
                </a:solidFill>
                <a:latin typeface="Arial" panose="020B0604020202020204" pitchFamily="34" charset="0"/>
                <a:cs typeface="Times New Roman" panose="02020603050405020304" pitchFamily="18" charset="0"/>
              </a:rPr>
              <a:t>The molar heat capacity of a gas at constant pressure is thermodynamically defined as the rate of change of enthalpy with temperature at constant pressure.</a:t>
            </a:r>
            <a:endParaRPr lang="en-US"/>
          </a:p>
        </p:txBody>
      </p:sp>
    </p:spTree>
    <p:extLst>
      <p:ext uri="{BB962C8B-B14F-4D97-AF65-F5344CB8AC3E}">
        <p14:creationId xmlns:p14="http://schemas.microsoft.com/office/powerpoint/2010/main" val="1870273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BB4E9-A235-C747-9D79-E9F03AE56B0C}"/>
              </a:ext>
            </a:extLst>
          </p:cNvPr>
          <p:cNvSpPr>
            <a:spLocks noGrp="1"/>
          </p:cNvSpPr>
          <p:nvPr>
            <p:ph idx="1"/>
          </p:nvPr>
        </p:nvSpPr>
        <p:spPr>
          <a:xfrm>
            <a:off x="1295400" y="1214438"/>
            <a:ext cx="9601200" cy="4652962"/>
          </a:xfrm>
        </p:spPr>
        <p:txBody>
          <a:bodyPr/>
          <a:lstStyle/>
          <a:p>
            <a:pPr marL="0" indent="0">
              <a:buNone/>
            </a:pPr>
            <a:r>
              <a:rPr lang="en-US" sz="2800">
                <a:solidFill>
                  <a:srgbClr val="0070C0"/>
                </a:solidFill>
              </a:rPr>
              <a:t>Relationship between </a:t>
            </a:r>
            <a:r>
              <a:rPr lang="el-GR" sz="2800" b="0" i="0">
                <a:solidFill>
                  <a:srgbClr val="0070C0"/>
                </a:solidFill>
                <a:effectLst/>
                <a:latin typeface="Arial" panose="020B0604020202020204" pitchFamily="34" charset="0"/>
              </a:rPr>
              <a:t>Δ</a:t>
            </a:r>
            <a:r>
              <a:rPr lang="en-US" sz="2800" b="0" i="0">
                <a:solidFill>
                  <a:srgbClr val="0070C0"/>
                </a:solidFill>
                <a:effectLst/>
                <a:latin typeface="Arial" panose="020B0604020202020204" pitchFamily="34" charset="0"/>
              </a:rPr>
              <a:t>H and C</a:t>
            </a:r>
            <a:r>
              <a:rPr lang="en-US" sz="2800" b="0" i="0" baseline="-25000">
                <a:solidFill>
                  <a:srgbClr val="0070C0"/>
                </a:solidFill>
                <a:effectLst/>
                <a:latin typeface="Arial" panose="020B0604020202020204" pitchFamily="34" charset="0"/>
              </a:rPr>
              <a:t>p</a:t>
            </a:r>
            <a:r>
              <a:rPr lang="en-US" sz="2800" b="0" i="0">
                <a:solidFill>
                  <a:srgbClr val="0070C0"/>
                </a:solidFill>
                <a:effectLst/>
                <a:latin typeface="Arial" panose="020B0604020202020204" pitchFamily="34" charset="0"/>
              </a:rPr>
              <a:t>:</a:t>
            </a:r>
            <a:endParaRPr lang="en-US" sz="2800" b="0" i="0" baseline="-25000">
              <a:solidFill>
                <a:srgbClr val="0070C0"/>
              </a:solidFill>
              <a:effectLst/>
              <a:latin typeface="Arial" panose="020B0604020202020204" pitchFamily="34" charset="0"/>
            </a:endParaRPr>
          </a:p>
          <a:p>
            <a:pPr marL="0" indent="0">
              <a:buNone/>
            </a:pPr>
            <a:r>
              <a:rPr lang="en-US" baseline="-25000">
                <a:solidFill>
                  <a:srgbClr val="333333"/>
                </a:solidFill>
                <a:latin typeface="Arial" panose="020B0604020202020204" pitchFamily="34" charset="0"/>
              </a:rPr>
              <a:t>            </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(∂H/∂T)</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 </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C</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a:t>
            </a:r>
          </a:p>
          <a:p>
            <a:pPr marL="0" indent="0">
              <a:buNone/>
            </a:pP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Constant Pressure</a:t>
            </a:r>
          </a:p>
          <a:p>
            <a:pPr marL="0" indent="0">
              <a:buNone/>
            </a:pP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dH. = C</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p</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dT</a:t>
            </a:r>
          </a:p>
          <a:p>
            <a:pPr marL="0" indent="0">
              <a:buNone/>
            </a:pP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Small change</a:t>
            </a:r>
          </a:p>
          <a:p>
            <a:pPr marL="0" indent="0">
              <a:buNone/>
            </a:pP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 C</a:t>
            </a:r>
            <a:r>
              <a:rPr lang="en-US" baseline="-25000">
                <a:solidFill>
                  <a:srgbClr val="333333"/>
                </a:solidFill>
                <a:latin typeface="Arial" panose="020B0604020202020204" pitchFamily="34" charset="0"/>
              </a:rPr>
              <a:t>p </a:t>
            </a:r>
            <a:r>
              <a:rPr lang="en-US">
                <a:solidFill>
                  <a:srgbClr val="333333"/>
                </a:solidFill>
                <a:latin typeface="Arial" panose="020B0604020202020204" pitchFamily="34" charset="0"/>
              </a:rPr>
              <a:t>( T</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a:t>
            </a:r>
            <a:endParaRPr lang="en-US" b="0" i="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672041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1A63EC-7C46-7B4E-B98A-2F83210AF859}"/>
              </a:ext>
            </a:extLst>
          </p:cNvPr>
          <p:cNvSpPr>
            <a:spLocks noGrp="1"/>
          </p:cNvSpPr>
          <p:nvPr>
            <p:ph idx="1"/>
          </p:nvPr>
        </p:nvSpPr>
        <p:spPr>
          <a:xfrm>
            <a:off x="1371599" y="714375"/>
            <a:ext cx="10558463" cy="5840016"/>
          </a:xfrm>
        </p:spPr>
        <p:txBody>
          <a:bodyPr>
            <a:normAutofit/>
          </a:bodyPr>
          <a:lstStyle/>
          <a:p>
            <a:pPr marL="0" indent="0">
              <a:buNone/>
            </a:pPr>
            <a:r>
              <a:rPr lang="en-US" sz="2800" b="0" i="0">
                <a:solidFill>
                  <a:srgbClr val="0070C0"/>
                </a:solidFill>
                <a:effectLst/>
                <a:latin typeface="Arial" panose="020B0604020202020204" pitchFamily="34" charset="0"/>
              </a:rPr>
              <a:t>Molar heat capacity of a gas at constant volume C</a:t>
            </a:r>
            <a:r>
              <a:rPr lang="en-US" sz="2800" b="0" i="0" baseline="-25000">
                <a:solidFill>
                  <a:srgbClr val="0070C0"/>
                </a:solidFill>
                <a:effectLst/>
                <a:latin typeface="Arial" panose="020B0604020202020204" pitchFamily="34" charset="0"/>
              </a:rPr>
              <a:t>v</a:t>
            </a:r>
            <a:endParaRPr lang="en-US" sz="2800" b="0" i="0">
              <a:solidFill>
                <a:srgbClr val="0070C0"/>
              </a:solidFill>
              <a:effectLst/>
              <a:latin typeface="Arial" panose="020B0604020202020204" pitchFamily="34" charset="0"/>
            </a:endParaRPr>
          </a:p>
          <a:p>
            <a:pPr marL="0" indent="0">
              <a:buNone/>
            </a:pPr>
            <a:r>
              <a:rPr lang="en-US">
                <a:solidFill>
                  <a:srgbClr val="333333"/>
                </a:solidFill>
                <a:latin typeface="Arial" panose="020B0604020202020204" pitchFamily="34" charset="0"/>
              </a:rPr>
              <a:t>            consider internal energy of a system as a function of volume and temperature</a:t>
            </a:r>
          </a:p>
          <a:p>
            <a:pPr marL="0" indent="0">
              <a:buNone/>
            </a:pPr>
            <a:r>
              <a:rPr lang="en-US">
                <a:solidFill>
                  <a:srgbClr val="333333"/>
                </a:solidFill>
                <a:latin typeface="Arial" panose="020B0604020202020204" pitchFamily="34" charset="0"/>
              </a:rPr>
              <a:t>                 E = f (V,T )</a:t>
            </a:r>
          </a:p>
          <a:p>
            <a:pPr marL="0" indent="0">
              <a:buNone/>
            </a:pPr>
            <a:r>
              <a:rPr lang="en-US">
                <a:solidFill>
                  <a:srgbClr val="333333"/>
                </a:solidFill>
                <a:latin typeface="Arial" panose="020B0604020202020204" pitchFamily="34" charset="0"/>
              </a:rPr>
              <a:t>Complete differential equation</a:t>
            </a:r>
          </a:p>
          <a:p>
            <a:pPr marL="0" indent="0">
              <a:buNone/>
            </a:pPr>
            <a:r>
              <a:rPr lang="en-US">
                <a:solidFill>
                  <a:srgbClr val="333333"/>
                </a:solidFill>
                <a:latin typeface="Arial" panose="020B0604020202020204" pitchFamily="34" charset="0"/>
              </a:rPr>
              <a:t>     </a:t>
            </a:r>
            <a:r>
              <a:rPr lang="en-US" i="1"/>
              <a:t> </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dE=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 )</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dv + (∂E/∂T)</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  1</a:t>
            </a:r>
            <a:endPar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i="1">
                <a:solidFill>
                  <a:srgbClr val="333333"/>
                </a:solidFill>
                <a:latin typeface="Arial" panose="020B0604020202020204" pitchFamily="34" charset="0"/>
                <a:cs typeface="Times New Roman" panose="02020603050405020304" pitchFamily="18" charset="0"/>
              </a:rPr>
              <a:t>First law dE=q-w</a:t>
            </a:r>
          </a:p>
          <a:p>
            <a:pPr marL="0" indent="0">
              <a:buNone/>
            </a:pPr>
            <a:r>
              <a:rPr lang="en-US" i="1">
                <a:solidFill>
                  <a:srgbClr val="333333"/>
                </a:solidFill>
                <a:latin typeface="Arial" panose="020B0604020202020204" pitchFamily="34" charset="0"/>
                <a:cs typeface="Times New Roman" panose="02020603050405020304" pitchFamily="18" charset="0"/>
              </a:rPr>
              <a:t>            q-w = dE. ------------------------------------</a:t>
            </a:r>
            <a:r>
              <a:rPr lang="en-US" i="1">
                <a:solidFill>
                  <a:srgbClr val="333333"/>
                </a:solidFill>
                <a:latin typeface="Arial" panose="020B0604020202020204" pitchFamily="34" charset="0"/>
                <a:cs typeface="Times New Roman" panose="02020603050405020304" pitchFamily="18" charset="0"/>
                <a:sym typeface="Wingdings" pitchFamily="2" charset="2"/>
              </a:rPr>
              <a:t>  2</a:t>
            </a:r>
            <a:endParaRPr lang="en-US"/>
          </a:p>
        </p:txBody>
      </p:sp>
    </p:spTree>
    <p:extLst>
      <p:ext uri="{BB962C8B-B14F-4D97-AF65-F5344CB8AC3E}">
        <p14:creationId xmlns:p14="http://schemas.microsoft.com/office/powerpoint/2010/main" val="1592589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DC31EB-7CA8-5344-B12D-A70A3D063F92}"/>
              </a:ext>
            </a:extLst>
          </p:cNvPr>
          <p:cNvSpPr>
            <a:spLocks noGrp="1"/>
          </p:cNvSpPr>
          <p:nvPr>
            <p:ph idx="1"/>
          </p:nvPr>
        </p:nvSpPr>
        <p:spPr>
          <a:xfrm>
            <a:off x="1300162" y="500063"/>
            <a:ext cx="10308431" cy="5920978"/>
          </a:xfrm>
        </p:spPr>
        <p:txBody>
          <a:bodyPr/>
          <a:lstStyle/>
          <a:p>
            <a:pPr marL="0" indent="0">
              <a:buNone/>
            </a:pPr>
            <a:r>
              <a:rPr lang="en-US"/>
              <a:t>2 in 1</a:t>
            </a:r>
          </a:p>
          <a:p>
            <a:pPr marL="0" indent="0">
              <a:buNone/>
            </a:pPr>
            <a:r>
              <a:rPr lang="en-US"/>
              <a:t>        q-w. = </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 )</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dv + (∂E/∂T)</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 </a:t>
            </a:r>
          </a:p>
          <a:p>
            <a:pPr marL="0" indent="0">
              <a:buNone/>
            </a:pPr>
            <a:r>
              <a:rPr lang="en-US" i="1">
                <a:solidFill>
                  <a:srgbClr val="333333"/>
                </a:solidFill>
                <a:latin typeface="Arial" panose="020B0604020202020204" pitchFamily="34" charset="0"/>
                <a:cs typeface="Times New Roman" panose="02020603050405020304" pitchFamily="18" charset="0"/>
              </a:rPr>
              <a:t>Constant volume dv=0, w=0</a:t>
            </a:r>
          </a:p>
          <a:p>
            <a:pPr marL="0" indent="0">
              <a:buNone/>
            </a:pPr>
            <a:r>
              <a:rPr lang="en-US" i="1">
                <a:solidFill>
                  <a:srgbClr val="333333"/>
                </a:solidFill>
                <a:latin typeface="Arial" panose="020B0604020202020204" pitchFamily="34" charset="0"/>
                <a:cs typeface="Times New Roman" panose="02020603050405020304" pitchFamily="18" charset="0"/>
              </a:rPr>
              <a:t>        q</a:t>
            </a:r>
            <a:r>
              <a:rPr lang="en-US" i="1" baseline="-25000">
                <a:solidFill>
                  <a:srgbClr val="333333"/>
                </a:solidFill>
                <a:latin typeface="Arial" panose="020B0604020202020204" pitchFamily="34" charset="0"/>
                <a:cs typeface="Times New Roman" panose="02020603050405020304" pitchFamily="18" charset="0"/>
              </a:rPr>
              <a:t>v</a:t>
            </a:r>
            <a:r>
              <a:rPr lang="en-US" i="1">
                <a:solidFill>
                  <a:srgbClr val="333333"/>
                </a:solidFill>
                <a:latin typeface="Arial" panose="020B0604020202020204" pitchFamily="34" charset="0"/>
                <a:cs typeface="Times New Roman" panose="02020603050405020304" pitchFamily="18" charset="0"/>
              </a:rPr>
              <a: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(∂E/∂T)</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 </a:t>
            </a:r>
          </a:p>
          <a:p>
            <a:pPr marL="0" indent="0">
              <a:buNone/>
            </a:pPr>
            <a:r>
              <a:rPr lang="en-US" i="1">
                <a:solidFill>
                  <a:srgbClr val="333333"/>
                </a:solidFill>
                <a:latin typeface="Arial" panose="020B0604020202020204" pitchFamily="34" charset="0"/>
                <a:cs typeface="Times New Roman" panose="02020603050405020304" pitchFamily="18" charset="0"/>
              </a:rPr>
              <a: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q</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=(∂E/∂T)</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 </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d T</a:t>
            </a:r>
          </a:p>
          <a:p>
            <a:pPr marL="0" indent="0">
              <a:buNone/>
            </a:pP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q</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dT=(∂E/∂T)</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 </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C</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endParaRPr lang="en-US"/>
          </a:p>
        </p:txBody>
      </p:sp>
    </p:spTree>
    <p:extLst>
      <p:ext uri="{BB962C8B-B14F-4D97-AF65-F5344CB8AC3E}">
        <p14:creationId xmlns:p14="http://schemas.microsoft.com/office/powerpoint/2010/main" val="2850579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54BC5C3-26EE-484F-8B32-12FB63E99CA0}"/>
              </a:ext>
            </a:extLst>
          </p:cNvPr>
          <p:cNvSpPr txBox="1">
            <a:spLocks noGrp="1"/>
          </p:cNvSpPr>
          <p:nvPr>
            <p:ph idx="1"/>
          </p:nvPr>
        </p:nvSpPr>
        <p:spPr>
          <a:xfrm>
            <a:off x="1925836" y="321468"/>
            <a:ext cx="8340328" cy="5632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n-US" i="1">
                <a:solidFill>
                  <a:srgbClr val="0070C0"/>
                </a:solidFill>
                <a:latin typeface="Arial" panose="020B0604020202020204" pitchFamily="34" charset="0"/>
                <a:ea typeface="Times New Roman" panose="02020603050405020304" pitchFamily="18" charset="0"/>
                <a:cs typeface="Times New Roman" panose="02020603050405020304" pitchFamily="18" charset="0"/>
              </a:rPr>
              <a:t>Definition</a:t>
            </a:r>
            <a:r>
              <a:rPr lang="en-US" i="1">
                <a:latin typeface="Calibri" panose="020F0502020204030204" pitchFamily="34" charset="0"/>
                <a:ea typeface="Times New Roman" panose="02020603050405020304" pitchFamily="18" charset="0"/>
                <a:cs typeface="Times New Roman" panose="02020603050405020304" pitchFamily="18" charset="0"/>
              </a:rPr>
              <a:t>:</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c</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q</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dT</a:t>
            </a:r>
          </a:p>
          <a:p>
            <a:pPr marL="0" indent="0">
              <a:buFont typeface="Arial" panose="020B0604020202020204" pitchFamily="34" charset="0"/>
              <a:buNone/>
            </a:pPr>
            <a:r>
              <a:rPr lang="en-US" i="1">
                <a:solidFill>
                  <a:srgbClr val="333333"/>
                </a:solidFill>
                <a:latin typeface="Arial" panose="020B0604020202020204" pitchFamily="34" charset="0"/>
                <a:ea typeface="Times New Roman" panose="02020603050405020304" pitchFamily="18" charset="0"/>
                <a:cs typeface="Times New Roman" panose="02020603050405020304" pitchFamily="18" charset="0"/>
              </a:rPr>
              <a:t>                 The molar heat capacity of abgas at constant volume is defined as heat required to raise the temperature of one mole of the gas at constant volume through one degree.</a:t>
            </a:r>
            <a:endPar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a:solidFill>
                  <a:srgbClr val="0070C0"/>
                </a:solidFill>
                <a:latin typeface="Arial" panose="020B0604020202020204" pitchFamily="34" charset="0"/>
                <a:ea typeface="Times New Roman" panose="02020603050405020304" pitchFamily="18" charset="0"/>
                <a:cs typeface="Times New Roman" panose="02020603050405020304" pitchFamily="18" charset="0"/>
              </a:rPr>
              <a:t>Thermodynamic definition</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 C</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(∂E/∂T)</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p>
          <a:p>
            <a:pPr marL="0" indent="0">
              <a:buFont typeface="Arial" panose="020B0604020202020204" pitchFamily="34" charset="0"/>
              <a:buNone/>
            </a:pPr>
            <a:r>
              <a:rPr lang="en-US" baseline="-25000">
                <a:solidFill>
                  <a:srgbClr val="333333"/>
                </a:solidFill>
                <a:latin typeface="Arial" panose="020B0604020202020204" pitchFamily="34" charset="0"/>
                <a:cs typeface="Times New Roman" panose="02020603050405020304" pitchFamily="18" charset="0"/>
              </a:rPr>
              <a:t>                            </a:t>
            </a:r>
            <a:r>
              <a:rPr lang="en-US">
                <a:solidFill>
                  <a:srgbClr val="333333"/>
                </a:solidFill>
                <a:latin typeface="Arial" panose="020B0604020202020204" pitchFamily="34" charset="0"/>
                <a:cs typeface="Times New Roman" panose="02020603050405020304" pitchFamily="18" charset="0"/>
              </a:rPr>
              <a:t>The molar heat capacity of a gas at constant volume is thermodynamically defined as the rate of change of internal energy with temperature at constant volume.</a:t>
            </a:r>
            <a:endParaRPr lang="en-US"/>
          </a:p>
        </p:txBody>
      </p:sp>
    </p:spTree>
    <p:extLst>
      <p:ext uri="{BB962C8B-B14F-4D97-AF65-F5344CB8AC3E}">
        <p14:creationId xmlns:p14="http://schemas.microsoft.com/office/powerpoint/2010/main" val="2767202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4510D-AAD9-8D45-B0F3-C15F7220F0B1}"/>
              </a:ext>
            </a:extLst>
          </p:cNvPr>
          <p:cNvSpPr>
            <a:spLocks noGrp="1"/>
          </p:cNvSpPr>
          <p:nvPr>
            <p:ph idx="1"/>
          </p:nvPr>
        </p:nvSpPr>
        <p:spPr>
          <a:xfrm>
            <a:off x="1907381" y="678656"/>
            <a:ext cx="9601200" cy="4885134"/>
          </a:xfrm>
        </p:spPr>
        <p:txBody>
          <a:bodyPr/>
          <a:lstStyle/>
          <a:p>
            <a:pPr marL="0" indent="0">
              <a:buNone/>
            </a:pPr>
            <a:r>
              <a:rPr lang="en-US" sz="2800">
                <a:solidFill>
                  <a:srgbClr val="0070C0"/>
                </a:solidFill>
              </a:rPr>
              <a:t>Relationship between </a:t>
            </a:r>
            <a:r>
              <a:rPr lang="el-GR" sz="2800" b="0" i="0">
                <a:solidFill>
                  <a:srgbClr val="0070C0"/>
                </a:solidFill>
                <a:effectLst/>
                <a:latin typeface="Arial" panose="020B0604020202020204" pitchFamily="34" charset="0"/>
              </a:rPr>
              <a:t>Δ</a:t>
            </a:r>
            <a:r>
              <a:rPr lang="en-US" sz="2800" b="0" i="0">
                <a:solidFill>
                  <a:srgbClr val="0070C0"/>
                </a:solidFill>
                <a:effectLst/>
                <a:latin typeface="Arial" panose="020B0604020202020204" pitchFamily="34" charset="0"/>
              </a:rPr>
              <a:t>E and C</a:t>
            </a:r>
            <a:r>
              <a:rPr lang="en-US" sz="2800" b="0" i="0" baseline="-25000">
                <a:solidFill>
                  <a:srgbClr val="0070C0"/>
                </a:solidFill>
                <a:effectLst/>
                <a:latin typeface="Arial" panose="020B0604020202020204" pitchFamily="34" charset="0"/>
              </a:rPr>
              <a:t>v</a:t>
            </a:r>
            <a:r>
              <a:rPr lang="en-US" sz="2800" b="0" i="0">
                <a:solidFill>
                  <a:srgbClr val="0070C0"/>
                </a:solidFill>
                <a:effectLst/>
                <a:latin typeface="Arial" panose="020B0604020202020204" pitchFamily="34" charset="0"/>
              </a:rPr>
              <a:t> :</a:t>
            </a:r>
          </a:p>
          <a:p>
            <a:pPr marL="0" indent="0">
              <a:buNone/>
            </a:pPr>
            <a:r>
              <a:rPr lang="en-US">
                <a:solidFill>
                  <a:srgbClr val="333333"/>
                </a:solidFill>
                <a:latin typeface="Arial" panose="020B0604020202020204" pitchFamily="34" charset="0"/>
              </a:rPr>
              <a:t>      </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(∂E/∂T)</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 </a:t>
            </a:r>
            <a:r>
              <a:rPr lang="en-US">
                <a:solidFill>
                  <a:srgbClr val="333333"/>
                </a:solidFill>
                <a:latin typeface="Arial" panose="020B0604020202020204" pitchFamily="34" charset="0"/>
                <a:ea typeface="Times New Roman" panose="02020603050405020304" pitchFamily="18" charset="0"/>
                <a:cs typeface="Times New Roman" panose="02020603050405020304" pitchFamily="18" charset="0"/>
              </a:rPr>
              <a:t>= C</a:t>
            </a:r>
            <a:r>
              <a:rPr lang="en-US"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p>
          <a:p>
            <a:pPr marL="0" indent="0">
              <a:buNone/>
            </a:pPr>
            <a:r>
              <a:rPr lang="en-US"/>
              <a:t>Constant volume</a:t>
            </a:r>
          </a:p>
          <a:p>
            <a:pPr marL="0" indent="0">
              <a:buNone/>
            </a:pPr>
            <a:r>
              <a:rPr lang="en-US"/>
              <a:t>               dE = C</a:t>
            </a:r>
            <a:r>
              <a:rPr lang="en-US" baseline="-25000"/>
              <a:t>v</a:t>
            </a:r>
            <a:r>
              <a:rPr lang="en-US"/>
              <a:t>dT</a:t>
            </a:r>
          </a:p>
          <a:p>
            <a:pPr marL="0" indent="0">
              <a:buNone/>
            </a:pPr>
            <a:r>
              <a:rPr lang="en-US"/>
              <a:t>Small change</a:t>
            </a:r>
          </a:p>
          <a:p>
            <a:pPr marL="0" indent="0">
              <a:buNone/>
            </a:pPr>
            <a:r>
              <a:rPr lang="en-US"/>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E = C</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a:t>
            </a:r>
          </a:p>
          <a:p>
            <a:pPr marL="0" indent="0">
              <a:buNone/>
            </a:pPr>
            <a:endParaRPr lang="en-US"/>
          </a:p>
        </p:txBody>
      </p:sp>
    </p:spTree>
    <p:extLst>
      <p:ext uri="{BB962C8B-B14F-4D97-AF65-F5344CB8AC3E}">
        <p14:creationId xmlns:p14="http://schemas.microsoft.com/office/powerpoint/2010/main" val="2091897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4F5B-EE27-054D-8BAD-6D6E2FAC78D7}"/>
              </a:ext>
            </a:extLst>
          </p:cNvPr>
          <p:cNvSpPr>
            <a:spLocks noGrp="1"/>
          </p:cNvSpPr>
          <p:nvPr>
            <p:ph type="title"/>
          </p:nvPr>
        </p:nvSpPr>
        <p:spPr/>
        <p:txBody>
          <a:bodyPr/>
          <a:lstStyle/>
          <a:p>
            <a:r>
              <a:rPr lang="en-US">
                <a:solidFill>
                  <a:srgbClr val="0070C0"/>
                </a:solidFill>
              </a:rPr>
              <a:t>Relationship between C</a:t>
            </a:r>
            <a:r>
              <a:rPr lang="en-US" baseline="-25000">
                <a:solidFill>
                  <a:srgbClr val="0070C0"/>
                </a:solidFill>
              </a:rPr>
              <a:t>p</a:t>
            </a:r>
            <a:r>
              <a:rPr lang="en-US">
                <a:solidFill>
                  <a:srgbClr val="0070C0"/>
                </a:solidFill>
              </a:rPr>
              <a:t>and C</a:t>
            </a:r>
            <a:r>
              <a:rPr lang="en-US" baseline="-25000">
                <a:solidFill>
                  <a:srgbClr val="0070C0"/>
                </a:solidFill>
              </a:rPr>
              <a:t>v</a:t>
            </a:r>
            <a:br>
              <a:rPr lang="en-US" baseline="-25000"/>
            </a:br>
            <a:endParaRPr lang="en-US"/>
          </a:p>
        </p:txBody>
      </p:sp>
      <p:sp>
        <p:nvSpPr>
          <p:cNvPr id="3" name="Content Placeholder 2">
            <a:extLst>
              <a:ext uri="{FF2B5EF4-FFF2-40B4-BE49-F238E27FC236}">
                <a16:creationId xmlns:a16="http://schemas.microsoft.com/office/drawing/2014/main" id="{E597BB53-4082-0E4F-B9F2-BA8C43493837}"/>
              </a:ext>
            </a:extLst>
          </p:cNvPr>
          <p:cNvSpPr>
            <a:spLocks noGrp="1"/>
          </p:cNvSpPr>
          <p:nvPr>
            <p:ph idx="1"/>
          </p:nvPr>
        </p:nvSpPr>
        <p:spPr/>
        <p:txBody>
          <a:bodyPr/>
          <a:lstStyle/>
          <a:p>
            <a:pPr marL="0" indent="0">
              <a:buNone/>
            </a:pPr>
            <a:r>
              <a:rPr lang="en-US"/>
              <a:t>         </a:t>
            </a:r>
          </a:p>
          <a:p>
            <a:pPr marL="0" indent="0">
              <a:buNone/>
            </a:pPr>
            <a:endParaRPr lang="en-US"/>
          </a:p>
        </p:txBody>
      </p:sp>
      <p:sp>
        <p:nvSpPr>
          <p:cNvPr id="5" name="TextBox 4">
            <a:extLst>
              <a:ext uri="{FF2B5EF4-FFF2-40B4-BE49-F238E27FC236}">
                <a16:creationId xmlns:a16="http://schemas.microsoft.com/office/drawing/2014/main" id="{B597E025-AFC4-5848-A1F8-4518DDC7F026}"/>
              </a:ext>
            </a:extLst>
          </p:cNvPr>
          <p:cNvSpPr txBox="1"/>
          <p:nvPr/>
        </p:nvSpPr>
        <p:spPr>
          <a:xfrm>
            <a:off x="1553767" y="1428750"/>
            <a:ext cx="10340578" cy="5109091"/>
          </a:xfrm>
          <a:prstGeom prst="rect">
            <a:avLst/>
          </a:prstGeom>
          <a:noFill/>
        </p:spPr>
        <p:txBody>
          <a:bodyPr wrap="square">
            <a:spAutoFit/>
          </a:bodyPr>
          <a:lstStyle/>
          <a:p>
            <a:pPr marL="0" indent="0">
              <a:buNone/>
            </a:pPr>
            <a:r>
              <a:rPr lang="en-US" sz="2800">
                <a:solidFill>
                  <a:srgbClr val="333333"/>
                </a:solidFill>
                <a:latin typeface="Arial" panose="020B0604020202020204" pitchFamily="34" charset="0"/>
              </a:rPr>
              <a:t>E = f (V,T )</a:t>
            </a:r>
          </a:p>
          <a:p>
            <a:pPr marL="0" indent="0">
              <a:buNone/>
            </a:pPr>
            <a:r>
              <a:rPr lang="en-US" sz="2800">
                <a:solidFill>
                  <a:srgbClr val="333333"/>
                </a:solidFill>
                <a:latin typeface="Arial" panose="020B0604020202020204" pitchFamily="34" charset="0"/>
              </a:rPr>
              <a:t>Complete differential equation</a:t>
            </a:r>
          </a:p>
          <a:p>
            <a:pPr marL="0" indent="0">
              <a:buNone/>
            </a:pPr>
            <a:r>
              <a:rPr lang="en-US" sz="2800">
                <a:solidFill>
                  <a:srgbClr val="333333"/>
                </a:solidFill>
                <a:latin typeface="Arial" panose="020B0604020202020204" pitchFamily="34" charset="0"/>
              </a:rPr>
              <a:t>     </a:t>
            </a:r>
            <a:r>
              <a:rPr lang="en-US" sz="2800" i="1"/>
              <a:t> </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dE=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∂E/∂T )</a:t>
            </a:r>
            <a:r>
              <a:rPr lang="en-US" sz="2800"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 (∂E/∂v)</a:t>
            </a:r>
            <a:r>
              <a:rPr lang="en-US" sz="2800"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 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dv</a:t>
            </a:r>
            <a:endParaRPr lang="en-US" sz="2800">
              <a:solidFill>
                <a:srgbClr val="333333"/>
              </a:solidFill>
              <a:latin typeface="Arial" panose="020B0604020202020204" pitchFamily="34" charset="0"/>
            </a:endParaRPr>
          </a:p>
          <a:p>
            <a:pPr marL="0" indent="0">
              <a:buNone/>
            </a:pPr>
            <a:r>
              <a:rPr lang="en-US" sz="2800">
                <a:solidFill>
                  <a:srgbClr val="333333"/>
                </a:solidFill>
                <a:latin typeface="Arial" panose="020B0604020202020204" pitchFamily="34" charset="0"/>
              </a:rPr>
              <a:t>     </a:t>
            </a:r>
            <a:r>
              <a:rPr lang="en-US" sz="2800" i="1">
                <a:solidFill>
                  <a:srgbClr val="0070C0"/>
                </a:solidFill>
              </a:rPr>
              <a:t> </a:t>
            </a:r>
            <a:r>
              <a:rPr lang="en-US" sz="2800" i="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dE=  C</a:t>
            </a:r>
            <a:r>
              <a:rPr lang="en-US" sz="2800" i="1" baseline="-25000">
                <a:solidFill>
                  <a:srgbClr val="0070C0"/>
                </a:solidFill>
                <a:latin typeface="Calibri" panose="020F0502020204030204" pitchFamily="34" charset="0"/>
                <a:ea typeface="Times New Roman" panose="02020603050405020304" pitchFamily="18" charset="0"/>
                <a:cs typeface="Times New Roman" panose="02020603050405020304" pitchFamily="18" charset="0"/>
              </a:rPr>
              <a:t>v</a:t>
            </a:r>
            <a:r>
              <a:rPr lang="en-US" sz="2800" i="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dT+ (</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∂E/∂v )</a:t>
            </a:r>
            <a:r>
              <a:rPr lang="en-US" sz="2800" i="1" baseline="-250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dv.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       1</a:t>
            </a:r>
          </a:p>
          <a:p>
            <a:pPr marL="0" indent="0">
              <a:buNone/>
            </a:pPr>
            <a:r>
              <a:rPr lang="en-US" sz="2800" i="1">
                <a:solidFill>
                  <a:srgbClr val="333333"/>
                </a:solidFill>
                <a:latin typeface="Arial" panose="020B0604020202020204" pitchFamily="34" charset="0"/>
                <a:cs typeface="Times New Roman" panose="02020603050405020304" pitchFamily="18" charset="0"/>
                <a:sym typeface="Wingdings" pitchFamily="2" charset="2"/>
              </a:rPr>
              <a:t>First law dE = q- P</a:t>
            </a:r>
            <a:r>
              <a:rPr lang="en-US" sz="2800" i="1" baseline="-25000">
                <a:solidFill>
                  <a:srgbClr val="333333"/>
                </a:solidFill>
                <a:latin typeface="Arial" panose="020B0604020202020204" pitchFamily="34" charset="0"/>
                <a:cs typeface="Times New Roman" panose="02020603050405020304" pitchFamily="18" charset="0"/>
                <a:sym typeface="Wingdings" pitchFamily="2" charset="2"/>
              </a:rPr>
              <a:t>op</a:t>
            </a:r>
            <a:r>
              <a:rPr lang="en-US" sz="2800" i="1">
                <a:solidFill>
                  <a:srgbClr val="333333"/>
                </a:solidFill>
                <a:latin typeface="Arial" panose="020B0604020202020204" pitchFamily="34" charset="0"/>
                <a:cs typeface="Times New Roman" panose="02020603050405020304" pitchFamily="18" charset="0"/>
                <a:sym typeface="Wingdings" pitchFamily="2" charset="2"/>
              </a:rPr>
              <a:t> dv</a:t>
            </a:r>
          </a:p>
          <a:p>
            <a:pPr marL="0" indent="0">
              <a:buNone/>
            </a:pPr>
            <a:r>
              <a:rPr lang="en-US" sz="2800" i="1">
                <a:solidFill>
                  <a:srgbClr val="333333"/>
                </a:solidFill>
                <a:latin typeface="Arial" panose="020B0604020202020204" pitchFamily="34" charset="0"/>
                <a:cs typeface="Times New Roman" panose="02020603050405020304" pitchFamily="18" charset="0"/>
                <a:sym typeface="Wingdings" pitchFamily="2" charset="2"/>
              </a:rPr>
              <a:t>              </a:t>
            </a:r>
            <a:r>
              <a:rPr lang="en-US" sz="2800" i="1">
                <a:solidFill>
                  <a:srgbClr val="0070C0"/>
                </a:solidFill>
                <a:latin typeface="Arial" panose="020B0604020202020204" pitchFamily="34" charset="0"/>
                <a:cs typeface="Times New Roman" panose="02020603050405020304" pitchFamily="18" charset="0"/>
                <a:sym typeface="Wingdings" pitchFamily="2" charset="2"/>
              </a:rPr>
              <a:t>   q = dE + P</a:t>
            </a:r>
            <a:r>
              <a:rPr lang="en-US" sz="2800" i="1" baseline="-25000">
                <a:solidFill>
                  <a:srgbClr val="0070C0"/>
                </a:solidFill>
                <a:latin typeface="Arial" panose="020B0604020202020204" pitchFamily="34" charset="0"/>
                <a:cs typeface="Times New Roman" panose="02020603050405020304" pitchFamily="18" charset="0"/>
                <a:sym typeface="Wingdings" pitchFamily="2" charset="2"/>
              </a:rPr>
              <a:t>op</a:t>
            </a:r>
            <a:r>
              <a:rPr lang="en-US" sz="2800" i="1">
                <a:solidFill>
                  <a:srgbClr val="0070C0"/>
                </a:solidFill>
                <a:latin typeface="Arial" panose="020B0604020202020204" pitchFamily="34" charset="0"/>
                <a:cs typeface="Times New Roman" panose="02020603050405020304" pitchFamily="18" charset="0"/>
                <a:sym typeface="Wingdings" pitchFamily="2" charset="2"/>
              </a:rPr>
              <a:t>dv. </a:t>
            </a:r>
            <a:r>
              <a:rPr lang="en-US" sz="2800" i="1">
                <a:solidFill>
                  <a:srgbClr val="333333"/>
                </a:solidFill>
                <a:latin typeface="Arial" panose="020B0604020202020204" pitchFamily="34" charset="0"/>
                <a:cs typeface="Times New Roman" panose="02020603050405020304" pitchFamily="18" charset="0"/>
                <a:sym typeface="Wingdings" pitchFamily="2" charset="2"/>
              </a:rPr>
              <a:t>-----------------------------       2</a:t>
            </a:r>
          </a:p>
          <a:p>
            <a:pPr marL="0" indent="0">
              <a:buNone/>
            </a:pPr>
            <a:r>
              <a:rPr lang="en-US" sz="2800" i="1">
                <a:solidFill>
                  <a:srgbClr val="333333"/>
                </a:solidFill>
                <a:latin typeface="Arial" panose="020B0604020202020204" pitchFamily="34" charset="0"/>
                <a:cs typeface="Times New Roman" panose="02020603050405020304" pitchFamily="18" charset="0"/>
                <a:sym typeface="Wingdings" pitchFamily="2" charset="2"/>
              </a:rPr>
              <a:t>Sub 1in 2</a:t>
            </a:r>
          </a:p>
          <a:p>
            <a:pPr marL="0" indent="0">
              <a:buNone/>
            </a:pPr>
            <a:r>
              <a:rPr lang="en-US" sz="2800" i="1">
                <a:solidFill>
                  <a:srgbClr val="333333"/>
                </a:solidFill>
                <a:latin typeface="Arial" panose="020B0604020202020204" pitchFamily="34" charset="0"/>
                <a:cs typeface="Times New Roman" panose="02020603050405020304" pitchFamily="18" charset="0"/>
                <a:sym typeface="Wingdings" pitchFamily="2" charset="2"/>
              </a:rPr>
              <a:t>                q= </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C</a:t>
            </a:r>
            <a:r>
              <a:rPr lang="en-US" sz="2800" i="1" baseline="-25000">
                <a:latin typeface="Calibri" panose="020F0502020204030204" pitchFamily="34" charset="0"/>
                <a:ea typeface="Times New Roman" panose="02020603050405020304" pitchFamily="18" charset="0"/>
                <a:cs typeface="Times New Roman" panose="02020603050405020304" pitchFamily="18" charset="0"/>
              </a:rPr>
              <a:t>v</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dT+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 )</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dv.</a:t>
            </a:r>
            <a:r>
              <a:rPr lang="en-US" sz="2800" i="1">
                <a:solidFill>
                  <a:srgbClr val="333333"/>
                </a:solidFill>
                <a:latin typeface="Arial" panose="020B0604020202020204" pitchFamily="34" charset="0"/>
                <a:cs typeface="Times New Roman" panose="02020603050405020304" pitchFamily="18" charset="0"/>
                <a:sym typeface="Wingdings" pitchFamily="2" charset="2"/>
              </a:rPr>
              <a:t> +P</a:t>
            </a:r>
            <a:r>
              <a:rPr lang="en-US" sz="2800" i="1" baseline="-25000">
                <a:solidFill>
                  <a:srgbClr val="333333"/>
                </a:solidFill>
                <a:latin typeface="Arial" panose="020B0604020202020204" pitchFamily="34" charset="0"/>
                <a:cs typeface="Times New Roman" panose="02020603050405020304" pitchFamily="18" charset="0"/>
                <a:sym typeface="Wingdings" pitchFamily="2" charset="2"/>
              </a:rPr>
              <a:t>op</a:t>
            </a:r>
            <a:r>
              <a:rPr lang="en-US" sz="2800" i="1">
                <a:solidFill>
                  <a:srgbClr val="333333"/>
                </a:solidFill>
                <a:latin typeface="Arial" panose="020B0604020202020204" pitchFamily="34" charset="0"/>
                <a:cs typeface="Times New Roman" panose="02020603050405020304" pitchFamily="18" charset="0"/>
                <a:sym typeface="Wingdings" pitchFamily="2" charset="2"/>
              </a:rPr>
              <a:t>dv</a:t>
            </a:r>
          </a:p>
          <a:p>
            <a:pPr marL="0" indent="0">
              <a:buNone/>
            </a:pPr>
            <a:endParaRPr lang="en-US" sz="2800" i="1">
              <a:solidFill>
                <a:srgbClr val="333333"/>
              </a:solidFill>
              <a:latin typeface="Arial" panose="020B0604020202020204" pitchFamily="34" charset="0"/>
              <a:cs typeface="Times New Roman" panose="02020603050405020304" pitchFamily="18" charset="0"/>
              <a:sym typeface="Wingdings" pitchFamily="2" charset="2"/>
            </a:endParaRPr>
          </a:p>
          <a:p>
            <a:pPr marL="0" indent="0">
              <a:buNone/>
            </a:pPr>
            <a:r>
              <a:rPr lang="en-US" sz="2800" i="1">
                <a:solidFill>
                  <a:srgbClr val="333333"/>
                </a:solidFill>
                <a:latin typeface="Arial" panose="020B0604020202020204" pitchFamily="34" charset="0"/>
                <a:cs typeface="Times New Roman" panose="02020603050405020304" pitchFamily="18" charset="0"/>
                <a:sym typeface="Wingdings" pitchFamily="2" charset="2"/>
              </a:rPr>
              <a:t>P</a:t>
            </a:r>
            <a:r>
              <a:rPr lang="en-US" sz="2800" i="1" baseline="-25000">
                <a:solidFill>
                  <a:srgbClr val="333333"/>
                </a:solidFill>
                <a:latin typeface="Arial" panose="020B0604020202020204" pitchFamily="34" charset="0"/>
                <a:cs typeface="Times New Roman" panose="02020603050405020304" pitchFamily="18" charset="0"/>
                <a:sym typeface="Wingdings" pitchFamily="2" charset="2"/>
              </a:rPr>
              <a:t>op</a:t>
            </a:r>
            <a:r>
              <a:rPr lang="en-US" sz="2800" i="1">
                <a:solidFill>
                  <a:srgbClr val="333333"/>
                </a:solidFill>
                <a:latin typeface="Arial" panose="020B0604020202020204" pitchFamily="34" charset="0"/>
                <a:cs typeface="Times New Roman" panose="02020603050405020304" pitchFamily="18" charset="0"/>
                <a:sym typeface="Wingdings" pitchFamily="2" charset="2"/>
              </a:rPr>
              <a:t>= P for constant. pressure</a:t>
            </a:r>
          </a:p>
          <a:p>
            <a:pPr marL="0" indent="0">
              <a:buNone/>
            </a:pPr>
            <a:r>
              <a:rPr lang="en-US" sz="2800"/>
              <a:t>    </a:t>
            </a:r>
            <a:r>
              <a:rPr lang="en-US" sz="2800" i="1">
                <a:solidFill>
                  <a:srgbClr val="333333"/>
                </a:solidFill>
                <a:latin typeface="Arial" panose="020B0604020202020204" pitchFamily="34" charset="0"/>
                <a:cs typeface="Times New Roman" panose="02020603050405020304" pitchFamily="18" charset="0"/>
                <a:sym typeface="Wingdings" pitchFamily="2" charset="2"/>
              </a:rPr>
              <a:t> q</a:t>
            </a:r>
            <a:r>
              <a:rPr lang="en-US" sz="2800" i="1" baseline="-25000">
                <a:solidFill>
                  <a:srgbClr val="333333"/>
                </a:solidFill>
                <a:latin typeface="Arial" panose="020B0604020202020204" pitchFamily="34" charset="0"/>
                <a:cs typeface="Times New Roman" panose="02020603050405020304" pitchFamily="18" charset="0"/>
                <a:sym typeface="Wingdings" pitchFamily="2" charset="2"/>
              </a:rPr>
              <a:t>p</a:t>
            </a:r>
            <a:r>
              <a:rPr lang="en-US" sz="2800" i="1">
                <a:solidFill>
                  <a:srgbClr val="333333"/>
                </a:solidFill>
                <a:latin typeface="Arial" panose="020B0604020202020204" pitchFamily="34" charset="0"/>
                <a:cs typeface="Times New Roman" panose="02020603050405020304" pitchFamily="18" charset="0"/>
                <a:sym typeface="Wingdings" pitchFamily="2" charset="2"/>
              </a:rPr>
              <a:t>= </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C</a:t>
            </a:r>
            <a:r>
              <a:rPr lang="en-US" sz="2800" i="1" baseline="-25000">
                <a:latin typeface="Calibri" panose="020F0502020204030204" pitchFamily="34" charset="0"/>
                <a:ea typeface="Times New Roman" panose="02020603050405020304" pitchFamily="18" charset="0"/>
                <a:cs typeface="Times New Roman" panose="02020603050405020304" pitchFamily="18" charset="0"/>
              </a:rPr>
              <a:t>v</a:t>
            </a:r>
            <a:r>
              <a:rPr lang="en-US" sz="2800" i="1">
                <a:latin typeface="Calibri" panose="020F0502020204030204" pitchFamily="34" charset="0"/>
                <a:ea typeface="Times New Roman" panose="02020603050405020304" pitchFamily="18" charset="0"/>
                <a:cs typeface="Times New Roman" panose="02020603050405020304" pitchFamily="18" charset="0"/>
              </a:rPr>
              <a: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 </a:t>
            </a:r>
            <a:r>
              <a:rPr lang="en-US" sz="2800" i="1" baseline="-25000">
                <a:effectLst/>
                <a:latin typeface="Calibri" panose="020F0502020204030204" pitchFamily="34" charset="0"/>
                <a:ea typeface="Times New Roman" panose="02020603050405020304" pitchFamily="18" charset="0"/>
                <a:cs typeface="Times New Roman" panose="02020603050405020304" pitchFamily="18" charset="0"/>
              </a:rPr>
              <a:t>)p</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a:t>
            </a:r>
            <a:r>
              <a:rPr lang="en-US" sz="2800" i="1">
                <a:latin typeface="Calibri" panose="020F0502020204030204" pitchFamily="34" charset="0"/>
                <a:ea typeface="Times New Roman" panose="02020603050405020304" pitchFamily="18" charset="0"/>
                <a:cs typeface="Times New Roman" panose="02020603050405020304" pitchFamily="18" charset="0"/>
              </a:rPr>
              <a: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 )</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r>
              <a:rPr lang="en-US" sz="2800" i="1" baseline="-25000">
                <a:solidFill>
                  <a:srgbClr val="333333"/>
                </a:solidFill>
                <a:latin typeface="Arial" panose="020B0604020202020204" pitchFamily="34" charset="0"/>
                <a:cs typeface="Times New Roman" panose="02020603050405020304" pitchFamily="18" charset="0"/>
                <a:sym typeface="Wingdings" pitchFamily="2" charset="2"/>
              </a:rPr>
              <a:t>+</a:t>
            </a:r>
            <a:r>
              <a:rPr lang="en-US" sz="2800" i="1">
                <a:solidFill>
                  <a:srgbClr val="333333"/>
                </a:solidFill>
                <a:latin typeface="Arial" panose="020B0604020202020204" pitchFamily="34" charset="0"/>
                <a:cs typeface="Times New Roman" panose="02020603050405020304" pitchFamily="18" charset="0"/>
                <a:sym typeface="Wingdings" pitchFamily="2" charset="2"/>
              </a:rPr>
              <a:t>P(</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t>
            </a:r>
          </a:p>
          <a:p>
            <a:pPr marL="0" indent="0">
              <a:buNone/>
            </a:pPr>
            <a:endParaRPr lang="en-US"/>
          </a:p>
        </p:txBody>
      </p:sp>
    </p:spTree>
    <p:extLst>
      <p:ext uri="{BB962C8B-B14F-4D97-AF65-F5344CB8AC3E}">
        <p14:creationId xmlns:p14="http://schemas.microsoft.com/office/powerpoint/2010/main" val="55421708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Crop</vt:lpstr>
      <vt:lpstr>Relationship between cp and Cv     Name of the instructor : U.Nithya M.Sc.,M.Phil., </vt:lpstr>
      <vt:lpstr>Molar heat capacity of a gas at constant pressure (Cp):</vt:lpstr>
      <vt:lpstr>PowerPoint Presentation</vt:lpstr>
      <vt:lpstr>PowerPoint Presentation</vt:lpstr>
      <vt:lpstr>PowerPoint Presentation</vt:lpstr>
      <vt:lpstr>PowerPoint Presentation</vt:lpstr>
      <vt:lpstr>PowerPoint Presentation</vt:lpstr>
      <vt:lpstr>PowerPoint Presentation</vt:lpstr>
      <vt:lpstr>Relationship between Cpand Cv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919361498802</dc:creator>
  <cp:lastModifiedBy>919361498802</cp:lastModifiedBy>
  <cp:revision>20</cp:revision>
  <dcterms:created xsi:type="dcterms:W3CDTF">2020-08-18T15:01:24Z</dcterms:created>
  <dcterms:modified xsi:type="dcterms:W3CDTF">2020-08-19T10:16:24Z</dcterms:modified>
</cp:coreProperties>
</file>