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BB4FC-DF02-C740-AE96-9DEE72DF5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5DEA5-75EE-8E42-A7A3-43A1F926B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24A65-69A9-4C4B-8A57-B3B7D48E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55D28-B7EF-0149-A81E-0FC18272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A0DF6-B2C0-D845-9F28-42020D2E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3000-C45C-2A4C-A0E2-D725CF86C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ACA89C-39EE-314F-A585-95E3A6FE1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4AC6A-147B-E647-8B60-AE2F5CF7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E4D10-A440-FD48-B5A6-A5D71217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B7F5D-57D3-774D-BD57-234EC79B8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1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0C61D1-1C0C-9D49-B904-2EB822D34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1BEBA6-9A4B-CB46-8793-9AB506787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17B85-364A-9846-A436-273F4100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3790B-1951-964D-9DD9-A97425672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7D6F5-1034-5846-94C6-62E564FA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7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D4571-71F7-B442-A530-1FCCD299C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98372-2A7E-A64C-A63B-CE9D97C22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F34FC-419D-EC4C-AFFF-DF1121AC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BA7E-F2F9-454E-A08F-1D6ED95C6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B528A-4CF9-2C4A-82AE-E5021C58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16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0E19-29FB-8646-9464-1D18B851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A14A3-6BAE-6C48-A511-AFE9850F7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7C528-49E4-DE4F-B68B-E3EFDFF4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7FEC2-3571-9945-8693-553EF883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5D477-2FCB-0447-8BFA-9C1C6F071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4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81CC0-2CD1-4649-9DCD-CB46F1A7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BB488-E616-AD4B-A9FD-B4C167DB5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4F5F0-EBD7-7942-990A-0E5D74CF2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6BB44-182F-CD49-AB75-924CCA8E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A8356-8425-EF40-BF06-1118147FC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6FD8F-58FF-094C-A408-F29B6C0C7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23E2D-2861-9C44-AB0D-AB041B329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AC261-95BA-AE48-B313-3B8C62ACA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D985F-852D-CC48-ACEF-DF3FD1E53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8526E7-B711-454A-9CB3-85675360A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4779CA-3383-B941-8994-EBB3FE543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370030-FF07-AF40-8426-F373B9F2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7BB94-E7F8-434F-89BC-5C9B85B11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194E3-9629-424E-B9DD-CF3D0E1EF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6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0A13-25C3-464C-98D7-6B81E40B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80DB22-73FA-C847-97F9-643EE4AD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D3CEC-AADF-CD44-89C1-F92815F3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AF59BD-A1F9-8049-99B5-C46A23194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8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7D9E5B-0DA5-AD42-A74E-00106F36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F761E-8E03-2D46-9A47-896E9CBAB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C4668-E454-D74F-ADCF-64ECC4EC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02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450F3-88E8-B046-A492-8FA0F38FC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8C16E-C887-2B4C-880D-441844DF6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3F9B9-E393-954E-ADC9-70BFFFC80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27AE3-0334-554D-80C6-CEE59CA4C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B3347-5D33-6B4F-A50A-0CFA27B78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3E127-8A44-3848-BC2C-7373A3EA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6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37B14-916B-C340-9BC3-8AAFF5D1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AD14E-6BFB-174C-ACBF-C5A4F3ADE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6D10A4-DC7F-884C-B057-7600CCEC5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73546-0EF5-3247-B471-F73185EB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5D385-2DAC-BC49-A3AE-750A25C5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B0966-0BB4-E94A-8B5E-FF7A0D9F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9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E7464C-D7BB-BD47-9BEB-94F8640F9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63A3D-559E-4342-A1CF-B5D51EF1A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8CBD0-6D07-2C48-A438-6FE0E7F2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DE16-D051-7D4B-A02B-938F2816648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36539-4595-BB4E-812F-D53A4ADE1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B8AC4-5F76-B24F-970A-972F5FB7A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27F0-48D3-0846-A015-710730824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B8FFAAA-FBDE-4746-8FBA-8F934C813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85813"/>
            <a:ext cx="9144000" cy="5250656"/>
          </a:xfrm>
        </p:spPr>
        <p:txBody>
          <a:bodyPr anchor="ctr">
            <a:normAutofit/>
          </a:bodyPr>
          <a:lstStyle/>
          <a:p>
            <a:r>
              <a:rPr lang="en-US" sz="4800"/>
              <a:t>Reversible adiabatic expansion</a:t>
            </a:r>
          </a:p>
          <a:p>
            <a:r>
              <a:rPr lang="en-US" sz="1800"/>
              <a:t>Name of the instructor : u.Nithya M.Sc.,M.Phil.,</a:t>
            </a:r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36288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17744-2E0C-D743-AB78-B77AA3684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72" y="482203"/>
            <a:ext cx="11693128" cy="5355432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Workdone in adiabatic changes for a real gas</a:t>
            </a:r>
          </a:p>
          <a:p>
            <a:pPr marL="0" indent="0">
              <a:buNone/>
            </a:pPr>
            <a:r>
              <a:rPr lang="en-US"/>
              <a:t>        Q=0,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Δ</a:t>
            </a:r>
            <a:r>
              <a:rPr lang="en-US">
                <a:latin typeface="Arial" panose="020B0604020202020204" pitchFamily="34" charset="0"/>
              </a:rPr>
              <a:t>E = -W</a:t>
            </a:r>
          </a:p>
          <a:p>
            <a:pPr marL="0" indent="0">
              <a:buNone/>
            </a:pPr>
            <a:r>
              <a:rPr lang="en-US"/>
              <a:t>     we know      dE = </a:t>
            </a:r>
            <a:r>
              <a:rPr lang="en-US" sz="28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∂E/∂T )</a:t>
            </a:r>
            <a:r>
              <a:rPr lang="en-US" i="1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i="1" baseline="-2500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dT+ (∂E/∂v)</a:t>
            </a:r>
            <a:r>
              <a:rPr lang="en-US" sz="2800" i="1" baseline="-2500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dv. ------------------</a:t>
            </a: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1</a:t>
            </a:r>
          </a:p>
          <a:p>
            <a:pPr marL="0" indent="0">
              <a:buNone/>
            </a:pP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/>
              <a:t> </a:t>
            </a:r>
            <a:r>
              <a:rPr lang="en-US" sz="2800" i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∂E/∂v )</a:t>
            </a:r>
            <a:r>
              <a:rPr lang="en-US" sz="2800" i="1" baseline="-2500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an</a:t>
            </a:r>
            <a:r>
              <a:rPr lang="en-US" i="1" baseline="30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/v</a:t>
            </a:r>
            <a:r>
              <a:rPr lang="en-US" i="1" baseline="30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&amp;  </a:t>
            </a: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(∂E/∂T)</a:t>
            </a:r>
            <a:r>
              <a:rPr lang="en-US" i="1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nC</a:t>
            </a:r>
            <a:r>
              <a:rPr lang="en-US" i="1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  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---------------------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 2</a:t>
            </a:r>
          </a:p>
          <a:p>
            <a:pPr marL="0" indent="0">
              <a:buNone/>
            </a:pP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2 in 1</a:t>
            </a:r>
          </a:p>
          <a:p>
            <a:pPr marL="0" indent="0">
              <a:buNone/>
            </a:pP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dE = 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i="1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dT +  an</a:t>
            </a:r>
            <a:r>
              <a:rPr lang="en-US" i="1" baseline="30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/v</a:t>
            </a:r>
            <a:r>
              <a:rPr lang="en-US" i="1" baseline="30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</a:t>
            </a:r>
          </a:p>
          <a:p>
            <a:pPr marL="0" indent="0">
              <a:buNone/>
            </a:pPr>
            <a:r>
              <a:rPr lang="en-US" sz="2800" i="1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Integrating</a:t>
            </a:r>
          </a:p>
          <a:p>
            <a:pPr marL="0" indent="0">
              <a:buNone/>
            </a:pP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dE. = 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i="1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dT + 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i="1" baseline="30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/v</a:t>
            </a:r>
            <a:r>
              <a:rPr lang="en-US" i="1" baseline="30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∫dv/V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</a:p>
          <a:p>
            <a:pPr marL="0" indent="0">
              <a:buNone/>
            </a:pPr>
            <a:r>
              <a:rPr lang="en-US" sz="2800" baseline="30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=nc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-an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(-1/V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+ 1/V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=nc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+an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(1/V 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- 1/V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  <a:endParaRPr lang="en-US" sz="2800" i="1">
              <a:solidFill>
                <a:srgbClr val="33333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06E91-B480-DC4E-9F1B-B564A707F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0550"/>
            <a:ext cx="10515600" cy="5676900"/>
          </a:xfrm>
        </p:spPr>
        <p:txBody>
          <a:bodyPr/>
          <a:lstStyle/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latin typeface="Arial" panose="020B0604020202020204" pitchFamily="34" charset="0"/>
              </a:rPr>
              <a:t>E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=nc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+an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- 1/V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W = -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latin typeface="Arial" panose="020B0604020202020204" pitchFamily="34" charset="0"/>
              </a:rPr>
              <a:t>E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-nc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- 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- 1/V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W = - </a:t>
            </a:r>
            <a:r>
              <a:rPr lang="el-GR" b="0" i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E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-nc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-T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) +an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(1/V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- 1/V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61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B6C85-5A4D-1045-A07E-CBE8CCE5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6211"/>
            <a:ext cx="10515600" cy="5060752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289403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3DC3A-BFFF-A141-A847-B9B131625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2938"/>
            <a:ext cx="10515600" cy="5534025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2"/>
                </a:solidFill>
              </a:rPr>
              <a:t>REVERSIBLE ADIABATIC EXPANSION:</a:t>
            </a:r>
          </a:p>
          <a:p>
            <a:pPr marL="0" indent="0">
              <a:buNone/>
            </a:pPr>
            <a:r>
              <a:rPr lang="en-US"/>
              <a:t>                       The final temperature in a reversible adiabatic expansion can be calculated from</a:t>
            </a:r>
          </a:p>
          <a:p>
            <a:pPr marL="0" indent="0">
              <a:buNone/>
            </a:pPr>
            <a:r>
              <a:rPr lang="en-US"/>
              <a:t> a) the relation between temperature and volume in an adiabatic reversible change</a:t>
            </a:r>
          </a:p>
          <a:p>
            <a:pPr marL="0" indent="0">
              <a:buNone/>
            </a:pPr>
            <a:r>
              <a:rPr lang="en-US"/>
              <a:t> b) the relation between temperature and pressure in an adiabatic reversible change.</a:t>
            </a:r>
          </a:p>
          <a:p>
            <a:pPr marL="0" indent="0">
              <a:buNone/>
            </a:pPr>
            <a:r>
              <a:rPr lang="en-US"/>
              <a:t>c) The relation between pressure and volume in an adiabatic reversible change.</a:t>
            </a:r>
          </a:p>
        </p:txBody>
      </p:sp>
    </p:spTree>
    <p:extLst>
      <p:ext uri="{BB962C8B-B14F-4D97-AF65-F5344CB8AC3E}">
        <p14:creationId xmlns:p14="http://schemas.microsoft.com/office/powerpoint/2010/main" val="178772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EA6F-B856-AA42-B76E-2B19989C3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297" y="787003"/>
            <a:ext cx="10161984" cy="52839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Relation between temperature and the volume in an adiabatic reversible change</a:t>
            </a:r>
          </a:p>
          <a:p>
            <a:pPr marL="0" indent="0">
              <a:buNone/>
            </a:pPr>
            <a:r>
              <a:rPr lang="en-US"/>
              <a:t>  we know for an adiabatic change</a:t>
            </a:r>
          </a:p>
          <a:p>
            <a:pPr marL="0" indent="0">
              <a:buNone/>
            </a:pPr>
            <a:r>
              <a:rPr lang="en-US"/>
              <a:t>              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latin typeface="Arial" panose="020B0604020202020204" pitchFamily="34" charset="0"/>
              </a:rPr>
              <a:t>E = - W = - P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ie.,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latin typeface="Arial" panose="020B0604020202020204" pitchFamily="34" charset="0"/>
              </a:rPr>
              <a:t>E =  -  P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/>
              <a:t>     -------------------</a:t>
            </a:r>
            <a:r>
              <a:rPr lang="en-US">
                <a:sym typeface="Wingdings" pitchFamily="2" charset="2"/>
              </a:rPr>
              <a:t>  1</a:t>
            </a:r>
            <a:endParaRPr lang="en-US"/>
          </a:p>
          <a:p>
            <a:pPr marL="0" indent="0">
              <a:buNone/>
            </a:pPr>
            <a:r>
              <a:rPr lang="en-US"/>
              <a:t>    but.   </a:t>
            </a:r>
            <a:r>
              <a:rPr lang="en-US"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latin typeface="Arial" panose="020B0604020202020204" pitchFamily="34" charset="0"/>
              </a:rPr>
              <a:t>E </a:t>
            </a:r>
            <a:r>
              <a:rPr lang="en-US"/>
              <a:t> = </a:t>
            </a:r>
            <a:r>
              <a:rPr lang="en-US">
                <a:latin typeface="Arial" panose="020B0604020202020204" pitchFamily="34" charset="0"/>
              </a:rPr>
              <a:t> C</a:t>
            </a:r>
            <a:r>
              <a:rPr lang="en-US" baseline="-25000">
                <a:latin typeface="Arial" panose="020B0604020202020204" pitchFamily="34" charset="0"/>
              </a:rPr>
              <a:t>v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T.     -----------------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 2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Applying 1 in 2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</a:t>
            </a:r>
            <a:r>
              <a:rPr lang="en-US"/>
              <a:t>   </a:t>
            </a:r>
            <a:r>
              <a:rPr lang="en-US">
                <a:latin typeface="Arial" panose="020B0604020202020204" pitchFamily="34" charset="0"/>
              </a:rPr>
              <a:t> C</a:t>
            </a:r>
            <a:r>
              <a:rPr lang="en-US" baseline="-25000">
                <a:latin typeface="Arial" panose="020B0604020202020204" pitchFamily="34" charset="0"/>
              </a:rPr>
              <a:t>v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T= -</a:t>
            </a:r>
            <a:r>
              <a:rPr lang="en-US">
                <a:latin typeface="Arial" panose="020B0604020202020204" pitchFamily="34" charset="0"/>
              </a:rPr>
              <a:t>P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or.    </a:t>
            </a:r>
            <a:r>
              <a:rPr lang="en-US">
                <a:latin typeface="Arial" panose="020B0604020202020204" pitchFamily="34" charset="0"/>
              </a:rPr>
              <a:t>C</a:t>
            </a:r>
            <a:r>
              <a:rPr lang="en-US" baseline="-25000"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d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T= -</a:t>
            </a:r>
            <a:r>
              <a:rPr lang="en-US"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dV. ----------------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3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For ideal gas PV =RT   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         P = RT/ V.   --------------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sym typeface="Wingdings" pitchFamily="2" charset="2"/>
              </a:rPr>
              <a:t> 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01B80-A5A8-B243-AA1C-8F73F5EF6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4862"/>
            <a:ext cx="10515600" cy="5248275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Apply 4in 3</a:t>
            </a:r>
          </a:p>
          <a:p>
            <a:pPr marL="0" indent="0">
              <a:buNone/>
            </a:pPr>
            <a:r>
              <a:rPr lang="en-US"/>
              <a:t>          C</a:t>
            </a:r>
            <a:r>
              <a:rPr lang="en-US" baseline="-25000"/>
              <a:t>v</a:t>
            </a:r>
            <a:r>
              <a:rPr lang="en-US"/>
              <a:t>dT = - RT/V dV</a:t>
            </a:r>
          </a:p>
          <a:p>
            <a:pPr marL="0" indent="0">
              <a:buNone/>
            </a:pPr>
            <a:r>
              <a:rPr lang="en-US"/>
              <a:t>           dT/ T = R/C</a:t>
            </a:r>
            <a:r>
              <a:rPr lang="en-US" baseline="-25000"/>
              <a:t>v</a:t>
            </a:r>
            <a:r>
              <a:rPr lang="en-US"/>
              <a:t> dv/V</a:t>
            </a:r>
          </a:p>
          <a:p>
            <a:pPr marL="0" indent="0">
              <a:buNone/>
            </a:pPr>
            <a:r>
              <a:rPr lang="en-US"/>
              <a:t>Integrating between limits we get</a:t>
            </a:r>
          </a:p>
          <a:p>
            <a:pPr marL="0" indent="0">
              <a:buNone/>
            </a:pPr>
            <a:r>
              <a:rPr lang="en-US"/>
              <a:t>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dT/T = R/C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v1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dV/V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ln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R/C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ln 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r>
              <a:rPr lang="en-US" b="0" i="0" baseline="-25000">
                <a:solidFill>
                  <a:srgbClr val="333333"/>
                </a:solidFill>
                <a:effectLst/>
              </a:rPr>
              <a:t>  removing logarithm on both sides</a:t>
            </a:r>
            <a:endParaRPr lang="en-US" b="0" i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{V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}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- R/Cv </a:t>
            </a: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we know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{V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}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R/Cv 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403060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7276-7FD5-7B46-97B2-311A9F552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0094"/>
            <a:ext cx="10515600" cy="54268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- R/Cv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- R/Cv </a:t>
            </a: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we know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–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R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Dividing both sides by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 R/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–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 R/C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p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– 1= R/C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r – 1 = R/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Substituting this value for R/ C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r – 1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 – 1</a:t>
            </a: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            </a:t>
            </a:r>
            <a:r>
              <a:rPr lang="en-US" baseline="3000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 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TV 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r-1.    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= constant</a:t>
            </a:r>
            <a:endParaRPr lang="en-US" baseline="3000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(or)    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= (V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endParaRPr lang="en-US" baseline="3000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2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7C337-3AF9-AC4E-94DC-4ABE48098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406"/>
            <a:ext cx="10515600" cy="521255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Relation between pressure and temperature in an adiabatic reversible change</a:t>
            </a:r>
          </a:p>
          <a:p>
            <a:pPr marL="0" indent="0">
              <a:buNone/>
            </a:pPr>
            <a:r>
              <a:rPr lang="en-US"/>
              <a:t>We know for ideal gas P V = RT</a:t>
            </a:r>
          </a:p>
          <a:p>
            <a:pPr marL="0" indent="0">
              <a:buNone/>
            </a:pPr>
            <a:r>
              <a:rPr lang="en-US"/>
              <a:t>                                          V = RT/P</a:t>
            </a:r>
          </a:p>
          <a:p>
            <a:pPr marL="0" indent="0">
              <a:buNone/>
            </a:pPr>
            <a:r>
              <a:rPr lang="en-US"/>
              <a:t>               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TV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r-1.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constant</a:t>
            </a:r>
            <a:endParaRPr lang="en-US"/>
          </a:p>
          <a:p>
            <a:pPr marL="0" indent="0">
              <a:buNone/>
            </a:pPr>
            <a:r>
              <a:rPr lang="en-US"/>
              <a:t>1 in 2</a:t>
            </a:r>
          </a:p>
          <a:p>
            <a:pPr marL="0" indent="0">
              <a:buNone/>
            </a:pPr>
            <a:r>
              <a:rPr lang="en-US"/>
              <a:t>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T(RT/P)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r-1.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constant.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T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R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 P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r-1.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constant.         [P-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(r-1)  =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P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1-r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]</a:t>
            </a:r>
            <a:endParaRPr lang="en-US" baseline="3000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P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1-r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r.   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constant/R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</a:t>
            </a:r>
          </a:p>
          <a:p>
            <a:pPr marL="0" indent="0">
              <a:buNone/>
            </a:pP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       P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1-r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r.                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=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constant</a:t>
            </a:r>
          </a:p>
          <a:p>
            <a:pPr marL="0" indent="0">
              <a:buNone/>
            </a:pPr>
            <a:endParaRPr lang="en-US" baseline="3000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1-r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r. 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1-r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</a:t>
            </a: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/T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1-r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/P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 -1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1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21020-9881-6A4F-BBBB-6158245C2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6516"/>
            <a:ext cx="10515600" cy="5480447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Relation between pressure and volume in an adiabatic reversible change</a:t>
            </a:r>
          </a:p>
          <a:p>
            <a:pPr marL="0" indent="0">
              <a:buNone/>
            </a:pPr>
            <a:r>
              <a:rPr lang="en-US"/>
              <a:t>       We know for ideal gas</a:t>
            </a:r>
          </a:p>
          <a:p>
            <a:pPr marL="0" indent="0">
              <a:buNone/>
            </a:pPr>
            <a:r>
              <a:rPr lang="en-US"/>
              <a:t>            PV = RT</a:t>
            </a:r>
          </a:p>
          <a:p>
            <a:pPr marL="0" indent="0">
              <a:buNone/>
            </a:pPr>
            <a:r>
              <a:rPr lang="en-US"/>
              <a:t>  (or)       T = PV/R</a:t>
            </a:r>
          </a:p>
          <a:p>
            <a:pPr marL="0" indent="0">
              <a:buNone/>
            </a:pPr>
            <a:r>
              <a:rPr lang="en-US"/>
              <a:t>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TV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r-1.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constant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</a:t>
            </a:r>
            <a:r>
              <a:rPr lang="en-US"/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PV/R V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r-1.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constant</a:t>
            </a:r>
          </a:p>
          <a:p>
            <a:pPr marL="0" indent="0">
              <a:buNone/>
            </a:pPr>
            <a:r>
              <a:rPr lang="en-US"/>
              <a:t>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P/R V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1+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r-1.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constant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or  </a:t>
            </a:r>
            <a:r>
              <a:rPr lang="en-US"/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PV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r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constant xR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or.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PV 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r    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= constant</a:t>
            </a:r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11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ED5CC-A67F-734B-A038-19A1F2A69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3672"/>
            <a:ext cx="10515600" cy="5373291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Workdone during isothermal and adiabatic changes for a real gas:</a:t>
            </a:r>
          </a:p>
          <a:p>
            <a:r>
              <a:rPr lang="en-US"/>
              <a:t>     ideal gas obey the equation. PV = RT</a:t>
            </a:r>
          </a:p>
          <a:p>
            <a:r>
              <a:rPr lang="en-US"/>
              <a:t>    Real gas do not obey the equation at high pressure and low temperature.</a:t>
            </a:r>
          </a:p>
          <a:p>
            <a:r>
              <a:rPr lang="en-US"/>
              <a:t> real gas use vander waal’s equation.  </a:t>
            </a:r>
          </a:p>
          <a:p>
            <a:pPr marL="0" indent="0">
              <a:buNone/>
            </a:pPr>
            <a:r>
              <a:rPr lang="en-US"/>
              <a:t>    ( P+an</a:t>
            </a:r>
            <a:r>
              <a:rPr lang="en-US" baseline="30000"/>
              <a:t>2</a:t>
            </a:r>
            <a:r>
              <a:rPr lang="en-US"/>
              <a:t>/ V</a:t>
            </a:r>
            <a:r>
              <a:rPr lang="en-US" baseline="30000"/>
              <a:t>2</a:t>
            </a:r>
            <a:r>
              <a:rPr lang="en-US"/>
              <a:t>) (V-nb) = nRT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an</a:t>
            </a:r>
            <a:r>
              <a:rPr lang="en-US" baseline="30000"/>
              <a:t>2</a:t>
            </a:r>
            <a:r>
              <a:rPr lang="en-US"/>
              <a:t>/ V</a:t>
            </a:r>
            <a:r>
              <a:rPr lang="en-US" baseline="30000"/>
              <a:t>2. </a:t>
            </a:r>
            <a:r>
              <a:rPr lang="en-US"/>
              <a:t>is called the internal pressure term.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7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906DC-E8E8-A34D-8344-71395DB06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109" y="750093"/>
            <a:ext cx="9292829" cy="53578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WORK DONE IN ISOTHERMAL CHANGES FOR A REAL GAS:</a:t>
            </a:r>
          </a:p>
          <a:p>
            <a:pPr marL="0" indent="0">
              <a:buNone/>
            </a:pPr>
            <a:r>
              <a:rPr lang="en-US"/>
              <a:t>            W=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Pdv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vander waal’s equation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(P+an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(V-nb) =nRT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  (P+an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 =nRT/ (V-nb)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P= nRT/(V-nb)-(an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Xdv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P= nRT/(V-nb) dv-(an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)dv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W=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∫Pdv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nRT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dv/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(V-nb)-an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∫ dv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/V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W= nRTln (V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-nb/V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-nb) -an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(-1/V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+ 1/V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W= nRTln (V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-nb/V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-nb) +an</a:t>
            </a:r>
            <a:r>
              <a:rPr lang="en-US" baseline="30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 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(1/V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-1/V</a:t>
            </a:r>
            <a:r>
              <a:rPr lang="en-US" baseline="-2500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7409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11</cp:revision>
  <dcterms:created xsi:type="dcterms:W3CDTF">2020-08-26T13:51:53Z</dcterms:created>
  <dcterms:modified xsi:type="dcterms:W3CDTF">2020-08-27T09:55:49Z</dcterms:modified>
</cp:coreProperties>
</file>