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9/1/2020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30970459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424550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284315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3163678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9/1/2020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09062865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9/1/2020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936339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9/1/2020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940673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9/1/2020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311140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3851582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9/1/2020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83547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9/1/2020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8839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9/1/2020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971563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61877-B1FC-514D-A5C1-AE09DE044E8F}"/>
              </a:ext>
            </a:extLst>
          </p:cNvPr>
          <p:cNvSpPr>
            <a:spLocks noGrp="1"/>
          </p:cNvSpPr>
          <p:nvPr>
            <p:ph type="ctrTitle"/>
          </p:nvPr>
        </p:nvSpPr>
        <p:spPr>
          <a:xfrm>
            <a:off x="875109" y="1082938"/>
            <a:ext cx="9411890" cy="1667406"/>
          </a:xfrm>
        </p:spPr>
        <p:txBody>
          <a:bodyPr/>
          <a:lstStyle/>
          <a:p>
            <a:r>
              <a:rPr lang="en-US"/>
              <a:t>JOULE’S LAW</a:t>
            </a:r>
          </a:p>
        </p:txBody>
      </p:sp>
      <p:sp>
        <p:nvSpPr>
          <p:cNvPr id="3" name="Subtitle 2">
            <a:extLst>
              <a:ext uri="{FF2B5EF4-FFF2-40B4-BE49-F238E27FC236}">
                <a16:creationId xmlns:a16="http://schemas.microsoft.com/office/drawing/2014/main" id="{514DB6AE-8749-0A47-BDCD-2D22EB9973AB}"/>
              </a:ext>
            </a:extLst>
          </p:cNvPr>
          <p:cNvSpPr>
            <a:spLocks noGrp="1"/>
          </p:cNvSpPr>
          <p:nvPr>
            <p:ph type="subTitle" idx="1"/>
          </p:nvPr>
        </p:nvSpPr>
        <p:spPr>
          <a:xfrm>
            <a:off x="875109" y="3509963"/>
            <a:ext cx="8501063" cy="776287"/>
          </a:xfrm>
        </p:spPr>
        <p:txBody>
          <a:bodyPr/>
          <a:lstStyle/>
          <a:p>
            <a:r>
              <a:rPr lang="en-US"/>
              <a:t>Name of the instructor : U.Nithya M.Sc.,M.Phil.,</a:t>
            </a:r>
          </a:p>
        </p:txBody>
      </p:sp>
    </p:spTree>
    <p:extLst>
      <p:ext uri="{BB962C8B-B14F-4D97-AF65-F5344CB8AC3E}">
        <p14:creationId xmlns:p14="http://schemas.microsoft.com/office/powerpoint/2010/main" val="1992523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7E8075-483A-9443-B3D7-EAB3CAA6F8DA}"/>
              </a:ext>
            </a:extLst>
          </p:cNvPr>
          <p:cNvSpPr>
            <a:spLocks noGrp="1"/>
          </p:cNvSpPr>
          <p:nvPr>
            <p:ph idx="1"/>
          </p:nvPr>
        </p:nvSpPr>
        <p:spPr>
          <a:xfrm>
            <a:off x="838200" y="608409"/>
            <a:ext cx="10515600" cy="5641182"/>
          </a:xfrm>
        </p:spPr>
        <p:txBody>
          <a:bodyPr/>
          <a:lstStyle/>
          <a:p>
            <a:r>
              <a:rPr lang="en-US"/>
              <a:t>This means that the energy is independent of the volume.</a:t>
            </a:r>
          </a:p>
          <a:p>
            <a:r>
              <a:rPr lang="en-US"/>
              <a:t>  This means that the energy of the gas is a function of temperature only.</a:t>
            </a:r>
          </a:p>
          <a:p>
            <a:r>
              <a:rPr lang="en-US"/>
              <a:t> This is called joule’s law.</a:t>
            </a:r>
          </a:p>
          <a:p>
            <a:pPr marL="0" indent="0">
              <a:buNone/>
            </a:pPr>
            <a:r>
              <a:rPr lang="en-US"/>
              <a:t> </a:t>
            </a:r>
            <a:r>
              <a:rPr lang="en-US">
                <a:solidFill>
                  <a:schemeClr val="accent6">
                    <a:lumMod val="75000"/>
                  </a:schemeClr>
                </a:solidFill>
              </a:rPr>
              <a:t>Limitations</a:t>
            </a:r>
            <a:r>
              <a:rPr lang="en-US"/>
              <a:t>:</a:t>
            </a:r>
          </a:p>
          <a:p>
            <a:r>
              <a:rPr lang="en-US"/>
              <a:t>  Joule’s law is not precisely correct for real gases.</a:t>
            </a:r>
          </a:p>
          <a:p>
            <a:r>
              <a:rPr lang="en-US"/>
              <a:t>  The ideal gas obeys joule’s law exactly.</a:t>
            </a:r>
          </a:p>
        </p:txBody>
      </p:sp>
    </p:spTree>
    <p:extLst>
      <p:ext uri="{BB962C8B-B14F-4D97-AF65-F5344CB8AC3E}">
        <p14:creationId xmlns:p14="http://schemas.microsoft.com/office/powerpoint/2010/main" val="2629875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C61B55-8DAF-9849-A6BB-6F1757FE0EE6}"/>
              </a:ext>
            </a:extLst>
          </p:cNvPr>
          <p:cNvSpPr>
            <a:spLocks noGrp="1"/>
          </p:cNvSpPr>
          <p:nvPr>
            <p:ph idx="1"/>
          </p:nvPr>
        </p:nvSpPr>
        <p:spPr>
          <a:xfrm>
            <a:off x="838200" y="553641"/>
            <a:ext cx="10515600" cy="5623322"/>
          </a:xfrm>
        </p:spPr>
        <p:txBody>
          <a:bodyPr/>
          <a:lstStyle/>
          <a:p>
            <a:pPr marL="0" indent="0">
              <a:buNone/>
            </a:pPr>
            <a:r>
              <a:rPr lang="en-US">
                <a:solidFill>
                  <a:srgbClr val="7030A0"/>
                </a:solidFill>
              </a:rPr>
              <a:t>Joule thomson effect:-</a:t>
            </a:r>
          </a:p>
          <a:p>
            <a:pPr marL="0" indent="0">
              <a:buNone/>
            </a:pPr>
            <a:r>
              <a:rPr lang="en-US"/>
              <a:t> </a:t>
            </a:r>
            <a:r>
              <a:rPr lang="en-US">
                <a:solidFill>
                  <a:schemeClr val="accent6">
                    <a:lumMod val="75000"/>
                  </a:schemeClr>
                </a:solidFill>
              </a:rPr>
              <a:t>Definition</a:t>
            </a:r>
            <a:r>
              <a:rPr lang="en-US"/>
              <a:t>:</a:t>
            </a:r>
          </a:p>
          <a:p>
            <a:pPr marL="0" indent="0">
              <a:buNone/>
            </a:pPr>
            <a:r>
              <a:rPr lang="en-US"/>
              <a:t>            When a gas is made to expend adiabatically from a region of high pressure to a region of low pressure the temperature of gas changes. This phenomenon is called Joule thomson effect.</a:t>
            </a:r>
          </a:p>
          <a:p>
            <a:pPr marL="0" indent="0">
              <a:buNone/>
            </a:pPr>
            <a:r>
              <a:rPr lang="en-US">
                <a:solidFill>
                  <a:schemeClr val="accent6">
                    <a:lumMod val="75000"/>
                  </a:schemeClr>
                </a:solidFill>
              </a:rPr>
              <a:t>Explanation</a:t>
            </a:r>
            <a:r>
              <a:rPr lang="en-US"/>
              <a:t>:</a:t>
            </a:r>
          </a:p>
          <a:p>
            <a:pPr marL="0" indent="0">
              <a:buNone/>
            </a:pPr>
            <a:r>
              <a:rPr lang="en-US"/>
              <a:t>    if a stream of gas at high Pressure is allowed to expand by passing it through a porous plug into vaccum or low pressure,under adiabatic conditions the temperature of the gas changes appreciably. All the gases expect hydrogen and heliumwere cooled when they were subjected to joule thomson effect.</a:t>
            </a:r>
          </a:p>
          <a:p>
            <a:pPr marL="0" indent="0">
              <a:buNone/>
            </a:pPr>
            <a:r>
              <a:rPr lang="en-US"/>
              <a:t>     Helium and hydrogen Were heated under similar circumtances.</a:t>
            </a:r>
          </a:p>
          <a:p>
            <a:pPr marL="0" indent="0">
              <a:buNone/>
            </a:pPr>
            <a:endParaRPr lang="en-US"/>
          </a:p>
        </p:txBody>
      </p:sp>
    </p:spTree>
    <p:extLst>
      <p:ext uri="{BB962C8B-B14F-4D97-AF65-F5344CB8AC3E}">
        <p14:creationId xmlns:p14="http://schemas.microsoft.com/office/powerpoint/2010/main" val="463379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5866895F-00F1-2F46-B15A-6FECB354408E}"/>
              </a:ext>
            </a:extLst>
          </p:cNvPr>
          <p:cNvSpPr>
            <a:spLocks noGrp="1"/>
          </p:cNvSpPr>
          <p:nvPr>
            <p:ph idx="1"/>
          </p:nvPr>
        </p:nvSpPr>
        <p:spPr>
          <a:xfrm>
            <a:off x="838200" y="803672"/>
            <a:ext cx="10515600" cy="5373291"/>
          </a:xfrm>
        </p:spPr>
        <p:txBody>
          <a:bodyPr/>
          <a:lstStyle/>
          <a:p>
            <a:pPr marL="0" indent="0">
              <a:buNone/>
            </a:pPr>
            <a:r>
              <a:rPr lang="en-US">
                <a:solidFill>
                  <a:schemeClr val="accent6">
                    <a:lumMod val="75000"/>
                  </a:schemeClr>
                </a:solidFill>
              </a:rPr>
              <a:t>Application</a:t>
            </a:r>
            <a:r>
              <a:rPr lang="en-US"/>
              <a:t>:</a:t>
            </a:r>
          </a:p>
          <a:p>
            <a:pPr marL="0" indent="0">
              <a:buNone/>
            </a:pPr>
            <a:r>
              <a:rPr lang="en-US"/>
              <a:t>   </a:t>
            </a:r>
          </a:p>
        </p:txBody>
      </p:sp>
      <p:pic>
        <p:nvPicPr>
          <p:cNvPr id="8" name="Picture 8">
            <a:extLst>
              <a:ext uri="{FF2B5EF4-FFF2-40B4-BE49-F238E27FC236}">
                <a16:creationId xmlns:a16="http://schemas.microsoft.com/office/drawing/2014/main" id="{7DCF2AB7-2498-2D48-96AC-4558B01788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1078" y="719666"/>
            <a:ext cx="8751094" cy="5977600"/>
          </a:xfrm>
          <a:prstGeom prst="rect">
            <a:avLst/>
          </a:prstGeom>
        </p:spPr>
      </p:pic>
    </p:spTree>
    <p:extLst>
      <p:ext uri="{BB962C8B-B14F-4D97-AF65-F5344CB8AC3E}">
        <p14:creationId xmlns:p14="http://schemas.microsoft.com/office/powerpoint/2010/main" val="3237756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1CE974-2DCC-7642-BC53-CCF5084D8877}"/>
              </a:ext>
            </a:extLst>
          </p:cNvPr>
          <p:cNvSpPr>
            <a:spLocks noGrp="1"/>
          </p:cNvSpPr>
          <p:nvPr>
            <p:ph idx="1"/>
          </p:nvPr>
        </p:nvSpPr>
        <p:spPr>
          <a:xfrm>
            <a:off x="838200" y="660797"/>
            <a:ext cx="10515600" cy="5516166"/>
          </a:xfrm>
        </p:spPr>
        <p:txBody>
          <a:bodyPr>
            <a:normAutofit/>
          </a:bodyPr>
          <a:lstStyle/>
          <a:p>
            <a:pPr marL="0" indent="0">
              <a:buNone/>
            </a:pPr>
            <a:r>
              <a:rPr lang="en-US">
                <a:solidFill>
                  <a:schemeClr val="accent6">
                    <a:lumMod val="75000"/>
                  </a:schemeClr>
                </a:solidFill>
              </a:rPr>
              <a:t>Limitations</a:t>
            </a:r>
            <a:r>
              <a:rPr lang="en-US"/>
              <a:t>:</a:t>
            </a:r>
          </a:p>
          <a:p>
            <a:pPr marL="0" indent="0">
              <a:buNone/>
            </a:pPr>
            <a:r>
              <a:rPr lang="en-US"/>
              <a:t>      joule thomson effect can be applied only if the initial temperature of the gas is below its inversion temperature.</a:t>
            </a:r>
          </a:p>
          <a:p>
            <a:pPr marL="0" indent="0">
              <a:buNone/>
            </a:pPr>
            <a:r>
              <a:rPr lang="en-US">
                <a:solidFill>
                  <a:srgbClr val="7030A0"/>
                </a:solidFill>
              </a:rPr>
              <a:t>INVERSION TEMPERATURE:</a:t>
            </a:r>
          </a:p>
          <a:p>
            <a:pPr marL="0" indent="0">
              <a:buNone/>
            </a:pPr>
            <a:r>
              <a:rPr lang="en-US">
                <a:solidFill>
                  <a:schemeClr val="accent6">
                    <a:lumMod val="75000"/>
                  </a:schemeClr>
                </a:solidFill>
              </a:rPr>
              <a:t>Definition</a:t>
            </a:r>
            <a:r>
              <a:rPr lang="en-US"/>
              <a:t>:</a:t>
            </a:r>
          </a:p>
          <a:p>
            <a:r>
              <a:rPr lang="en-US"/>
              <a:t> The temperature below which joule-thomson effect is a cooling effect is called inversion temperature.</a:t>
            </a:r>
          </a:p>
          <a:p>
            <a:r>
              <a:rPr lang="en-US"/>
              <a:t> The temperature below which a gas gets cooled during an adiabatic expansion is known as its inversion temperature.</a:t>
            </a:r>
          </a:p>
          <a:p>
            <a:pPr marL="0" indent="0">
              <a:buNone/>
            </a:pPr>
            <a:r>
              <a:rPr lang="en-US">
                <a:solidFill>
                  <a:schemeClr val="accent6">
                    <a:lumMod val="75000"/>
                  </a:schemeClr>
                </a:solidFill>
              </a:rPr>
              <a:t>Explanation with example:</a:t>
            </a:r>
          </a:p>
          <a:p>
            <a:pPr marL="0" indent="0">
              <a:buNone/>
            </a:pPr>
            <a:r>
              <a:rPr lang="en-US"/>
              <a:t>     * When a gas is subjected to joule – thomson effect it gets cooled appreciably.</a:t>
            </a:r>
          </a:p>
          <a:p>
            <a:pPr marL="0" indent="0">
              <a:buNone/>
            </a:pPr>
            <a:r>
              <a:rPr lang="en-US"/>
              <a:t>      * when hydrogen and helium were subjected to joule thomson effect they were heated up instead of getting cooled.</a:t>
            </a:r>
          </a:p>
          <a:p>
            <a:pPr marL="0" indent="0">
              <a:buNone/>
            </a:pPr>
            <a:r>
              <a:rPr lang="en-US"/>
              <a:t>       * At very low temperature these gases also get cooled.</a:t>
            </a:r>
          </a:p>
        </p:txBody>
      </p:sp>
    </p:spTree>
    <p:extLst>
      <p:ext uri="{BB962C8B-B14F-4D97-AF65-F5344CB8AC3E}">
        <p14:creationId xmlns:p14="http://schemas.microsoft.com/office/powerpoint/2010/main" val="3955364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4FB346-3040-6D46-B7FF-6F933A0C73E3}"/>
              </a:ext>
            </a:extLst>
          </p:cNvPr>
          <p:cNvSpPr>
            <a:spLocks noGrp="1"/>
          </p:cNvSpPr>
          <p:nvPr>
            <p:ph idx="1"/>
          </p:nvPr>
        </p:nvSpPr>
        <p:spPr>
          <a:xfrm>
            <a:off x="838200" y="803672"/>
            <a:ext cx="10306050" cy="5373291"/>
          </a:xfrm>
        </p:spPr>
        <p:txBody>
          <a:bodyPr/>
          <a:lstStyle/>
          <a:p>
            <a:pPr marL="0" indent="0">
              <a:buNone/>
            </a:pPr>
            <a:r>
              <a:rPr lang="en-US"/>
              <a:t>      * For example hydrogen below -80°c and helium below -240°c behaved like this.</a:t>
            </a:r>
          </a:p>
          <a:p>
            <a:pPr marL="0" indent="0">
              <a:buNone/>
            </a:pPr>
            <a:r>
              <a:rPr lang="en-US"/>
              <a:t>       * There is a particular temperature below which the joule thomson effect is always a cooling effect.</a:t>
            </a:r>
          </a:p>
          <a:p>
            <a:pPr marL="0" indent="0">
              <a:buNone/>
            </a:pPr>
            <a:r>
              <a:rPr lang="en-US"/>
              <a:t>        * This temperature is called the inversion temperature of that gas.</a:t>
            </a:r>
          </a:p>
          <a:p>
            <a:pPr marL="0" indent="0">
              <a:buNone/>
            </a:pPr>
            <a:r>
              <a:rPr lang="en-US">
                <a:solidFill>
                  <a:schemeClr val="accent6">
                    <a:lumMod val="75000"/>
                  </a:schemeClr>
                </a:solidFill>
              </a:rPr>
              <a:t>Joule – thomson’s experiment:</a:t>
            </a:r>
          </a:p>
          <a:p>
            <a:pPr marL="0" indent="0">
              <a:buNone/>
            </a:pPr>
            <a:r>
              <a:rPr lang="en-US"/>
              <a:t>         The experiment devised by joule and thomson to derive a relation between the lowering of temperature and the fall of pressure of a gas due to exansion is given systematically.</a:t>
            </a:r>
          </a:p>
        </p:txBody>
      </p:sp>
    </p:spTree>
    <p:extLst>
      <p:ext uri="{BB962C8B-B14F-4D97-AF65-F5344CB8AC3E}">
        <p14:creationId xmlns:p14="http://schemas.microsoft.com/office/powerpoint/2010/main" val="3848711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22DBEA8B-8974-EF49-B303-F235626260D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5781" y="625078"/>
            <a:ext cx="10679907" cy="5625703"/>
          </a:xfrm>
        </p:spPr>
      </p:pic>
    </p:spTree>
    <p:extLst>
      <p:ext uri="{BB962C8B-B14F-4D97-AF65-F5344CB8AC3E}">
        <p14:creationId xmlns:p14="http://schemas.microsoft.com/office/powerpoint/2010/main" val="1346677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94E1FF-5352-8947-8E07-CBB65AA477F3}"/>
              </a:ext>
            </a:extLst>
          </p:cNvPr>
          <p:cNvSpPr>
            <a:spLocks noGrp="1"/>
          </p:cNvSpPr>
          <p:nvPr>
            <p:ph idx="1"/>
          </p:nvPr>
        </p:nvSpPr>
        <p:spPr>
          <a:xfrm>
            <a:off x="1232297" y="563589"/>
            <a:ext cx="10352484" cy="5730822"/>
          </a:xfrm>
        </p:spPr>
        <p:txBody>
          <a:bodyPr>
            <a:normAutofit fontScale="92500" lnSpcReduction="20000"/>
          </a:bodyPr>
          <a:lstStyle/>
          <a:p>
            <a:pPr marL="0" indent="0">
              <a:buNone/>
            </a:pPr>
            <a:r>
              <a:rPr lang="en-US"/>
              <a:t>Net workdone on the gas at high pressure = -P</a:t>
            </a:r>
            <a:r>
              <a:rPr lang="en-US" baseline="-25000"/>
              <a:t>1</a:t>
            </a:r>
            <a:r>
              <a:rPr lang="en-US"/>
              <a:t>V</a:t>
            </a:r>
            <a:r>
              <a:rPr lang="en-US" baseline="-25000"/>
              <a:t>1</a:t>
            </a:r>
          </a:p>
          <a:p>
            <a:pPr marL="0" indent="0">
              <a:buNone/>
            </a:pPr>
            <a:r>
              <a:rPr lang="en-US"/>
              <a:t>        Workdone by the gas at low pressure = P </a:t>
            </a:r>
            <a:r>
              <a:rPr lang="en-US" baseline="-25000"/>
              <a:t>2</a:t>
            </a:r>
            <a:r>
              <a:rPr lang="en-US"/>
              <a:t>V</a:t>
            </a:r>
            <a:r>
              <a:rPr lang="en-US" baseline="-25000"/>
              <a:t>2</a:t>
            </a:r>
            <a:endParaRPr lang="en-US"/>
          </a:p>
          <a:p>
            <a:pPr marL="0" indent="0">
              <a:buNone/>
            </a:pPr>
            <a:r>
              <a:rPr lang="en-US"/>
              <a:t>                              Net workdone by the gas = P</a:t>
            </a:r>
            <a:r>
              <a:rPr lang="en-US" baseline="-25000"/>
              <a:t>2</a:t>
            </a:r>
            <a:r>
              <a:rPr lang="en-US"/>
              <a:t>V</a:t>
            </a:r>
            <a:r>
              <a:rPr lang="en-US" baseline="-25000"/>
              <a:t>2</a:t>
            </a:r>
            <a:r>
              <a:rPr lang="en-US"/>
              <a:t> – P</a:t>
            </a:r>
            <a:r>
              <a:rPr lang="en-US" baseline="-25000"/>
              <a:t>1</a:t>
            </a:r>
            <a:r>
              <a:rPr lang="en-US"/>
              <a:t>V</a:t>
            </a:r>
            <a:r>
              <a:rPr lang="en-US" baseline="-25000"/>
              <a:t>1</a:t>
            </a:r>
            <a:endParaRPr lang="en-US"/>
          </a:p>
          <a:p>
            <a:pPr marL="0" indent="0">
              <a:buNone/>
            </a:pPr>
            <a:r>
              <a:rPr lang="en-US"/>
              <a:t>This expansion of the gas taken place adiabatically.</a:t>
            </a:r>
          </a:p>
          <a:p>
            <a:pPr marL="0" indent="0">
              <a:buNone/>
            </a:pPr>
            <a:r>
              <a:rPr lang="en-US"/>
              <a:t>There will be a fall in E from E</a:t>
            </a:r>
            <a:r>
              <a:rPr lang="en-US" baseline="-25000"/>
              <a:t>1</a:t>
            </a:r>
            <a:r>
              <a:rPr lang="en-US"/>
              <a:t>and E</a:t>
            </a:r>
            <a:r>
              <a:rPr lang="en-US" baseline="-25000"/>
              <a:t>2.</a:t>
            </a:r>
          </a:p>
          <a:p>
            <a:pPr marL="0" indent="0">
              <a:buNone/>
            </a:pPr>
            <a:r>
              <a:rPr lang="en-US" baseline="-25000"/>
              <a:t>                 </a:t>
            </a:r>
            <a:r>
              <a:rPr lang="en-US"/>
              <a:t>P</a:t>
            </a:r>
            <a:r>
              <a:rPr lang="en-US" baseline="-25000"/>
              <a:t>2</a:t>
            </a:r>
            <a:r>
              <a:rPr lang="en-US"/>
              <a:t>V</a:t>
            </a:r>
            <a:r>
              <a:rPr lang="en-US" baseline="-25000"/>
              <a:t>2</a:t>
            </a:r>
            <a:r>
              <a:rPr lang="en-US"/>
              <a:t> – P</a:t>
            </a:r>
            <a:r>
              <a:rPr lang="en-US" baseline="-25000"/>
              <a:t>1</a:t>
            </a:r>
            <a:r>
              <a:rPr lang="en-US"/>
              <a:t>V</a:t>
            </a:r>
            <a:r>
              <a:rPr lang="en-US" baseline="-25000"/>
              <a:t>1</a:t>
            </a:r>
            <a:r>
              <a:rPr lang="en-US"/>
              <a:t>= E</a:t>
            </a:r>
            <a:r>
              <a:rPr lang="en-US" baseline="-25000"/>
              <a:t>1</a:t>
            </a:r>
            <a:r>
              <a:rPr lang="en-US"/>
              <a:t>- E</a:t>
            </a:r>
            <a:r>
              <a:rPr lang="en-US" baseline="-25000"/>
              <a:t>2</a:t>
            </a:r>
          </a:p>
          <a:p>
            <a:pPr marL="0" indent="0">
              <a:buNone/>
            </a:pPr>
            <a:r>
              <a:rPr lang="en-US" baseline="-25000"/>
              <a:t>              </a:t>
            </a:r>
            <a:r>
              <a:rPr lang="en-US"/>
              <a:t> E</a:t>
            </a:r>
            <a:r>
              <a:rPr lang="en-US" baseline="-25000"/>
              <a:t>2.</a:t>
            </a:r>
            <a:r>
              <a:rPr lang="en-US"/>
              <a:t>+   P</a:t>
            </a:r>
            <a:r>
              <a:rPr lang="en-US" baseline="-25000"/>
              <a:t>2</a:t>
            </a:r>
            <a:r>
              <a:rPr lang="en-US"/>
              <a:t>V</a:t>
            </a:r>
            <a:r>
              <a:rPr lang="en-US" baseline="-25000"/>
              <a:t>2</a:t>
            </a:r>
            <a:r>
              <a:rPr lang="en-US"/>
              <a:t>    = E</a:t>
            </a:r>
            <a:r>
              <a:rPr lang="en-US" baseline="-25000"/>
              <a:t>1</a:t>
            </a:r>
            <a:r>
              <a:rPr lang="en-US"/>
              <a:t>+ P</a:t>
            </a:r>
            <a:r>
              <a:rPr lang="en-US" baseline="-25000"/>
              <a:t>1</a:t>
            </a:r>
            <a:r>
              <a:rPr lang="en-US"/>
              <a:t>V</a:t>
            </a:r>
            <a:r>
              <a:rPr lang="en-US" baseline="-25000"/>
              <a:t>1</a:t>
            </a:r>
          </a:p>
          <a:p>
            <a:pPr marL="0" indent="0">
              <a:buNone/>
            </a:pPr>
            <a:r>
              <a:rPr lang="en-US" baseline="-25000"/>
              <a:t>                   </a:t>
            </a:r>
            <a:r>
              <a:rPr lang="en-US"/>
              <a:t>E +PV.         =  H</a:t>
            </a:r>
          </a:p>
          <a:p>
            <a:pPr marL="0" indent="0">
              <a:buNone/>
            </a:pPr>
            <a:r>
              <a:rPr lang="en-US"/>
              <a:t>                  H</a:t>
            </a:r>
            <a:r>
              <a:rPr lang="en-US" baseline="-25000"/>
              <a:t>2.               </a:t>
            </a:r>
            <a:r>
              <a:rPr lang="en-US"/>
              <a:t>=  H</a:t>
            </a:r>
            <a:r>
              <a:rPr lang="en-US" baseline="-25000"/>
              <a:t>1</a:t>
            </a:r>
          </a:p>
          <a:p>
            <a:pPr marL="0" indent="0">
              <a:buNone/>
            </a:pPr>
            <a:r>
              <a:rPr lang="en-US"/>
              <a:t>Or.          </a:t>
            </a:r>
            <a:r>
              <a:rPr lang="el-GR" b="0" i="0">
                <a:solidFill>
                  <a:srgbClr val="333333"/>
                </a:solidFill>
                <a:effectLst/>
                <a:latin typeface="Arial" panose="020B0604020202020204" pitchFamily="34" charset="0"/>
              </a:rPr>
              <a:t>Δ</a:t>
            </a:r>
            <a:r>
              <a:rPr lang="en-US"/>
              <a:t> H.          = 0</a:t>
            </a:r>
          </a:p>
          <a:p>
            <a:pPr marL="0" indent="0">
              <a:buNone/>
            </a:pPr>
            <a:r>
              <a:rPr lang="en-US"/>
              <a:t> joule thomson expansion is an isenthalpic process</a:t>
            </a:r>
          </a:p>
          <a:p>
            <a:pPr marL="0" indent="0">
              <a:buNone/>
            </a:pPr>
            <a:r>
              <a:rPr lang="en-US"/>
              <a:t> adiabatic expansion of a real gas occurs at constant enthalpy.</a:t>
            </a:r>
          </a:p>
          <a:p>
            <a:pPr marL="0" indent="0">
              <a:buNone/>
            </a:pPr>
            <a:endParaRPr lang="en-US"/>
          </a:p>
        </p:txBody>
      </p:sp>
    </p:spTree>
    <p:extLst>
      <p:ext uri="{BB962C8B-B14F-4D97-AF65-F5344CB8AC3E}">
        <p14:creationId xmlns:p14="http://schemas.microsoft.com/office/powerpoint/2010/main" val="3509466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5A6CA5-B9AC-D348-B9CE-6B292B592799}"/>
              </a:ext>
            </a:extLst>
          </p:cNvPr>
          <p:cNvSpPr>
            <a:spLocks noGrp="1"/>
          </p:cNvSpPr>
          <p:nvPr>
            <p:ph idx="1"/>
          </p:nvPr>
        </p:nvSpPr>
        <p:spPr/>
        <p:txBody>
          <a:bodyPr/>
          <a:lstStyle/>
          <a:p>
            <a:pPr marL="0" indent="0">
              <a:buNone/>
            </a:pPr>
            <a:endParaRPr lang="en-US"/>
          </a:p>
          <a:p>
            <a:pPr marL="0" indent="0">
              <a:buNone/>
            </a:pPr>
            <a:endParaRPr lang="en-US"/>
          </a:p>
          <a:p>
            <a:pPr marL="0" indent="0">
              <a:buNone/>
            </a:pPr>
            <a:endParaRPr lang="en-US"/>
          </a:p>
          <a:p>
            <a:pPr marL="0" indent="0">
              <a:buNone/>
            </a:pPr>
            <a:endParaRPr lang="en-US"/>
          </a:p>
          <a:p>
            <a:pPr marL="0" indent="0">
              <a:buNone/>
            </a:pPr>
            <a:r>
              <a:rPr lang="en-US"/>
              <a:t>                                                 THANK YOU</a:t>
            </a:r>
          </a:p>
          <a:p>
            <a:pPr marL="0" indent="0">
              <a:buNone/>
            </a:pPr>
            <a:endParaRPr lang="en-US"/>
          </a:p>
        </p:txBody>
      </p:sp>
    </p:spTree>
    <p:extLst>
      <p:ext uri="{BB962C8B-B14F-4D97-AF65-F5344CB8AC3E}">
        <p14:creationId xmlns:p14="http://schemas.microsoft.com/office/powerpoint/2010/main" val="775308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D7A26769-8530-0F4C-BCB0-A4B85875C035}"/>
              </a:ext>
            </a:extLst>
          </p:cNvPr>
          <p:cNvSpPr>
            <a:spLocks noGrp="1"/>
          </p:cNvSpPr>
          <p:nvPr>
            <p:ph idx="1"/>
          </p:nvPr>
        </p:nvSpPr>
        <p:spPr>
          <a:xfrm>
            <a:off x="838200" y="670917"/>
            <a:ext cx="10515600" cy="5516166"/>
          </a:xfrm>
        </p:spPr>
        <p:txBody>
          <a:bodyPr/>
          <a:lstStyle/>
          <a:p>
            <a:pPr marL="0" indent="0">
              <a:buNone/>
            </a:pPr>
            <a:r>
              <a:rPr lang="en-US">
                <a:solidFill>
                  <a:schemeClr val="accent2">
                    <a:lumMod val="75000"/>
                  </a:schemeClr>
                </a:solidFill>
              </a:rPr>
              <a:t>Difference between reversible and irreversible work of expansion of an ideal gas:-</a:t>
            </a:r>
          </a:p>
          <a:p>
            <a:pPr marL="0" indent="0">
              <a:buNone/>
            </a:pPr>
            <a:endParaRPr lang="en-US"/>
          </a:p>
        </p:txBody>
      </p:sp>
      <p:graphicFrame>
        <p:nvGraphicFramePr>
          <p:cNvPr id="8" name="Table 8">
            <a:extLst>
              <a:ext uri="{FF2B5EF4-FFF2-40B4-BE49-F238E27FC236}">
                <a16:creationId xmlns:a16="http://schemas.microsoft.com/office/drawing/2014/main" id="{09A172FF-889A-254F-863E-8761A725B733}"/>
              </a:ext>
            </a:extLst>
          </p:cNvPr>
          <p:cNvGraphicFramePr>
            <a:graphicFrameLocks noGrp="1"/>
          </p:cNvGraphicFramePr>
          <p:nvPr>
            <p:extLst>
              <p:ext uri="{D42A27DB-BD31-4B8C-83A1-F6EECF244321}">
                <p14:modId xmlns:p14="http://schemas.microsoft.com/office/powerpoint/2010/main" val="3801300036"/>
              </p:ext>
            </p:extLst>
          </p:nvPr>
        </p:nvGraphicFramePr>
        <p:xfrm>
          <a:off x="1178720" y="1750218"/>
          <a:ext cx="10175079" cy="4018359"/>
        </p:xfrm>
        <a:graphic>
          <a:graphicData uri="http://schemas.openxmlformats.org/drawingml/2006/table">
            <a:tbl>
              <a:tblPr firstRow="1" bandRow="1">
                <a:tableStyleId>{5C22544A-7EE6-4342-B048-85BDC9FD1C3A}</a:tableStyleId>
              </a:tblPr>
              <a:tblGrid>
                <a:gridCol w="3391693">
                  <a:extLst>
                    <a:ext uri="{9D8B030D-6E8A-4147-A177-3AD203B41FA5}">
                      <a16:colId xmlns:a16="http://schemas.microsoft.com/office/drawing/2014/main" val="128464189"/>
                    </a:ext>
                  </a:extLst>
                </a:gridCol>
                <a:gridCol w="3391693">
                  <a:extLst>
                    <a:ext uri="{9D8B030D-6E8A-4147-A177-3AD203B41FA5}">
                      <a16:colId xmlns:a16="http://schemas.microsoft.com/office/drawing/2014/main" val="274905320"/>
                    </a:ext>
                  </a:extLst>
                </a:gridCol>
                <a:gridCol w="3391693">
                  <a:extLst>
                    <a:ext uri="{9D8B030D-6E8A-4147-A177-3AD203B41FA5}">
                      <a16:colId xmlns:a16="http://schemas.microsoft.com/office/drawing/2014/main" val="3304884246"/>
                    </a:ext>
                  </a:extLst>
                </a:gridCol>
              </a:tblGrid>
              <a:tr h="1339453">
                <a:tc>
                  <a:txBody>
                    <a:bodyPr/>
                    <a:lstStyle/>
                    <a:p>
                      <a:r>
                        <a:rPr lang="en-US"/>
                        <a:t>S.no</a:t>
                      </a:r>
                    </a:p>
                  </a:txBody>
                  <a:tcPr/>
                </a:tc>
                <a:tc>
                  <a:txBody>
                    <a:bodyPr/>
                    <a:lstStyle/>
                    <a:p>
                      <a:r>
                        <a:rPr lang="en-US"/>
                        <a:t>Reversible</a:t>
                      </a:r>
                    </a:p>
                  </a:txBody>
                  <a:tcPr/>
                </a:tc>
                <a:tc>
                  <a:txBody>
                    <a:bodyPr/>
                    <a:lstStyle/>
                    <a:p>
                      <a:r>
                        <a:rPr lang="en-US"/>
                        <a:t>Irreversible</a:t>
                      </a:r>
                    </a:p>
                  </a:txBody>
                  <a:tcPr/>
                </a:tc>
                <a:extLst>
                  <a:ext uri="{0D108BD9-81ED-4DB2-BD59-A6C34878D82A}">
                    <a16:rowId xmlns:a16="http://schemas.microsoft.com/office/drawing/2014/main" val="292998683"/>
                  </a:ext>
                </a:extLst>
              </a:tr>
              <a:tr h="1339453">
                <a:tc>
                  <a:txBody>
                    <a:bodyPr/>
                    <a:lstStyle/>
                    <a:p>
                      <a:r>
                        <a:rPr lang="en-US"/>
                        <a:t>1</a:t>
                      </a:r>
                    </a:p>
                  </a:txBody>
                  <a:tcPr/>
                </a:tc>
                <a:tc>
                  <a:txBody>
                    <a:bodyPr/>
                    <a:lstStyle/>
                    <a:p>
                      <a:r>
                        <a:rPr lang="en-US"/>
                        <a:t>Work obtainable will be maximum</a:t>
                      </a:r>
                    </a:p>
                  </a:txBody>
                  <a:tcPr/>
                </a:tc>
                <a:tc>
                  <a:txBody>
                    <a:bodyPr/>
                    <a:lstStyle/>
                    <a:p>
                      <a:r>
                        <a:rPr lang="en-US"/>
                        <a:t>Will not be maximum</a:t>
                      </a:r>
                    </a:p>
                  </a:txBody>
                  <a:tcPr/>
                </a:tc>
                <a:extLst>
                  <a:ext uri="{0D108BD9-81ED-4DB2-BD59-A6C34878D82A}">
                    <a16:rowId xmlns:a16="http://schemas.microsoft.com/office/drawing/2014/main" val="2449250414"/>
                  </a:ext>
                </a:extLst>
              </a:tr>
              <a:tr h="1339453">
                <a:tc>
                  <a:txBody>
                    <a:bodyPr/>
                    <a:lstStyle/>
                    <a:p>
                      <a:r>
                        <a:rPr lang="en-US"/>
                        <a:t>2.</a:t>
                      </a:r>
                    </a:p>
                  </a:txBody>
                  <a:tcPr/>
                </a:tc>
                <a:tc>
                  <a:txBody>
                    <a:bodyPr/>
                    <a:lstStyle/>
                    <a:p>
                      <a:r>
                        <a:rPr lang="en-US"/>
                        <a:t>Very slow</a:t>
                      </a:r>
                    </a:p>
                  </a:txBody>
                  <a:tcPr/>
                </a:tc>
                <a:tc>
                  <a:txBody>
                    <a:bodyPr/>
                    <a:lstStyle/>
                    <a:p>
                      <a:r>
                        <a:rPr lang="en-US"/>
                        <a:t>Proceeds in a measurable rate</a:t>
                      </a:r>
                    </a:p>
                  </a:txBody>
                  <a:tcPr/>
                </a:tc>
                <a:extLst>
                  <a:ext uri="{0D108BD9-81ED-4DB2-BD59-A6C34878D82A}">
                    <a16:rowId xmlns:a16="http://schemas.microsoft.com/office/drawing/2014/main" val="2299454746"/>
                  </a:ext>
                </a:extLst>
              </a:tr>
            </a:tbl>
          </a:graphicData>
        </a:graphic>
      </p:graphicFrame>
    </p:spTree>
    <p:extLst>
      <p:ext uri="{BB962C8B-B14F-4D97-AF65-F5344CB8AC3E}">
        <p14:creationId xmlns:p14="http://schemas.microsoft.com/office/powerpoint/2010/main" val="4265406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03FDA3-DCA2-3E43-8756-CB0136E992B7}"/>
              </a:ext>
            </a:extLst>
          </p:cNvPr>
          <p:cNvSpPr>
            <a:spLocks noGrp="1"/>
          </p:cNvSpPr>
          <p:nvPr>
            <p:ph idx="1"/>
          </p:nvPr>
        </p:nvSpPr>
        <p:spPr>
          <a:xfrm>
            <a:off x="1017984" y="679846"/>
            <a:ext cx="10697765" cy="5498307"/>
          </a:xfrm>
        </p:spPr>
        <p:txBody>
          <a:bodyPr/>
          <a:lstStyle/>
          <a:p>
            <a:pPr marL="0" indent="0">
              <a:buNone/>
            </a:pPr>
            <a:r>
              <a:rPr lang="en-US">
                <a:solidFill>
                  <a:schemeClr val="accent2">
                    <a:lumMod val="75000"/>
                  </a:schemeClr>
                </a:solidFill>
              </a:rPr>
              <a:t>Differences between isothermal and adiabatic Processes:</a:t>
            </a:r>
          </a:p>
          <a:p>
            <a:pPr marL="0" indent="0">
              <a:buNone/>
            </a:pPr>
            <a:r>
              <a:rPr lang="en-US"/>
              <a:t> </a:t>
            </a:r>
          </a:p>
        </p:txBody>
      </p:sp>
      <p:graphicFrame>
        <p:nvGraphicFramePr>
          <p:cNvPr id="4" name="Table 4">
            <a:extLst>
              <a:ext uri="{FF2B5EF4-FFF2-40B4-BE49-F238E27FC236}">
                <a16:creationId xmlns:a16="http://schemas.microsoft.com/office/drawing/2014/main" id="{482EE6C4-DE1F-CC47-A251-D72EAC1813F3}"/>
              </a:ext>
            </a:extLst>
          </p:cNvPr>
          <p:cNvGraphicFramePr>
            <a:graphicFrameLocks noGrp="1"/>
          </p:cNvGraphicFramePr>
          <p:nvPr>
            <p:extLst>
              <p:ext uri="{D42A27DB-BD31-4B8C-83A1-F6EECF244321}">
                <p14:modId xmlns:p14="http://schemas.microsoft.com/office/powerpoint/2010/main" val="2186151492"/>
              </p:ext>
            </p:extLst>
          </p:nvPr>
        </p:nvGraphicFramePr>
        <p:xfrm>
          <a:off x="1428750" y="1455410"/>
          <a:ext cx="8725296" cy="3947180"/>
        </p:xfrm>
        <a:graphic>
          <a:graphicData uri="http://schemas.openxmlformats.org/drawingml/2006/table">
            <a:tbl>
              <a:tblPr firstRow="1" bandRow="1">
                <a:tableStyleId>{5C22544A-7EE6-4342-B048-85BDC9FD1C3A}</a:tableStyleId>
              </a:tblPr>
              <a:tblGrid>
                <a:gridCol w="2908432">
                  <a:extLst>
                    <a:ext uri="{9D8B030D-6E8A-4147-A177-3AD203B41FA5}">
                      <a16:colId xmlns:a16="http://schemas.microsoft.com/office/drawing/2014/main" val="2078286597"/>
                    </a:ext>
                  </a:extLst>
                </a:gridCol>
                <a:gridCol w="2908432">
                  <a:extLst>
                    <a:ext uri="{9D8B030D-6E8A-4147-A177-3AD203B41FA5}">
                      <a16:colId xmlns:a16="http://schemas.microsoft.com/office/drawing/2014/main" val="1591436615"/>
                    </a:ext>
                  </a:extLst>
                </a:gridCol>
                <a:gridCol w="2908432">
                  <a:extLst>
                    <a:ext uri="{9D8B030D-6E8A-4147-A177-3AD203B41FA5}">
                      <a16:colId xmlns:a16="http://schemas.microsoft.com/office/drawing/2014/main" val="1178883087"/>
                    </a:ext>
                  </a:extLst>
                </a:gridCol>
              </a:tblGrid>
              <a:tr h="405388">
                <a:tc>
                  <a:txBody>
                    <a:bodyPr/>
                    <a:lstStyle/>
                    <a:p>
                      <a:r>
                        <a:rPr lang="en-US"/>
                        <a:t>Property</a:t>
                      </a:r>
                    </a:p>
                  </a:txBody>
                  <a:tcPr/>
                </a:tc>
                <a:tc>
                  <a:txBody>
                    <a:bodyPr/>
                    <a:lstStyle/>
                    <a:p>
                      <a:r>
                        <a:rPr lang="en-US"/>
                        <a:t>Isothermal process</a:t>
                      </a:r>
                    </a:p>
                  </a:txBody>
                  <a:tcPr/>
                </a:tc>
                <a:tc>
                  <a:txBody>
                    <a:bodyPr/>
                    <a:lstStyle/>
                    <a:p>
                      <a:r>
                        <a:rPr lang="en-US"/>
                        <a:t>Adiabatic process</a:t>
                      </a:r>
                    </a:p>
                  </a:txBody>
                  <a:tcPr/>
                </a:tc>
                <a:extLst>
                  <a:ext uri="{0D108BD9-81ED-4DB2-BD59-A6C34878D82A}">
                    <a16:rowId xmlns:a16="http://schemas.microsoft.com/office/drawing/2014/main" val="2811107022"/>
                  </a:ext>
                </a:extLst>
              </a:tr>
              <a:tr h="405388">
                <a:tc>
                  <a:txBody>
                    <a:bodyPr/>
                    <a:lstStyle/>
                    <a:p>
                      <a:r>
                        <a:rPr lang="en-US"/>
                        <a:t>Temperature</a:t>
                      </a:r>
                    </a:p>
                  </a:txBody>
                  <a:tcPr/>
                </a:tc>
                <a:tc>
                  <a:txBody>
                    <a:bodyPr/>
                    <a:lstStyle/>
                    <a:p>
                      <a:r>
                        <a:rPr lang="en-US"/>
                        <a:t>Constant</a:t>
                      </a:r>
                    </a:p>
                  </a:txBody>
                  <a:tcPr/>
                </a:tc>
                <a:tc>
                  <a:txBody>
                    <a:bodyPr/>
                    <a:lstStyle/>
                    <a:p>
                      <a:r>
                        <a:rPr lang="en-US"/>
                        <a:t>Changes</a:t>
                      </a:r>
                    </a:p>
                  </a:txBody>
                  <a:tcPr/>
                </a:tc>
                <a:extLst>
                  <a:ext uri="{0D108BD9-81ED-4DB2-BD59-A6C34878D82A}">
                    <a16:rowId xmlns:a16="http://schemas.microsoft.com/office/drawing/2014/main" val="2138683828"/>
                  </a:ext>
                </a:extLst>
              </a:tr>
              <a:tr h="562965">
                <a:tc>
                  <a:txBody>
                    <a:bodyPr/>
                    <a:lstStyle/>
                    <a:p>
                      <a:r>
                        <a:rPr lang="en-US"/>
                        <a:t>Heat change</a:t>
                      </a:r>
                    </a:p>
                  </a:txBody>
                  <a:tcPr/>
                </a:tc>
                <a:tc>
                  <a:txBody>
                    <a:bodyPr/>
                    <a:lstStyle/>
                    <a:p>
                      <a:r>
                        <a:rPr lang="en-US"/>
                        <a:t>Q=W,varies with nature of process</a:t>
                      </a:r>
                    </a:p>
                  </a:txBody>
                  <a:tcPr/>
                </a:tc>
                <a:tc>
                  <a:txBody>
                    <a:bodyPr/>
                    <a:lstStyle/>
                    <a:p>
                      <a:r>
                        <a:rPr lang="en-US"/>
                        <a:t>Q=o,varies with nature of the process.</a:t>
                      </a:r>
                    </a:p>
                  </a:txBody>
                  <a:tcPr/>
                </a:tc>
                <a:extLst>
                  <a:ext uri="{0D108BD9-81ED-4DB2-BD59-A6C34878D82A}">
                    <a16:rowId xmlns:a16="http://schemas.microsoft.com/office/drawing/2014/main" val="2483638371"/>
                  </a:ext>
                </a:extLst>
              </a:tr>
              <a:tr h="562965">
                <a:tc>
                  <a:txBody>
                    <a:bodyPr/>
                    <a:lstStyle/>
                    <a:p>
                      <a:r>
                        <a:rPr lang="el-GR" b="0" i="0">
                          <a:solidFill>
                            <a:srgbClr val="333333"/>
                          </a:solidFill>
                          <a:effectLst/>
                          <a:latin typeface="Arial" panose="020B0604020202020204" pitchFamily="34" charset="0"/>
                        </a:rPr>
                        <a:t>Δ</a:t>
                      </a:r>
                      <a:r>
                        <a:rPr lang="en-US">
                          <a:latin typeface="Arial" panose="020B0604020202020204" pitchFamily="34" charset="0"/>
                        </a:rPr>
                        <a:t>E </a:t>
                      </a:r>
                      <a:endParaRPr lang="en-US"/>
                    </a:p>
                  </a:txBody>
                  <a:tcPr/>
                </a:tc>
                <a:tc>
                  <a:txBody>
                    <a:bodyPr/>
                    <a:lstStyle/>
                    <a:p>
                      <a:r>
                        <a:rPr lang="el-GR" b="0" i="0">
                          <a:solidFill>
                            <a:srgbClr val="333333"/>
                          </a:solidFill>
                          <a:effectLst/>
                          <a:latin typeface="Arial" panose="020B0604020202020204" pitchFamily="34" charset="0"/>
                        </a:rPr>
                        <a:t>Δ</a:t>
                      </a:r>
                      <a:r>
                        <a:rPr lang="en-US">
                          <a:latin typeface="Arial" panose="020B0604020202020204" pitchFamily="34" charset="0"/>
                        </a:rPr>
                        <a:t>E =0, does not vary with nature of process</a:t>
                      </a:r>
                      <a:endParaRPr lang="en-US"/>
                    </a:p>
                  </a:txBody>
                  <a:tcPr/>
                </a:tc>
                <a:tc>
                  <a:txBody>
                    <a:bodyPr/>
                    <a:lstStyle/>
                    <a:p>
                      <a:r>
                        <a:rPr lang="el-GR" b="0" i="0">
                          <a:solidFill>
                            <a:srgbClr val="333333"/>
                          </a:solidFill>
                          <a:effectLst/>
                          <a:latin typeface="Arial" panose="020B0604020202020204" pitchFamily="34" charset="0"/>
                        </a:rPr>
                        <a:t>Δ</a:t>
                      </a:r>
                      <a:r>
                        <a:rPr lang="en-US">
                          <a:latin typeface="Arial" panose="020B0604020202020204" pitchFamily="34" charset="0"/>
                        </a:rPr>
                        <a:t>E = - W = - C</a:t>
                      </a:r>
                      <a:r>
                        <a:rPr lang="en-US" baseline="-25000">
                          <a:latin typeface="Arial" panose="020B0604020202020204" pitchFamily="34" charset="0"/>
                        </a:rPr>
                        <a:t>v</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T varies withnature of process</a:t>
                      </a:r>
                      <a:endParaRPr lang="en-US"/>
                    </a:p>
                  </a:txBody>
                  <a:tcPr/>
                </a:tc>
                <a:extLst>
                  <a:ext uri="{0D108BD9-81ED-4DB2-BD59-A6C34878D82A}">
                    <a16:rowId xmlns:a16="http://schemas.microsoft.com/office/drawing/2014/main" val="2071362087"/>
                  </a:ext>
                </a:extLst>
              </a:tr>
              <a:tr h="562965">
                <a:tc>
                  <a:txBody>
                    <a:bodyPr/>
                    <a:lstStyle/>
                    <a:p>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a:t>
                      </a:r>
                      <a:endParaRPr lang="en-US"/>
                    </a:p>
                  </a:txBody>
                  <a:tcPr/>
                </a:tc>
                <a:tc>
                  <a:txBody>
                    <a:bodyPr/>
                    <a:lstStyle/>
                    <a:p>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 = 0,does not vary with nature of process</a:t>
                      </a:r>
                      <a:endParaRPr lang="en-US"/>
                    </a:p>
                  </a:txBody>
                  <a:tcPr/>
                </a:tc>
                <a:tc>
                  <a:txBody>
                    <a:bodyPr/>
                    <a:lstStyle/>
                    <a:p>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 = Cp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T varies with nature of Process.</a:t>
                      </a:r>
                      <a:endParaRPr lang="en-US"/>
                    </a:p>
                  </a:txBody>
                  <a:tcPr/>
                </a:tc>
                <a:extLst>
                  <a:ext uri="{0D108BD9-81ED-4DB2-BD59-A6C34878D82A}">
                    <a16:rowId xmlns:a16="http://schemas.microsoft.com/office/drawing/2014/main" val="213119913"/>
                  </a:ext>
                </a:extLst>
              </a:tr>
              <a:tr h="405388">
                <a:tc>
                  <a:txBody>
                    <a:bodyPr/>
                    <a:lstStyle/>
                    <a:p>
                      <a:r>
                        <a:rPr lang="en-US"/>
                        <a:t>Final pressure</a:t>
                      </a:r>
                    </a:p>
                  </a:txBody>
                  <a:tcPr/>
                </a:tc>
                <a:tc>
                  <a:txBody>
                    <a:bodyPr/>
                    <a:lstStyle/>
                    <a:p>
                      <a:r>
                        <a:rPr lang="en-US"/>
                        <a:t>More</a:t>
                      </a:r>
                    </a:p>
                  </a:txBody>
                  <a:tcPr/>
                </a:tc>
                <a:tc>
                  <a:txBody>
                    <a:bodyPr/>
                    <a:lstStyle/>
                    <a:p>
                      <a:r>
                        <a:rPr lang="en-US"/>
                        <a:t>Less</a:t>
                      </a:r>
                    </a:p>
                  </a:txBody>
                  <a:tcPr/>
                </a:tc>
                <a:extLst>
                  <a:ext uri="{0D108BD9-81ED-4DB2-BD59-A6C34878D82A}">
                    <a16:rowId xmlns:a16="http://schemas.microsoft.com/office/drawing/2014/main" val="3729846976"/>
                  </a:ext>
                </a:extLst>
              </a:tr>
              <a:tr h="405388">
                <a:tc>
                  <a:txBody>
                    <a:bodyPr/>
                    <a:lstStyle/>
                    <a:p>
                      <a:r>
                        <a:rPr lang="en-US"/>
                        <a:t>Final volume</a:t>
                      </a:r>
                    </a:p>
                  </a:txBody>
                  <a:tcPr/>
                </a:tc>
                <a:tc>
                  <a:txBody>
                    <a:bodyPr/>
                    <a:lstStyle/>
                    <a:p>
                      <a:r>
                        <a:rPr lang="en-US"/>
                        <a:t>More</a:t>
                      </a:r>
                    </a:p>
                  </a:txBody>
                  <a:tcPr/>
                </a:tc>
                <a:tc>
                  <a:txBody>
                    <a:bodyPr/>
                    <a:lstStyle/>
                    <a:p>
                      <a:r>
                        <a:rPr lang="en-US"/>
                        <a:t>Less</a:t>
                      </a:r>
                    </a:p>
                  </a:txBody>
                  <a:tcPr/>
                </a:tc>
                <a:extLst>
                  <a:ext uri="{0D108BD9-81ED-4DB2-BD59-A6C34878D82A}">
                    <a16:rowId xmlns:a16="http://schemas.microsoft.com/office/drawing/2014/main" val="558867448"/>
                  </a:ext>
                </a:extLst>
              </a:tr>
              <a:tr h="405388">
                <a:tc>
                  <a:txBody>
                    <a:bodyPr/>
                    <a:lstStyle/>
                    <a:p>
                      <a:r>
                        <a:rPr lang="en-US"/>
                        <a:t>W</a:t>
                      </a:r>
                    </a:p>
                  </a:txBody>
                  <a:tcPr/>
                </a:tc>
                <a:tc>
                  <a:txBody>
                    <a:bodyPr/>
                    <a:lstStyle/>
                    <a:p>
                      <a:r>
                        <a:rPr lang="en-US"/>
                        <a:t>More</a:t>
                      </a:r>
                    </a:p>
                  </a:txBody>
                  <a:tcPr/>
                </a:tc>
                <a:tc>
                  <a:txBody>
                    <a:bodyPr/>
                    <a:lstStyle/>
                    <a:p>
                      <a:r>
                        <a:rPr lang="en-US"/>
                        <a:t>Less</a:t>
                      </a:r>
                    </a:p>
                  </a:txBody>
                  <a:tcPr/>
                </a:tc>
                <a:extLst>
                  <a:ext uri="{0D108BD9-81ED-4DB2-BD59-A6C34878D82A}">
                    <a16:rowId xmlns:a16="http://schemas.microsoft.com/office/drawing/2014/main" val="3330945314"/>
                  </a:ext>
                </a:extLst>
              </a:tr>
            </a:tbl>
          </a:graphicData>
        </a:graphic>
      </p:graphicFrame>
    </p:spTree>
    <p:extLst>
      <p:ext uri="{BB962C8B-B14F-4D97-AF65-F5344CB8AC3E}">
        <p14:creationId xmlns:p14="http://schemas.microsoft.com/office/powerpoint/2010/main" val="1828680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DD88F4-DF15-2D4A-9791-ADADE500741A}"/>
              </a:ext>
            </a:extLst>
          </p:cNvPr>
          <p:cNvSpPr>
            <a:spLocks noGrp="1"/>
          </p:cNvSpPr>
          <p:nvPr>
            <p:ph idx="1"/>
          </p:nvPr>
        </p:nvSpPr>
        <p:spPr>
          <a:xfrm>
            <a:off x="925115" y="599479"/>
            <a:ext cx="10341769" cy="5659041"/>
          </a:xfrm>
        </p:spPr>
        <p:txBody>
          <a:bodyPr/>
          <a:lstStyle/>
          <a:p>
            <a:pPr marL="0" indent="0">
              <a:buNone/>
            </a:pPr>
            <a:r>
              <a:rPr lang="en-US">
                <a:solidFill>
                  <a:srgbClr val="7030A0"/>
                </a:solidFill>
              </a:rPr>
              <a:t>JOULE’S LAW:</a:t>
            </a:r>
          </a:p>
          <a:p>
            <a:pPr marL="0" indent="0">
              <a:buNone/>
            </a:pPr>
            <a:r>
              <a:rPr lang="en-US"/>
              <a:t>     </a:t>
            </a:r>
            <a:r>
              <a:rPr lang="en-US">
                <a:solidFill>
                  <a:schemeClr val="accent6">
                    <a:lumMod val="75000"/>
                  </a:schemeClr>
                </a:solidFill>
              </a:rPr>
              <a:t>law</a:t>
            </a:r>
            <a:r>
              <a:rPr lang="en-US"/>
              <a:t>:</a:t>
            </a:r>
          </a:p>
          <a:p>
            <a:pPr marL="0" indent="0">
              <a:buNone/>
            </a:pPr>
            <a:r>
              <a:rPr lang="en-US"/>
              <a:t>             The energy of the gas is a function of temperature only. It is independent of volume.The law may be represented mathematically </a:t>
            </a:r>
          </a:p>
          <a:p>
            <a:pPr marL="0" indent="0">
              <a:buNone/>
            </a:pPr>
            <a:r>
              <a:rPr lang="en-US"/>
              <a:t>As follows</a:t>
            </a:r>
          </a:p>
          <a:p>
            <a:pPr marL="0" indent="0">
              <a:buNone/>
            </a:pPr>
            <a:r>
              <a:rPr lang="en-US"/>
              <a:t>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(∂E/∂v)</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0</a:t>
            </a:r>
            <a:endParaRPr lang="en-US"/>
          </a:p>
        </p:txBody>
      </p:sp>
    </p:spTree>
    <p:extLst>
      <p:ext uri="{BB962C8B-B14F-4D97-AF65-F5344CB8AC3E}">
        <p14:creationId xmlns:p14="http://schemas.microsoft.com/office/powerpoint/2010/main" val="1737289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CF305F-FE6F-C248-A7B9-2AA7B0676A06}"/>
              </a:ext>
            </a:extLst>
          </p:cNvPr>
          <p:cNvSpPr>
            <a:spLocks noGrp="1"/>
          </p:cNvSpPr>
          <p:nvPr>
            <p:ph idx="1"/>
          </p:nvPr>
        </p:nvSpPr>
        <p:spPr>
          <a:xfrm>
            <a:off x="838200" y="410766"/>
            <a:ext cx="10515600" cy="5766197"/>
          </a:xfrm>
        </p:spPr>
        <p:txBody>
          <a:bodyPr/>
          <a:lstStyle/>
          <a:p>
            <a:pPr marL="0" indent="0">
              <a:buNone/>
            </a:pPr>
            <a:r>
              <a:rPr lang="en-US">
                <a:solidFill>
                  <a:srgbClr val="7030A0"/>
                </a:solidFill>
              </a:rPr>
              <a:t>Mesurement of  </a:t>
            </a:r>
            <a:r>
              <a:rPr lang="en-US" sz="2800" i="1">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(∂E/∂v)</a:t>
            </a:r>
            <a:r>
              <a:rPr lang="en-US" sz="2800" i="1" baseline="-25000">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T : </a:t>
            </a:r>
            <a:r>
              <a:rPr lang="en-US" sz="2800" i="1">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joule’s experiment</a:t>
            </a:r>
          </a:p>
          <a:p>
            <a:pPr marL="0" indent="0">
              <a:buNone/>
            </a:pPr>
            <a:endParaRPr lang="en-US"/>
          </a:p>
        </p:txBody>
      </p:sp>
      <p:pic>
        <p:nvPicPr>
          <p:cNvPr id="4" name="Picture 4">
            <a:extLst>
              <a:ext uri="{FF2B5EF4-FFF2-40B4-BE49-F238E27FC236}">
                <a16:creationId xmlns:a16="http://schemas.microsoft.com/office/drawing/2014/main" id="{E1139AAE-EFE9-1A49-A430-8AC3C359FF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4406" y="1250155"/>
            <a:ext cx="10019110" cy="4926807"/>
          </a:xfrm>
          <a:prstGeom prst="rect">
            <a:avLst/>
          </a:prstGeom>
        </p:spPr>
      </p:pic>
    </p:spTree>
    <p:extLst>
      <p:ext uri="{BB962C8B-B14F-4D97-AF65-F5344CB8AC3E}">
        <p14:creationId xmlns:p14="http://schemas.microsoft.com/office/powerpoint/2010/main" val="3191109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097EB1D8-0AD5-9745-BB63-C2185231313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57250" y="571500"/>
            <a:ext cx="10447734" cy="5605463"/>
          </a:xfrm>
        </p:spPr>
      </p:pic>
    </p:spTree>
    <p:extLst>
      <p:ext uri="{BB962C8B-B14F-4D97-AF65-F5344CB8AC3E}">
        <p14:creationId xmlns:p14="http://schemas.microsoft.com/office/powerpoint/2010/main" val="414626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9963E730-C1C5-874B-8019-1DF2B8D2CDF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4344" y="642938"/>
            <a:ext cx="10483453" cy="5750718"/>
          </a:xfrm>
        </p:spPr>
      </p:pic>
    </p:spTree>
    <p:extLst>
      <p:ext uri="{BB962C8B-B14F-4D97-AF65-F5344CB8AC3E}">
        <p14:creationId xmlns:p14="http://schemas.microsoft.com/office/powerpoint/2010/main" val="1931514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B1C5C180-BED5-3A4A-9D48-106649ACA38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85813" y="767953"/>
            <a:ext cx="10376296" cy="5304235"/>
          </a:xfrm>
        </p:spPr>
      </p:pic>
    </p:spTree>
    <p:extLst>
      <p:ext uri="{BB962C8B-B14F-4D97-AF65-F5344CB8AC3E}">
        <p14:creationId xmlns:p14="http://schemas.microsoft.com/office/powerpoint/2010/main" val="4046497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3B44EB-684F-0D4B-A626-936810322E9B}"/>
              </a:ext>
            </a:extLst>
          </p:cNvPr>
          <p:cNvSpPr>
            <a:spLocks noGrp="1"/>
          </p:cNvSpPr>
          <p:nvPr>
            <p:ph idx="1"/>
          </p:nvPr>
        </p:nvSpPr>
        <p:spPr>
          <a:xfrm>
            <a:off x="838200" y="589360"/>
            <a:ext cx="10515600" cy="5822156"/>
          </a:xfrm>
        </p:spPr>
        <p:txBody>
          <a:bodyPr>
            <a:normAutofit lnSpcReduction="10000"/>
          </a:bodyPr>
          <a:lstStyle/>
          <a:p>
            <a:pPr marL="0" indent="0">
              <a:buNone/>
            </a:pPr>
            <a:r>
              <a:rPr lang="en-US">
                <a:solidFill>
                  <a:schemeClr val="accent6">
                    <a:lumMod val="75000"/>
                  </a:schemeClr>
                </a:solidFill>
              </a:rPr>
              <a:t>InterPretation of the exeriment:</a:t>
            </a:r>
          </a:p>
          <a:p>
            <a:pPr marL="0" indent="0">
              <a:buNone/>
            </a:pPr>
            <a:r>
              <a:rPr lang="en-US"/>
              <a:t>    no work is produced .w=0 this is called free expansion of the gas.</a:t>
            </a:r>
          </a:p>
          <a:p>
            <a:pPr marL="0" indent="0">
              <a:buNone/>
            </a:pPr>
            <a:r>
              <a:rPr lang="en-US"/>
              <a:t>    First law   dE = q-w</a:t>
            </a:r>
          </a:p>
          <a:p>
            <a:pPr marL="0" indent="0">
              <a:buNone/>
            </a:pPr>
            <a:r>
              <a:rPr lang="en-US"/>
              <a:t>                         w=0</a:t>
            </a:r>
          </a:p>
          <a:p>
            <a:pPr marL="0" indent="0">
              <a:buNone/>
            </a:pPr>
            <a:r>
              <a:rPr lang="en-US"/>
              <a:t>                       dE = q</a:t>
            </a:r>
          </a:p>
          <a:p>
            <a:pPr marL="0" indent="0">
              <a:buNone/>
            </a:pPr>
            <a:r>
              <a:rPr lang="en-US"/>
              <a:t>The temperature of the surroundings is unchanged</a:t>
            </a:r>
          </a:p>
          <a:p>
            <a:pPr marL="0" indent="0">
              <a:buNone/>
            </a:pPr>
            <a:r>
              <a:rPr lang="en-US"/>
              <a:t>        q=0, hence dE=0</a:t>
            </a:r>
          </a:p>
          <a:p>
            <a:pPr marL="0" indent="0">
              <a:buNone/>
            </a:pPr>
            <a:r>
              <a:rPr lang="en-US"/>
              <a:t>We know  dE = </a:t>
            </a:r>
            <a:r>
              <a:rPr lang="en-US" sz="2800" i="1">
                <a:effectLst/>
                <a:latin typeface="Calibri" panose="020F0502020204030204" pitchFamily="34" charset="0"/>
                <a:ea typeface="Times New Roman" panose="02020603050405020304" pitchFamily="18" charset="0"/>
                <a:cs typeface="Times New Roman" panose="02020603050405020304" pitchFamily="18" charset="0"/>
              </a:rPr>
              <a:t>(</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∂E/∂T )</a:t>
            </a:r>
            <a:r>
              <a:rPr lang="en-US" i="1" baseline="-25000">
                <a:solidFill>
                  <a:srgbClr val="333333"/>
                </a:solidFill>
                <a:latin typeface="Arial" panose="020B0604020202020204" pitchFamily="34" charset="0"/>
                <a:ea typeface="Times New Roman" panose="02020603050405020304" pitchFamily="18" charset="0"/>
                <a:cs typeface="Times New Roman" panose="02020603050405020304" pitchFamily="18" charset="0"/>
              </a:rPr>
              <a:t>v</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dT+ (∂E/∂v)</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dv.   ------------------</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sym typeface="Wingdings" pitchFamily="2" charset="2"/>
              </a:rPr>
              <a:t>  1</a:t>
            </a:r>
          </a:p>
          <a:p>
            <a:pPr marL="0" indent="0">
              <a:buNone/>
            </a:pPr>
            <a:r>
              <a:rPr lang="en-US" i="1">
                <a:solidFill>
                  <a:srgbClr val="333333"/>
                </a:solidFill>
                <a:latin typeface="Arial" panose="020B0604020202020204" pitchFamily="34" charset="0"/>
                <a:cs typeface="Times New Roman" panose="02020603050405020304" pitchFamily="18" charset="0"/>
                <a:sym typeface="Wingdings" pitchFamily="2" charset="2"/>
              </a:rPr>
              <a:t>The system and water are in thermal equilibrium,the temperature of the system is also unchanged.</a:t>
            </a:r>
          </a:p>
          <a:p>
            <a:pPr marL="0" indent="0">
              <a:buNone/>
            </a:pPr>
            <a:r>
              <a:rPr lang="en-US" i="1">
                <a:solidFill>
                  <a:srgbClr val="333333"/>
                </a:solidFill>
                <a:latin typeface="Arial" panose="020B0604020202020204" pitchFamily="34" charset="0"/>
                <a:cs typeface="Times New Roman" panose="02020603050405020304" pitchFamily="18" charset="0"/>
                <a:sym typeface="Wingdings" pitchFamily="2" charset="2"/>
              </a:rPr>
              <a:t>So equation 1 becomes.    </a:t>
            </a:r>
          </a:p>
          <a:p>
            <a:pPr marL="0" indent="0">
              <a:buNone/>
            </a:pP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sym typeface="Wingdings" pitchFamily="2" charset="2"/>
              </a:rPr>
              <a:t>           dE=</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(∂E/∂v)</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dv =0</a:t>
            </a:r>
          </a:p>
          <a:p>
            <a:pPr marL="0" indent="0">
              <a:buNone/>
            </a:pP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dv#0,  (∂E/∂v)</a:t>
            </a:r>
            <a:r>
              <a:rPr lang="en-US" sz="2800" i="1" baseline="-2500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a:t>
            </a:r>
            <a:r>
              <a:rPr lang="en-US" sz="2800" i="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=0</a:t>
            </a:r>
            <a:endParaRPr lang="en-US"/>
          </a:p>
        </p:txBody>
      </p:sp>
    </p:spTree>
    <p:extLst>
      <p:ext uri="{BB962C8B-B14F-4D97-AF65-F5344CB8AC3E}">
        <p14:creationId xmlns:p14="http://schemas.microsoft.com/office/powerpoint/2010/main" val="347400969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025" id="{F9915BBD-9749-466F-995C-8C8D6A938EC0}" vid="{CF1D1A65-FC75-42D2-B7EF-D2991382DC6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17</Slides>
  <Notes>0</Notes>
  <HiddenSlides>0</HiddenSlide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Crop</vt:lpstr>
      <vt:lpstr>JOULE’S LAW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919361498802</dc:creator>
  <cp:lastModifiedBy>919361498802</cp:lastModifiedBy>
  <cp:revision>12</cp:revision>
  <dcterms:created xsi:type="dcterms:W3CDTF">2020-08-27T10:05:00Z</dcterms:created>
  <dcterms:modified xsi:type="dcterms:W3CDTF">2020-09-01T10:06:18Z</dcterms:modified>
</cp:coreProperties>
</file>