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9CA61-DF35-1E4D-84F8-7C532F4B6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5C454-6EA6-AF43-8CFE-B327F2374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33AC1-DA9A-EE4E-873F-34DED770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0FFEE-E54E-D64A-B2BC-ECEC60B7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40831-99AF-8849-ADE0-A3F0C41D4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3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88987-8352-3545-A586-7294FA915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28F8FD-4079-B74C-886B-C4A31DDE9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D39F3-D2A3-874F-A06A-C16F17623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33ADE-D34F-7245-8DDD-BAADB272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914E2-0532-4A40-8528-C1D9DDDEC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1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A25D22-8191-2149-835C-4C9322CE86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D853CC-B3E2-0F42-A69D-D4FF37A52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985E7-6E12-1F4C-A2BF-ED6F4980E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A9530-49A2-BF42-ADAA-72A1F777D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6412B-104D-5A45-B3CF-1D6F2D78A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2EEF9-593A-7341-8FFF-231F7AFDA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29F47-741E-6A4C-973A-C126DD261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9AE1E-5FDE-144E-94E5-292CA5D7D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8E438-7B7D-374D-8B56-2726E2A4C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75BD2-CEF4-1748-A9E0-6CDCA1D0E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0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1257-667C-2D42-AB12-E672AFE47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94E2B-459A-2242-A7F8-C1F8EC832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5E41B-4A4F-9542-9FD0-7D4875655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CAF8E-E4F6-2043-ABC7-09225AFD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0C40E-E7B1-5C4C-9B75-48EC600A1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9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1FA9F-F624-D54E-9076-CC074426F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F4B9A-CAF0-2240-9770-EFD6FF7F69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E8924-015B-3143-A966-9445B254F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F6BF4-5CA2-174E-AD5F-6BB7FCC5B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6664D-93A9-6D46-9A1E-873E508D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47924B-0917-154F-A9F8-2A69C0DE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8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328F4-0F85-EC4F-B5CC-89FE8E72F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D0844-C13C-7344-8046-EAE2B55F1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0CC18B-9C9B-FC48-BF47-66E82698E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9F31AC-C24C-A646-BBB5-DAD7E93FC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79BE21-7383-CE4B-ACD5-209637E914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8E85E3-AD12-7A46-9015-79058765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4B5DBA-9379-834B-BB10-30EFFBEA8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850298-B2BD-0C4F-9023-63C3FE65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6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BAD0-9076-A14C-AC41-BED411BB6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BB79DE-F798-1C49-8D86-59F645D37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3B8B05-27A8-6E44-A874-F390F981E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029461-E54B-9849-BE15-7D0E56C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7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80E6D4-3D2D-B848-B66C-0CAA63E1F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DF1912-7FE2-1D4D-BBF5-2A30BF03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31626-6D1B-994F-9D8D-4C1C0E3D1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3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1F475-8E5D-AA4E-8593-60EF96A1D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CCE88-D438-B946-910A-282377ED0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4FE47B-3C0F-9E4A-BC8C-E5F9A05D3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F16FC-3A72-344C-AE57-336837362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AFBBF7-5672-2742-8CDB-C51FF7880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87D53-3400-9F45-A224-084FEF2B2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1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9B847-BB6F-CF4D-9CFF-ADF41CB1C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A32A6D-FADF-D842-9935-B37756626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0979F1-EE08-A649-910B-70D0C651B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E3407-A706-B64E-9585-95332FD3E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ED271-ED58-E648-A006-2915A0085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93D0B-1DA6-D64B-BB92-C04F7AEB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4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DEF70D-32B9-8540-B98E-9E4DACB6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76DA98-344F-5F4C-B3F5-2D687FCC8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E1A49-BC18-E348-8C12-B71973940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5284A-91F7-9040-8799-F65D46F421B6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5E886-8CAB-1347-BDF1-62B91865B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4C7DC-B924-AB4C-94B1-2B7F671F7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49842-C738-8444-A0D4-4F0B9E40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E15A8-8A93-0449-A6BA-743C22ED3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1891" y="1323182"/>
            <a:ext cx="9144000" cy="2279848"/>
          </a:xfrm>
        </p:spPr>
        <p:txBody>
          <a:bodyPr>
            <a:normAutofit fontScale="90000"/>
          </a:bodyPr>
          <a:lstStyle/>
          <a:p>
            <a:r>
              <a:rPr lang="en-US"/>
              <a:t>JOULE-THOMSON CO-EFFICIENT</a:t>
            </a:r>
            <a:br>
              <a:rPr lang="en-US"/>
            </a:b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580D05-BDA8-3A48-937A-DA490809C6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the instructor:U.Nithya M.Sc.,M.Phil.,</a:t>
            </a:r>
          </a:p>
        </p:txBody>
      </p:sp>
    </p:spTree>
    <p:extLst>
      <p:ext uri="{BB962C8B-B14F-4D97-AF65-F5344CB8AC3E}">
        <p14:creationId xmlns:p14="http://schemas.microsoft.com/office/powerpoint/2010/main" val="1498416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C36AE-54BC-7541-8404-68E0C6D9D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0550"/>
            <a:ext cx="10515600" cy="56769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/>
              <a:t>                        2a/RT</a:t>
            </a:r>
            <a:r>
              <a:rPr lang="en-US" baseline="-25000"/>
              <a:t>i</a:t>
            </a:r>
            <a:r>
              <a:rPr lang="en-US"/>
              <a:t>- b =0</a:t>
            </a:r>
          </a:p>
          <a:p>
            <a:pPr marL="0" indent="0">
              <a:buNone/>
            </a:pPr>
            <a:r>
              <a:rPr lang="en-US"/>
              <a:t>                              2a/RT</a:t>
            </a:r>
            <a:r>
              <a:rPr lang="en-US" baseline="-25000"/>
              <a:t>i</a:t>
            </a:r>
            <a:r>
              <a:rPr lang="en-US"/>
              <a:t>= b</a:t>
            </a:r>
          </a:p>
          <a:p>
            <a:pPr marL="0" indent="0">
              <a:buNone/>
            </a:pPr>
            <a:r>
              <a:rPr lang="en-US"/>
              <a:t>           (or)              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 T</a:t>
            </a:r>
            <a:r>
              <a:rPr lang="en-US" baseline="-2500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=2a/Rb. </a:t>
            </a:r>
            <a:r>
              <a:rPr lang="en-US"/>
              <a:t>-----------------------</a:t>
            </a:r>
            <a:r>
              <a:rPr lang="en-US">
                <a:sym typeface="Wingdings" pitchFamily="2" charset="2"/>
              </a:rPr>
              <a:t>14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Equation 14 relationship between inversion temperature and vander wall’s constant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Significance: (inversion temperature)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        Inversion temperature value of a gas as determined from its vander waals constant values gives us an idea about the temperature to which a gas must be cooled by a method other than subjecting the gas to joule thomson effect when we liquefy the gas.</a:t>
            </a:r>
          </a:p>
          <a:p>
            <a:pPr marL="0" indent="0">
              <a:buNone/>
            </a:pPr>
            <a:r>
              <a:rPr lang="en-US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 Significance of Joule –Thomson experiment: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        joule –thomson experiment helped to find out the fact that each gas possessed an inversion temerature above which the gas can never be cooled by subjecting it to joule-thomson effect.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       Thus joule Thomsons experiment enabled us to liquefy so called permanent gases like H</a:t>
            </a:r>
            <a:r>
              <a:rPr lang="en-US" baseline="-25000">
                <a:sym typeface="Wingdings" pitchFamily="2" charset="2"/>
              </a:rPr>
              <a:t>2,</a:t>
            </a:r>
            <a:r>
              <a:rPr lang="en-US">
                <a:sym typeface="Wingdings" pitchFamily="2" charset="2"/>
              </a:rPr>
              <a:t>He and air.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46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899BB-C1F3-5347-9CC1-3E9ADEF20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4234450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71A60-13F2-AC4C-A552-E43028BD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917"/>
            <a:ext cx="10515600" cy="5516166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2">
                    <a:lumMod val="75000"/>
                  </a:schemeClr>
                </a:solidFill>
              </a:rPr>
              <a:t>Joule – Thomson co-efficient: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Definition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          The relationship between the fall in temperature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 and</a:t>
            </a:r>
            <a:r>
              <a:rPr lang="en-US"/>
              <a:t> fall of pressure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 </a:t>
            </a:r>
            <a:r>
              <a:rPr lang="en-US"/>
              <a:t>is called the joule thomson coefficient. It is denoted as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we know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H =f(T,P)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H is the state function and dH is a complete differential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dH =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∂H/∂T)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dT + (∂H/∂P)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dp ---------------------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  <a:sym typeface="Wingdings" pitchFamily="2" charset="2"/>
              </a:rPr>
              <a:t>  1</a:t>
            </a:r>
          </a:p>
          <a:p>
            <a:pPr marL="0" indent="0">
              <a:buNone/>
            </a:pPr>
            <a:r>
              <a:rPr lang="en-US"/>
              <a:t>       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∂H/∂T)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C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---------------------------------------—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  <a:sym typeface="Wingdings" pitchFamily="2" charset="2"/>
              </a:rPr>
              <a:t>    2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  dH=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dT +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∂H/∂P)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dP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Joule – Thomson expansion dH=0</a:t>
            </a: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74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7B314-8237-B946-BB87-752B12B7B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9846"/>
            <a:ext cx="10515600" cy="5498307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                       C</a:t>
            </a:r>
            <a:r>
              <a:rPr lang="en-US" baseline="-25000"/>
              <a:t>P</a:t>
            </a:r>
            <a:r>
              <a:rPr lang="en-US"/>
              <a:t>dT +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∂H/∂P)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dP = 0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(or)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dT = -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∂H/∂P)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dP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dT/dP = -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∂H/∂P)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/C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ie,</a:t>
            </a:r>
            <a:r>
              <a:rPr lang="en-US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 (</a:t>
            </a:r>
            <a:r>
              <a:rPr lang="en-US" b="0" i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∂T/∂P)</a:t>
            </a:r>
            <a:r>
              <a:rPr lang="en-US" b="0" i="0" baseline="-2500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en-US" b="0" i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= - (∂H/∂P)</a:t>
            </a:r>
            <a:r>
              <a:rPr lang="en-US" b="0" i="0" baseline="-2500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en-US" b="0" i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/C</a:t>
            </a:r>
            <a:r>
              <a:rPr lang="en-US" b="0" i="0" baseline="-2500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</a:t>
            </a:r>
            <a:endParaRPr lang="en-US" b="0" i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(∂T/∂P)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is called joule-Thomson coefficient and it is denoted </a:t>
            </a: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By </a:t>
            </a:r>
            <a:r>
              <a:rPr lang="en-US"/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JT.</a:t>
            </a:r>
          </a:p>
          <a:p>
            <a:pPr marL="0" indent="0">
              <a:buNone/>
            </a:pP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 = -(∂H/∂P)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/C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P.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For ideal gas : 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∂T/∂P)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0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For real gas : 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∂T/∂P)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positive or negative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The pressure is decreased the temperature may decrease or increase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46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C0FE2-7031-9E4F-B02D-A9CD5B2F6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2969"/>
            <a:ext cx="10515600" cy="5283994"/>
          </a:xfrm>
        </p:spPr>
        <p:txBody>
          <a:bodyPr/>
          <a:lstStyle/>
          <a:p>
            <a:pPr marL="0" indent="0">
              <a:buNone/>
            </a:pP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is positive – decrease in pressure and decrease in temperature</a:t>
            </a:r>
          </a:p>
          <a:p>
            <a:pPr marL="0" indent="0">
              <a:buNone/>
            </a:pP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is negative – decrease in pressure and increase in temperature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The temperature at which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changes its sign is known as inversion temperature(T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above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i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then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is negative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below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i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then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is Positive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9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138DD-49F8-3742-934E-57EA1F63B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8687"/>
            <a:ext cx="10515600" cy="756504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accent2"/>
                </a:solidFill>
              </a:rPr>
              <a:t>Relation between  </a:t>
            </a:r>
            <a:r>
              <a:rPr lang="el-GR" b="0" i="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 b="0" i="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and vander wall’s constant and T</a:t>
            </a:r>
            <a:r>
              <a:rPr lang="en-US" b="0" i="0" baseline="-250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and vander wall’s constant</a:t>
            </a:r>
            <a:br>
              <a:rPr lang="en-US" b="0" i="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</a:b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1B1E5-1E4E-7747-B59E-9E4E903244E4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676400" y="1685192"/>
            <a:ext cx="10515600" cy="159566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/>
              <a:t>       </a:t>
            </a:r>
            <a:r>
              <a:rPr lang="el-GR" sz="112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sz="11200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 sz="112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</a:t>
            </a: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(</a:t>
            </a:r>
            <a:r>
              <a:rPr lang="en-US" sz="112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∂T/∂P)</a:t>
            </a:r>
            <a:r>
              <a:rPr lang="en-US" sz="11200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en-US" sz="112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1/C</a:t>
            </a:r>
            <a:r>
              <a:rPr lang="en-US" sz="11200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(2a/RT)</a:t>
            </a:r>
          </a:p>
          <a:p>
            <a:pPr marL="0" indent="0">
              <a:buNone/>
            </a:pP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       T</a:t>
            </a:r>
            <a:r>
              <a:rPr lang="en-US" sz="11200" baseline="-25000">
                <a:solidFill>
                  <a:srgbClr val="333333"/>
                </a:solidFill>
                <a:latin typeface="Arial" panose="020B0604020202020204" pitchFamily="34" charset="0"/>
              </a:rPr>
              <a:t>i</a:t>
            </a: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= 2a/Rb</a:t>
            </a:r>
          </a:p>
          <a:p>
            <a:pPr marL="0" indent="0">
              <a:buNone/>
            </a:pPr>
            <a:r>
              <a:rPr lang="en-US" sz="11200">
                <a:solidFill>
                  <a:schemeClr val="accent2"/>
                </a:solidFill>
                <a:latin typeface="Arial" panose="020B0604020202020204" pitchFamily="34" charset="0"/>
              </a:rPr>
              <a:t>Derivation:</a:t>
            </a:r>
          </a:p>
          <a:p>
            <a:pPr marL="0" indent="0">
              <a:buNone/>
            </a:pP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         vandeer wll’s equation</a:t>
            </a:r>
          </a:p>
          <a:p>
            <a:pPr marL="0" indent="0">
              <a:buNone/>
            </a:pP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    (P+an</a:t>
            </a:r>
            <a:r>
              <a:rPr lang="en-US" sz="11200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sz="11200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) (v-nb) =nRT</a:t>
            </a:r>
          </a:p>
          <a:p>
            <a:pPr marL="0" indent="0">
              <a:buNone/>
            </a:pP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For one of gas</a:t>
            </a:r>
          </a:p>
          <a:p>
            <a:pPr marL="0" indent="0">
              <a:buNone/>
            </a:pP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(P+a/v</a:t>
            </a:r>
            <a:r>
              <a:rPr lang="en-US" sz="11200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) (v-b) =RT</a:t>
            </a:r>
          </a:p>
          <a:p>
            <a:pPr marL="0" indent="0">
              <a:buNone/>
            </a:pP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Expand the equation</a:t>
            </a:r>
          </a:p>
          <a:p>
            <a:pPr marL="0" indent="0">
              <a:buNone/>
            </a:pP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PV –Pb + aV/V</a:t>
            </a:r>
            <a:r>
              <a:rPr lang="en-US" sz="11200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-ab/V</a:t>
            </a:r>
            <a:r>
              <a:rPr lang="en-US" sz="11200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sz="11200">
                <a:solidFill>
                  <a:srgbClr val="333333"/>
                </a:solidFill>
                <a:latin typeface="Arial" panose="020B0604020202020204" pitchFamily="34" charset="0"/>
              </a:rPr>
              <a:t> = RT</a:t>
            </a: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22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A471-C5EA-FC4A-A983-260F1328D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7922"/>
            <a:ext cx="10515600" cy="55721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/>
              <a:t> Pv – Pb + a/v – ab/v</a:t>
            </a:r>
            <a:r>
              <a:rPr lang="en-US" baseline="30000"/>
              <a:t>2</a:t>
            </a:r>
            <a:r>
              <a:rPr lang="en-US"/>
              <a:t>-RT =0.   ---—-------------</a:t>
            </a:r>
            <a:r>
              <a:rPr lang="en-US">
                <a:sym typeface="Wingdings" pitchFamily="2" charset="2"/>
              </a:rPr>
              <a:t> 1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 ab/v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is neglect a&amp;b are small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Equ 1 becomes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PV – Pb + a/v – RT =0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(or) Pv =Pb-a/v +RT.   ------------------------------ 2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We know  PV =RT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                    V=RT/P ------------------------------  3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3 in 2 in the RHS only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                 Pv = Pb – a/RT/P +RT</a:t>
            </a:r>
          </a:p>
          <a:p>
            <a:pPr marL="0" indent="0">
              <a:buNone/>
            </a:pPr>
            <a:r>
              <a:rPr lang="en-US">
                <a:sym typeface="Wingdings" pitchFamily="2" charset="2"/>
              </a:rPr>
              <a:t>                   PV = Pb – ap/RT +RT</a:t>
            </a:r>
          </a:p>
          <a:p>
            <a:pPr marL="0" indent="0">
              <a:buNone/>
            </a:pPr>
            <a:r>
              <a:rPr lang="en-US"/>
              <a:t>÷ p</a:t>
            </a:r>
          </a:p>
          <a:p>
            <a:pPr marL="0" indent="0">
              <a:buNone/>
            </a:pPr>
            <a:r>
              <a:rPr lang="en-US"/>
              <a:t>    Pv/p = Pb/P –aP/RTP + RT/P</a:t>
            </a:r>
          </a:p>
          <a:p>
            <a:pPr marL="0" indent="0">
              <a:buNone/>
            </a:pPr>
            <a:r>
              <a:rPr lang="en-US"/>
              <a:t>          V = b-a/RT +RT/P -------------------------</a:t>
            </a:r>
            <a:r>
              <a:rPr lang="en-US">
                <a:sym typeface="Wingdings" pitchFamily="2" charset="2"/>
              </a:rPr>
              <a:t> 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24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C40EE-1850-7E49-9166-F853CDE2B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5078"/>
            <a:ext cx="10515600" cy="55518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/>
              <a:t>Differentiate with respect to temperature at constant pressure</a:t>
            </a:r>
          </a:p>
          <a:p>
            <a:pPr marL="0" indent="0">
              <a:buNone/>
            </a:pPr>
            <a:r>
              <a:rPr lang="en-US"/>
              <a:t>   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a/RT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+R/P -------------------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  <a:sym typeface="Wingdings" pitchFamily="2" charset="2"/>
              </a:rPr>
              <a:t> 5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Rearrange 4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RT/P = V-b + a/RT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   RT = P(v-b+a/RT)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   RT = Pv – Pb + Pa/RT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    RT = P(v-b)+Pa/RT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÷PT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RT/PT = P(v-b)/PT +Pa/PTRT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 R/P = v-b /T + a/RT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--------------------6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6 in 5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a/RT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+ v-b/T+a/RT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03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1808A-EC54-7245-B740-99CBF74F6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656" y="830461"/>
            <a:ext cx="11215688" cy="54625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/>
              <a:t>                 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=v-b/T+2a/RT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</a:p>
          <a:p>
            <a:pPr marL="0" indent="0">
              <a:buNone/>
            </a:pP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          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V/T –b/T +2a/RT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Rearrange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-V/T = 2a/RT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-b/T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xT.     T(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 vT/T = 2aT/RT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-bT/T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  T(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 v= 2a/RT – b-----------------------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  <a:sym typeface="Wingdings" pitchFamily="2" charset="2"/>
              </a:rPr>
              <a:t> 7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    (or)       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 v= 2a/RT-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b-T(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----------—------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  <a:sym typeface="Wingdings" pitchFamily="2" charset="2"/>
              </a:rPr>
              <a:t>8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We know.     V=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+ 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∂H/∂P)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T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-------------------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9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Rearrange 9.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∂H/∂P)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T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 V- T(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---------------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  <a:sym typeface="Wingdings" pitchFamily="2" charset="2"/>
              </a:rPr>
              <a:t>10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We know.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=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∂T/∂P)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 -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∂H/∂P)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T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x1/C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-------------------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11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10 in 11.    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∂T/∂P)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- [V – T(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x1/C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               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∂T/∂P)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 [V+T(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x1/C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12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1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3E7EC-69A1-434B-905D-70E4E54E0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917"/>
            <a:ext cx="10515600" cy="5516166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12 in 8</a:t>
            </a:r>
          </a:p>
          <a:p>
            <a:pPr marL="0" indent="0">
              <a:buNone/>
            </a:pPr>
            <a:r>
              <a:rPr lang="en-US"/>
              <a:t>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∂T/∂P)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 [ 2a/RT-b- T(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– T(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∂v/∂T)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] x 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n-US" b="0" i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l-GR" b="0" i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 b="0" i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=</a:t>
            </a:r>
            <a:r>
              <a:rPr lang="en-US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(</a:t>
            </a:r>
            <a:r>
              <a:rPr lang="en-US" b="0" i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∂T/∂P)</a:t>
            </a:r>
            <a:r>
              <a:rPr lang="en-US" b="0" i="0" baseline="-2500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en-US" baseline="-250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= [2a/RT-b]x1/C</a:t>
            </a:r>
            <a:r>
              <a:rPr lang="en-US" baseline="-250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----------------------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13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Equation 13 Relationship between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and vanderwall’s constant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 Joule thomson effect is positive. If 2a/RT is greater than b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     Joule thomson effect is negative if 2a/RT is greater than b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a,b and R are constants and sign of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 The temperature at which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changes its sign is known as inversion temperature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=0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T =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i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[2a/RT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i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-b] 1/C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=0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54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JOULE-THOMSON CO-EFFICIENT </vt:lpstr>
      <vt:lpstr>PowerPoint Presentation</vt:lpstr>
      <vt:lpstr>PowerPoint Presentation</vt:lpstr>
      <vt:lpstr>PowerPoint Presentation</vt:lpstr>
      <vt:lpstr>Relation between  μJTand vander wall’s constant and Tiand vander wall’s constant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JOULE-THOMSON CO-EFFICIENT </dc:title>
  <dc:creator>919361498802</dc:creator>
  <cp:lastModifiedBy>919361498802</cp:lastModifiedBy>
  <cp:revision>9</cp:revision>
  <dcterms:created xsi:type="dcterms:W3CDTF">2020-09-03T07:02:22Z</dcterms:created>
  <dcterms:modified xsi:type="dcterms:W3CDTF">2020-09-05T07:58:06Z</dcterms:modified>
</cp:coreProperties>
</file>