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B3242-7DD9-814E-9D27-311B7FD5F4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CBE585-C27D-B34C-90AB-F7D1757FDF0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C0E982-2114-E644-9853-FEB8328B7EC4}"/>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6E896798-9686-4D4F-9D36-2997A580FD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0DE83AF-F8B7-8442-9A9E-A2D2701B1392}"/>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10369007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A877D-639D-C84D-8241-EBA5308A0EB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2081E1-245E-7B4C-9F6A-0129369C5C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DEAFA9-25FB-A94E-A4C6-D49811971282}"/>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65824D42-3D13-654E-9740-E33E2B4E31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13E0BC-8C0B-9B4E-AF92-BACC1B897D6D}"/>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1264045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3ABF2FE-8BB7-824D-8BEB-5A0ED204DF0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3E13A82-8ED3-B248-A759-95D81BB5D4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B12033-3F03-674C-B77C-3338F4C2C412}"/>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B0B717B4-97CF-424F-B775-4BBAD44163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E367E0-FB36-F947-9F07-B4D18783B888}"/>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36004186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F13BB-7AFE-8D4B-8594-8D1074AD9C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780BCB-040A-4543-B857-CB853E2C33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6ED2DDE-8C3E-3446-B21C-FF2E1A9CE61B}"/>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2FA45111-9D4F-2143-B1B3-7DF463585B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37EA2E-8266-E048-A537-F8C6C3F16970}"/>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28214678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6F0BB-A30A-904B-8FD6-CE340197D28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112709-3265-314D-9F25-92509183EF9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BF95BA-5279-3A48-A302-F16E174FB967}"/>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C436BE98-91D5-7145-9771-E5345D842D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AA7DFE-2178-624F-A922-D65180454301}"/>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1120599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EFA7E-3FB5-F54E-92CB-74BA5C726A9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9A267E7-0353-4C41-A806-574C3B2DC3E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5DBF805-D72D-ED4F-8F00-2EDDD574DE9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54E600-2163-DD4B-92CF-5A105CF6ED99}"/>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6" name="Footer Placeholder 5">
            <a:extLst>
              <a:ext uri="{FF2B5EF4-FFF2-40B4-BE49-F238E27FC236}">
                <a16:creationId xmlns:a16="http://schemas.microsoft.com/office/drawing/2014/main" id="{57EACA42-99C6-5A44-8505-818342CCB6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783EE8F-C869-EA4C-9B05-2CB0EF451CA0}"/>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1358082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5A007-E464-B144-A6C2-35E46366747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3FAB57E-A835-4045-9DF4-88C4F10268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6777B0D-26B4-FA49-8AB2-915DDCEA695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31D330-9030-8F41-8992-173A6BA71B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75DE32-34DE-5B41-9E01-D6D666DAC99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9B7233-071E-514C-9999-5A400425C0ED}"/>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8" name="Footer Placeholder 7">
            <a:extLst>
              <a:ext uri="{FF2B5EF4-FFF2-40B4-BE49-F238E27FC236}">
                <a16:creationId xmlns:a16="http://schemas.microsoft.com/office/drawing/2014/main" id="{64A4A2B4-CBCD-1D45-8B37-2EED040BA15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74D6A3A-0B67-E64A-8BFD-75A85CD55CA6}"/>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25380007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E0C0B-DA31-3142-B5C1-A632662CEE3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7CADDF-4611-B043-80E4-B132158B9797}"/>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4" name="Footer Placeholder 3">
            <a:extLst>
              <a:ext uri="{FF2B5EF4-FFF2-40B4-BE49-F238E27FC236}">
                <a16:creationId xmlns:a16="http://schemas.microsoft.com/office/drawing/2014/main" id="{9B99B5DB-2186-A440-BBE0-F493D226400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D74FF9F-E9EB-B146-A075-838557EF0A85}"/>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792834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6C276C9-E525-214D-BEA9-0AB26A1D4B7C}"/>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3" name="Footer Placeholder 2">
            <a:extLst>
              <a:ext uri="{FF2B5EF4-FFF2-40B4-BE49-F238E27FC236}">
                <a16:creationId xmlns:a16="http://schemas.microsoft.com/office/drawing/2014/main" id="{0D30E439-B489-E34E-B69E-D2B4E72F7AF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FD6BD4-02A3-4D47-8BD9-CEAAD915D4F9}"/>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265342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DD420-C325-324A-8066-B67D4B3D59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8957F4-90CB-6249-848B-C96874206C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88F5ECC-0DBB-824A-A19E-491D6232AD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A1EA6-A914-894E-8388-65C3AC6E29FC}"/>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6" name="Footer Placeholder 5">
            <a:extLst>
              <a:ext uri="{FF2B5EF4-FFF2-40B4-BE49-F238E27FC236}">
                <a16:creationId xmlns:a16="http://schemas.microsoft.com/office/drawing/2014/main" id="{0E2F2E2E-5D23-1B4F-B1FD-31EC357CDE4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C10A280-114D-BB45-82AB-BB0637433FAA}"/>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5107850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B177F1-3018-8B4A-8E50-16CE333E88E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6213DA-58C0-4E4B-856A-089FACBED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8A57D9-AD5E-EE43-B27D-906BE69BA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988800-D70C-134D-917F-8F4FB4C25216}"/>
              </a:ext>
            </a:extLst>
          </p:cNvPr>
          <p:cNvSpPr>
            <a:spLocks noGrp="1"/>
          </p:cNvSpPr>
          <p:nvPr>
            <p:ph type="dt" sz="half" idx="10"/>
          </p:nvPr>
        </p:nvSpPr>
        <p:spPr/>
        <p:txBody>
          <a:bodyPr/>
          <a:lstStyle/>
          <a:p>
            <a:fld id="{1431769A-CE82-7146-9E8F-CE3E85265D77}" type="datetimeFigureOut">
              <a:rPr lang="en-US" smtClean="0"/>
              <a:t>9/12/2020</a:t>
            </a:fld>
            <a:endParaRPr lang="en-US"/>
          </a:p>
        </p:txBody>
      </p:sp>
      <p:sp>
        <p:nvSpPr>
          <p:cNvPr id="6" name="Footer Placeholder 5">
            <a:extLst>
              <a:ext uri="{FF2B5EF4-FFF2-40B4-BE49-F238E27FC236}">
                <a16:creationId xmlns:a16="http://schemas.microsoft.com/office/drawing/2014/main" id="{1559C8D0-BECB-814D-8780-BB5345E7D9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9C0982F-5570-704C-AC50-58241DC3A6B5}"/>
              </a:ext>
            </a:extLst>
          </p:cNvPr>
          <p:cNvSpPr>
            <a:spLocks noGrp="1"/>
          </p:cNvSpPr>
          <p:nvPr>
            <p:ph type="sldNum" sz="quarter" idx="12"/>
          </p:nvPr>
        </p:nvSpPr>
        <p:spPr/>
        <p:txBody>
          <a:bodyPr/>
          <a:lstStyle/>
          <a:p>
            <a:fld id="{C636428C-9DAD-8445-A98D-C2A92209ABBF}" type="slidenum">
              <a:rPr lang="en-US" smtClean="0"/>
              <a:t>‹#›</a:t>
            </a:fld>
            <a:endParaRPr lang="en-US"/>
          </a:p>
        </p:txBody>
      </p:sp>
    </p:spTree>
    <p:extLst>
      <p:ext uri="{BB962C8B-B14F-4D97-AF65-F5344CB8AC3E}">
        <p14:creationId xmlns:p14="http://schemas.microsoft.com/office/powerpoint/2010/main" val="21082267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4851F1F-5D8F-EB4C-B74B-0A0AF798FF6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310208D-F92E-E644-A49A-7A31580E6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1AFF14C-C535-534F-9577-43AC5C7847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31769A-CE82-7146-9E8F-CE3E85265D77}" type="datetimeFigureOut">
              <a:rPr lang="en-US" smtClean="0"/>
              <a:t>9/12/2020</a:t>
            </a:fld>
            <a:endParaRPr lang="en-US"/>
          </a:p>
        </p:txBody>
      </p:sp>
      <p:sp>
        <p:nvSpPr>
          <p:cNvPr id="5" name="Footer Placeholder 4">
            <a:extLst>
              <a:ext uri="{FF2B5EF4-FFF2-40B4-BE49-F238E27FC236}">
                <a16:creationId xmlns:a16="http://schemas.microsoft.com/office/drawing/2014/main" id="{CE6AA0D1-2823-6549-9748-9C8CDFD6092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DE36D71-4F4C-2F43-B08F-058047991E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6428C-9DAD-8445-A98D-C2A92209ABBF}" type="slidenum">
              <a:rPr lang="en-US" smtClean="0"/>
              <a:t>‹#›</a:t>
            </a:fld>
            <a:endParaRPr lang="en-US"/>
          </a:p>
        </p:txBody>
      </p:sp>
    </p:spTree>
    <p:extLst>
      <p:ext uri="{BB962C8B-B14F-4D97-AF65-F5344CB8AC3E}">
        <p14:creationId xmlns:p14="http://schemas.microsoft.com/office/powerpoint/2010/main" val="12866601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6CF30-08E1-8B4C-B6E4-A6E5A8D462B5}"/>
              </a:ext>
            </a:extLst>
          </p:cNvPr>
          <p:cNvSpPr>
            <a:spLocks noGrp="1"/>
          </p:cNvSpPr>
          <p:nvPr>
            <p:ph type="ctrTitle"/>
          </p:nvPr>
        </p:nvSpPr>
        <p:spPr/>
        <p:txBody>
          <a:bodyPr/>
          <a:lstStyle/>
          <a:p>
            <a:r>
              <a:rPr lang="en-US"/>
              <a:t>Reaction isotherm</a:t>
            </a:r>
          </a:p>
        </p:txBody>
      </p:sp>
      <p:sp>
        <p:nvSpPr>
          <p:cNvPr id="3" name="Subtitle 2">
            <a:extLst>
              <a:ext uri="{FF2B5EF4-FFF2-40B4-BE49-F238E27FC236}">
                <a16:creationId xmlns:a16="http://schemas.microsoft.com/office/drawing/2014/main" id="{86315FC6-B6FD-3845-86C0-B184F8AEAB4E}"/>
              </a:ext>
            </a:extLst>
          </p:cNvPr>
          <p:cNvSpPr>
            <a:spLocks noGrp="1"/>
          </p:cNvSpPr>
          <p:nvPr>
            <p:ph type="subTitle" idx="1"/>
          </p:nvPr>
        </p:nvSpPr>
        <p:spPr/>
        <p:txBody>
          <a:bodyPr/>
          <a:lstStyle/>
          <a:p>
            <a:r>
              <a:rPr lang="en-US"/>
              <a:t>Name of the instructor:U.Nithya M.Sc.,M.Phil.,</a:t>
            </a:r>
          </a:p>
        </p:txBody>
      </p:sp>
    </p:spTree>
    <p:extLst>
      <p:ext uri="{BB962C8B-B14F-4D97-AF65-F5344CB8AC3E}">
        <p14:creationId xmlns:p14="http://schemas.microsoft.com/office/powerpoint/2010/main" val="11150669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7072B0-EBA6-BF46-A1E9-5D8EC5ADE945}"/>
              </a:ext>
            </a:extLst>
          </p:cNvPr>
          <p:cNvSpPr>
            <a:spLocks noGrp="1"/>
          </p:cNvSpPr>
          <p:nvPr>
            <p:ph idx="1"/>
          </p:nvPr>
        </p:nvSpPr>
        <p:spPr>
          <a:xfrm>
            <a:off x="838200" y="678656"/>
            <a:ext cx="10515600" cy="5498307"/>
          </a:xfrm>
        </p:spPr>
        <p:txBody>
          <a:bodyPr>
            <a:normAutofit lnSpcReduction="10000"/>
          </a:bodyPr>
          <a:lstStyle/>
          <a:p>
            <a:pPr marL="0" indent="0">
              <a:buNone/>
            </a:pPr>
            <a:r>
              <a:rPr lang="en-US"/>
              <a:t>From equation 1</a:t>
            </a:r>
          </a:p>
          <a:p>
            <a:pPr marL="0" indent="0">
              <a:buNone/>
            </a:pPr>
            <a:r>
              <a:rPr lang="en-US"/>
              <a:t>  d</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 </a:t>
            </a:r>
            <a:r>
              <a:rPr lang="en-US" i="0">
                <a:solidFill>
                  <a:srgbClr val="333333"/>
                </a:solidFill>
                <a:effectLst/>
                <a:latin typeface="Arial" panose="020B0604020202020204" pitchFamily="34" charset="0"/>
              </a:rPr>
              <a:t>= -S</a:t>
            </a:r>
            <a:r>
              <a:rPr lang="en-US" i="0" baseline="-25000">
                <a:solidFill>
                  <a:srgbClr val="333333"/>
                </a:solidFill>
                <a:effectLst/>
                <a:latin typeface="Arial" panose="020B0604020202020204" pitchFamily="34" charset="0"/>
              </a:rPr>
              <a:t>1 </a:t>
            </a:r>
            <a:r>
              <a:rPr lang="en-US" i="0">
                <a:solidFill>
                  <a:srgbClr val="333333"/>
                </a:solidFill>
                <a:effectLst/>
                <a:latin typeface="Arial" panose="020B0604020202020204" pitchFamily="34" charset="0"/>
              </a:rPr>
              <a:t>dT +V</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dP --------------------</a:t>
            </a:r>
            <a:r>
              <a:rPr lang="en-US" i="0">
                <a:solidFill>
                  <a:srgbClr val="333333"/>
                </a:solidFill>
                <a:effectLst/>
                <a:latin typeface="Arial" panose="020B0604020202020204" pitchFamily="34" charset="0"/>
                <a:sym typeface="Wingdings" pitchFamily="2" charset="2"/>
              </a:rPr>
              <a:t> 2</a:t>
            </a:r>
            <a:endParaRPr lang="en-US" i="0">
              <a:solidFill>
                <a:srgbClr val="333333"/>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  </a:t>
            </a:r>
            <a:r>
              <a:rPr lang="en-US"/>
              <a:t> d</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 -S</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dT +V</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dP -------------------</a:t>
            </a:r>
            <a:r>
              <a:rPr lang="en-US" i="0">
                <a:solidFill>
                  <a:srgbClr val="333333"/>
                </a:solidFill>
                <a:effectLst/>
                <a:latin typeface="Arial" panose="020B0604020202020204" pitchFamily="34" charset="0"/>
                <a:sym typeface="Wingdings" pitchFamily="2" charset="2"/>
              </a:rPr>
              <a:t>   3</a:t>
            </a:r>
          </a:p>
          <a:p>
            <a:pPr marL="0" indent="0">
              <a:buNone/>
            </a:pPr>
            <a:r>
              <a:rPr lang="en-US">
                <a:solidFill>
                  <a:srgbClr val="333333"/>
                </a:solidFill>
                <a:latin typeface="Arial" panose="020B0604020202020204" pitchFamily="34" charset="0"/>
                <a:sym typeface="Wingdings" pitchFamily="2" charset="2"/>
              </a:rPr>
              <a:t>Since </a:t>
            </a:r>
            <a:r>
              <a:rPr lang="en-US"/>
              <a:t>d</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 </a:t>
            </a:r>
            <a:r>
              <a:rPr lang="en-US" i="0">
                <a:solidFill>
                  <a:srgbClr val="333333"/>
                </a:solidFill>
                <a:effectLst/>
                <a:latin typeface="Arial" panose="020B0604020202020204" pitchFamily="34" charset="0"/>
              </a:rPr>
              <a:t>= </a:t>
            </a:r>
            <a:r>
              <a:rPr lang="en-US"/>
              <a:t> d</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2</a:t>
            </a:r>
          </a:p>
          <a:p>
            <a:pPr marL="0" indent="0">
              <a:buNone/>
            </a:pPr>
            <a:r>
              <a:rPr lang="en-US" baseline="-25000">
                <a:solidFill>
                  <a:srgbClr val="333333"/>
                </a:solidFill>
                <a:latin typeface="Arial" panose="020B0604020202020204" pitchFamily="34" charset="0"/>
              </a:rPr>
              <a:t>      </a:t>
            </a:r>
            <a:r>
              <a:rPr lang="en-US"/>
              <a:t> </a:t>
            </a:r>
            <a:r>
              <a:rPr lang="en-US" i="0">
                <a:solidFill>
                  <a:srgbClr val="333333"/>
                </a:solidFill>
                <a:effectLst/>
                <a:latin typeface="Arial" panose="020B0604020202020204" pitchFamily="34" charset="0"/>
              </a:rPr>
              <a:t>-S</a:t>
            </a:r>
            <a:r>
              <a:rPr lang="en-US" i="0" baseline="-25000">
                <a:solidFill>
                  <a:srgbClr val="333333"/>
                </a:solidFill>
                <a:effectLst/>
                <a:latin typeface="Arial" panose="020B0604020202020204" pitchFamily="34" charset="0"/>
              </a:rPr>
              <a:t>1 </a:t>
            </a:r>
            <a:r>
              <a:rPr lang="en-US" i="0">
                <a:solidFill>
                  <a:srgbClr val="333333"/>
                </a:solidFill>
                <a:effectLst/>
                <a:latin typeface="Arial" panose="020B0604020202020204" pitchFamily="34" charset="0"/>
              </a:rPr>
              <a:t>dT +V</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dP = -S</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dT +V</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dP</a:t>
            </a:r>
          </a:p>
          <a:p>
            <a:pPr marL="0" indent="0">
              <a:buNone/>
            </a:pP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dT - S</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dT =V</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dP+V</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dP</a:t>
            </a:r>
          </a:p>
          <a:p>
            <a:pPr marL="0" indent="0">
              <a:buNone/>
            </a:pP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a:t>
            </a:r>
            <a:r>
              <a:rPr lang="en-US" i="0">
                <a:solidFill>
                  <a:srgbClr val="333333"/>
                </a:solidFill>
                <a:effectLst/>
                <a:latin typeface="Arial" panose="020B0604020202020204" pitchFamily="34" charset="0"/>
              </a:rPr>
              <a:t>S</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)dT =(V</a:t>
            </a:r>
            <a:r>
              <a:rPr lang="en-US" baseline="-25000">
                <a:solidFill>
                  <a:srgbClr val="333333"/>
                </a:solidFill>
                <a:latin typeface="Arial" panose="020B0604020202020204" pitchFamily="34" charset="0"/>
              </a:rPr>
              <a:t>2</a:t>
            </a:r>
            <a:r>
              <a:rPr lang="en-US" i="0">
                <a:solidFill>
                  <a:srgbClr val="333333"/>
                </a:solidFill>
                <a:effectLst/>
                <a:latin typeface="Arial" panose="020B0604020202020204" pitchFamily="34" charset="0"/>
              </a:rPr>
              <a:t>-V</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)dP</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 dT. =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V dP</a:t>
            </a:r>
          </a:p>
          <a:p>
            <a:pPr marL="0" indent="0">
              <a:buNone/>
            </a:pPr>
            <a:r>
              <a:rPr lang="en-US">
                <a:solidFill>
                  <a:srgbClr val="333333"/>
                </a:solidFill>
                <a:latin typeface="Arial" panose="020B0604020202020204" pitchFamily="34" charset="0"/>
              </a:rPr>
              <a:t>           </a:t>
            </a:r>
            <a:r>
              <a:rPr lang="en-US">
                <a:solidFill>
                  <a:srgbClr val="C00000"/>
                </a:solidFill>
                <a:latin typeface="Arial" panose="020B0604020202020204" pitchFamily="34" charset="0"/>
              </a:rPr>
              <a:t>dT/dP =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V/</a:t>
            </a:r>
            <a:r>
              <a:rPr lang="el-GR" b="0" i="0">
                <a:solidFill>
                  <a:srgbClr val="C00000"/>
                </a:solidFill>
                <a:effectLst/>
                <a:latin typeface="Arial" panose="020B0604020202020204" pitchFamily="34" charset="0"/>
              </a:rPr>
              <a:t>Δ</a:t>
            </a:r>
            <a:r>
              <a:rPr lang="en-US">
                <a:solidFill>
                  <a:srgbClr val="C00000"/>
                </a:solidFill>
                <a:latin typeface="Arial" panose="020B0604020202020204" pitchFamily="34" charset="0"/>
              </a:rPr>
              <a:t>S --------------</a:t>
            </a:r>
            <a:r>
              <a:rPr lang="en-US">
                <a:solidFill>
                  <a:srgbClr val="C00000"/>
                </a:solidFill>
                <a:latin typeface="Arial" panose="020B0604020202020204" pitchFamily="34" charset="0"/>
                <a:sym typeface="Wingdings" pitchFamily="2" charset="2"/>
              </a:rPr>
              <a:t> 4</a:t>
            </a:r>
          </a:p>
          <a:p>
            <a:pPr marL="0" indent="0">
              <a:buNone/>
            </a:pPr>
            <a:r>
              <a:rPr lang="en-US" i="0">
                <a:solidFill>
                  <a:srgbClr val="C00000"/>
                </a:solidFill>
                <a:effectLst/>
                <a:latin typeface="Arial" panose="020B0604020202020204" pitchFamily="34" charset="0"/>
                <a:sym typeface="Wingdings" pitchFamily="2" charset="2"/>
              </a:rPr>
              <a:t>  (or)     dP/dT =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S/</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V </a:t>
            </a:r>
            <a:r>
              <a:rPr lang="en-US" b="0" i="0">
                <a:solidFill>
                  <a:srgbClr val="333333"/>
                </a:solidFill>
                <a:effectLst/>
                <a:latin typeface="Arial" panose="020B0604020202020204" pitchFamily="34" charset="0"/>
              </a:rPr>
              <a:t>------------</a:t>
            </a:r>
            <a:r>
              <a:rPr lang="en-US" b="0" i="0">
                <a:solidFill>
                  <a:srgbClr val="333333"/>
                </a:solidFill>
                <a:effectLst/>
                <a:latin typeface="Arial" panose="020B0604020202020204" pitchFamily="34" charset="0"/>
                <a:sym typeface="Wingdings" pitchFamily="2" charset="2"/>
              </a:rPr>
              <a:t> 5</a:t>
            </a:r>
          </a:p>
          <a:p>
            <a:pPr marL="0" indent="0">
              <a:buNone/>
            </a:pPr>
            <a:r>
              <a:rPr lang="en-US">
                <a:solidFill>
                  <a:srgbClr val="333333"/>
                </a:solidFill>
                <a:latin typeface="Arial" panose="020B0604020202020204" pitchFamily="34" charset="0"/>
                <a:sym typeface="Wingdings" pitchFamily="2" charset="2"/>
              </a:rPr>
              <a:t>Equation 4 and 5 is called the clapeyron equation.</a:t>
            </a:r>
            <a:endParaRPr lang="en-US" i="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38864121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94E155-44F0-E644-A34C-9479EF7D95A4}"/>
              </a:ext>
            </a:extLst>
          </p:cNvPr>
          <p:cNvSpPr>
            <a:spLocks noGrp="1"/>
          </p:cNvSpPr>
          <p:nvPr>
            <p:ph idx="1"/>
          </p:nvPr>
        </p:nvSpPr>
        <p:spPr>
          <a:xfrm>
            <a:off x="838200" y="589359"/>
            <a:ext cx="10515600" cy="5587604"/>
          </a:xfrm>
        </p:spPr>
        <p:txBody>
          <a:bodyPr>
            <a:normAutofit fontScale="85000" lnSpcReduction="20000"/>
          </a:bodyPr>
          <a:lstStyle/>
          <a:p>
            <a:pPr marL="0" indent="0">
              <a:buNone/>
            </a:pPr>
            <a:r>
              <a:rPr lang="en-US" b="1"/>
              <a:t>Applications:</a:t>
            </a:r>
            <a:endParaRPr lang="en-US" b="1">
              <a:solidFill>
                <a:schemeClr val="accent1"/>
              </a:solidFill>
            </a:endParaRPr>
          </a:p>
          <a:p>
            <a:pPr marL="514350" indent="-514350">
              <a:buAutoNum type="arabicPeriod"/>
            </a:pPr>
            <a:r>
              <a:rPr lang="en-US">
                <a:solidFill>
                  <a:schemeClr val="accent1"/>
                </a:solidFill>
              </a:rPr>
              <a:t>Application to solid –liquid equilibrium:</a:t>
            </a:r>
          </a:p>
          <a:p>
            <a:pPr marL="0" indent="0">
              <a:buNone/>
            </a:pPr>
            <a:r>
              <a:rPr lang="en-US">
                <a:solidFill>
                  <a:schemeClr val="accent1"/>
                </a:solidFill>
              </a:rPr>
              <a:t>       </a:t>
            </a:r>
            <a:r>
              <a:rPr lang="en-US"/>
              <a:t>This equilibrium is called melting or fusion.</a:t>
            </a:r>
          </a:p>
          <a:p>
            <a:pPr marL="0" indent="0">
              <a:buNone/>
            </a:pPr>
            <a:r>
              <a:rPr lang="en-US"/>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0" i="0" baseline="-25000">
                <a:solidFill>
                  <a:srgbClr val="333333"/>
                </a:solidFill>
                <a:effectLst/>
                <a:latin typeface="Arial" panose="020B0604020202020204" pitchFamily="34" charset="0"/>
              </a:rPr>
              <a:t>fus</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0" i="0" baseline="-25000">
                <a:solidFill>
                  <a:srgbClr val="333333"/>
                </a:solidFill>
                <a:effectLst/>
                <a:latin typeface="Arial" panose="020B0604020202020204" pitchFamily="34" charset="0"/>
              </a:rPr>
              <a:t>liq</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0" i="0" baseline="-25000">
                <a:solidFill>
                  <a:srgbClr val="333333"/>
                </a:solidFill>
                <a:effectLst/>
                <a:latin typeface="Arial" panose="020B0604020202020204" pitchFamily="34" charset="0"/>
              </a:rPr>
              <a:t>solid</a:t>
            </a:r>
            <a:r>
              <a:rPr lang="en-US" b="0" i="0">
                <a:solidFill>
                  <a:srgbClr val="333333"/>
                </a:solidFill>
                <a:effectLst/>
                <a:latin typeface="Arial" panose="020B0604020202020204" pitchFamily="34" charset="0"/>
              </a:rPr>
              <a:t> =+ve quantity</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0" i="0" baseline="-25000">
                <a:solidFill>
                  <a:srgbClr val="333333"/>
                </a:solidFill>
                <a:effectLst/>
                <a:latin typeface="Arial" panose="020B0604020202020204" pitchFamily="34" charset="0"/>
              </a:rPr>
              <a:t>fus</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0" i="0" baseline="-25000">
                <a:solidFill>
                  <a:srgbClr val="333333"/>
                </a:solidFill>
                <a:effectLst/>
                <a:latin typeface="Arial" panose="020B0604020202020204" pitchFamily="34" charset="0"/>
              </a:rPr>
              <a:t>liq</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0" i="0" baseline="-25000">
                <a:solidFill>
                  <a:srgbClr val="333333"/>
                </a:solidFill>
                <a:effectLst/>
                <a:latin typeface="Arial" panose="020B0604020202020204" pitchFamily="34" charset="0"/>
              </a:rPr>
              <a:t>solid</a:t>
            </a:r>
            <a:r>
              <a:rPr lang="en-US" b="0" i="0">
                <a:solidFill>
                  <a:srgbClr val="333333"/>
                </a:solidFill>
                <a:effectLst/>
                <a:latin typeface="Arial" panose="020B0604020202020204" pitchFamily="34" charset="0"/>
              </a:rPr>
              <a:t> =+ve quantity</a:t>
            </a:r>
          </a:p>
          <a:p>
            <a:r>
              <a:rPr lang="en-US">
                <a:solidFill>
                  <a:srgbClr val="333333"/>
                </a:solidFill>
                <a:latin typeface="Arial" panose="020B0604020202020204" pitchFamily="34" charset="0"/>
              </a:rPr>
              <a:t> for sustances like water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0" i="0" baseline="-25000">
                <a:solidFill>
                  <a:srgbClr val="333333"/>
                </a:solidFill>
                <a:effectLst/>
                <a:latin typeface="Arial" panose="020B0604020202020204" pitchFamily="34" charset="0"/>
              </a:rPr>
              <a:t>fus.</a:t>
            </a:r>
            <a:r>
              <a:rPr lang="en-US" b="0" i="0">
                <a:solidFill>
                  <a:srgbClr val="333333"/>
                </a:solidFill>
                <a:effectLst/>
                <a:latin typeface="Arial" panose="020B0604020202020204" pitchFamily="34" charset="0"/>
              </a:rPr>
              <a:t>is negative because the density of ice is less than the density of water.</a:t>
            </a:r>
          </a:p>
          <a:p>
            <a:r>
              <a:rPr lang="en-US">
                <a:solidFill>
                  <a:srgbClr val="333333"/>
                </a:solidFill>
                <a:latin typeface="Arial" panose="020B0604020202020204" pitchFamily="34" charset="0"/>
              </a:rPr>
              <a:t> If we now change the pressure on the system from P</a:t>
            </a:r>
            <a:r>
              <a:rPr lang="en-US" baseline="-25000">
                <a:solidFill>
                  <a:srgbClr val="333333"/>
                </a:solidFill>
                <a:latin typeface="Arial" panose="020B0604020202020204" pitchFamily="34" charset="0"/>
              </a:rPr>
              <a:t>1 </a:t>
            </a:r>
            <a:r>
              <a:rPr lang="en-US">
                <a:solidFill>
                  <a:srgbClr val="333333"/>
                </a:solidFill>
                <a:latin typeface="Arial" panose="020B0604020202020204" pitchFamily="34" charset="0"/>
              </a:rPr>
              <a:t>and P</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then the temperature at which equilibrium melting will occur is changed from 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 to 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 </a:t>
            </a:r>
          </a:p>
          <a:p>
            <a:r>
              <a:rPr lang="en-US">
                <a:solidFill>
                  <a:srgbClr val="333333"/>
                </a:solidFill>
                <a:latin typeface="Arial" panose="020B0604020202020204" pitchFamily="34" charset="0"/>
              </a:rPr>
              <a:t> It is observed that for an increase of 1atm pressure the increase in the melting Point is only ± 0.02deg.</a:t>
            </a:r>
          </a:p>
          <a:p>
            <a:r>
              <a:rPr lang="en-US">
                <a:solidFill>
                  <a:srgbClr val="333333"/>
                </a:solidFill>
                <a:latin typeface="Arial" panose="020B0604020202020204" pitchFamily="34" charset="0"/>
              </a:rPr>
              <a:t> so it is observed that the effect of pressure on the melting point of a solid is not large.</a:t>
            </a:r>
          </a:p>
          <a:p>
            <a:r>
              <a:rPr lang="en-US">
                <a:solidFill>
                  <a:srgbClr val="333333"/>
                </a:solidFill>
                <a:latin typeface="Arial" panose="020B0604020202020204" pitchFamily="34" charset="0"/>
              </a:rPr>
              <a:t> so small variations of pressure are neglected when melting point is considered.</a:t>
            </a:r>
          </a:p>
        </p:txBody>
      </p:sp>
    </p:spTree>
    <p:extLst>
      <p:ext uri="{BB962C8B-B14F-4D97-AF65-F5344CB8AC3E}">
        <p14:creationId xmlns:p14="http://schemas.microsoft.com/office/powerpoint/2010/main" val="4960071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EDDF3AD-E4D2-6A47-8E5D-0CA5DD6251CC}"/>
              </a:ext>
            </a:extLst>
          </p:cNvPr>
          <p:cNvSpPr>
            <a:spLocks noGrp="1"/>
          </p:cNvSpPr>
          <p:nvPr>
            <p:ph idx="1"/>
          </p:nvPr>
        </p:nvSpPr>
        <p:spPr>
          <a:xfrm>
            <a:off x="696516" y="464344"/>
            <a:ext cx="10697765" cy="6107905"/>
          </a:xfrm>
        </p:spPr>
        <p:txBody>
          <a:bodyPr/>
          <a:lstStyle/>
          <a:p>
            <a:pPr marL="0" indent="0">
              <a:buNone/>
            </a:pPr>
            <a:r>
              <a:rPr lang="en-US"/>
              <a:t>2.</a:t>
            </a:r>
            <a:r>
              <a:rPr lang="en-US">
                <a:solidFill>
                  <a:schemeClr val="accent1"/>
                </a:solidFill>
              </a:rPr>
              <a:t>Application to liquid gas equilibrium</a:t>
            </a:r>
            <a:r>
              <a:rPr lang="en-US"/>
              <a:t>:</a:t>
            </a:r>
          </a:p>
          <a:p>
            <a:pPr marL="0" indent="0">
              <a:buNone/>
            </a:pPr>
            <a:r>
              <a:rPr lang="en-US" b="0" i="0">
                <a:solidFill>
                  <a:srgbClr val="333333"/>
                </a:solidFill>
                <a:effectLst/>
                <a:latin typeface="Arial" panose="020B0604020202020204" pitchFamily="34" charset="0"/>
              </a:rPr>
              <a:t>This equilibrium is called boiling or vapourisation.</a:t>
            </a:r>
          </a:p>
          <a:p>
            <a:pPr marL="0" indent="0">
              <a:buNone/>
            </a:pP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vap</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0" i="0" baseline="-25000">
                <a:solidFill>
                  <a:srgbClr val="333333"/>
                </a:solidFill>
                <a:effectLst/>
                <a:latin typeface="Arial" panose="020B0604020202020204" pitchFamily="34" charset="0"/>
              </a:rPr>
              <a:t>liq</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gas</a:t>
            </a:r>
            <a:r>
              <a:rPr lang="en-US" b="0" i="0">
                <a:solidFill>
                  <a:srgbClr val="333333"/>
                </a:solidFill>
                <a:effectLst/>
                <a:latin typeface="Arial" panose="020B0604020202020204" pitchFamily="34" charset="0"/>
              </a:rPr>
              <a:t>=+ve quantity</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vap</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0" i="0" baseline="-25000">
                <a:solidFill>
                  <a:srgbClr val="333333"/>
                </a:solidFill>
                <a:effectLst/>
                <a:latin typeface="Arial" panose="020B0604020202020204" pitchFamily="34" charset="0"/>
              </a:rPr>
              <a:t>liq</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gas</a:t>
            </a:r>
            <a:r>
              <a:rPr lang="en-US" b="0" i="0">
                <a:solidFill>
                  <a:srgbClr val="333333"/>
                </a:solidFill>
                <a:effectLst/>
                <a:latin typeface="Arial" panose="020B0604020202020204" pitchFamily="34" charset="0"/>
              </a:rPr>
              <a:t>=+ve quantity</a:t>
            </a:r>
          </a:p>
          <a:p>
            <a:r>
              <a:rPr lang="en-US">
                <a:solidFill>
                  <a:srgbClr val="333333"/>
                </a:solidFill>
                <a:latin typeface="Arial" panose="020B0604020202020204" pitchFamily="34" charset="0"/>
              </a:rPr>
              <a:t> At ordinary temperature and pressure it is observed that for an increase of 1atm.</a:t>
            </a:r>
          </a:p>
          <a:p>
            <a:r>
              <a:rPr lang="en-US">
                <a:solidFill>
                  <a:srgbClr val="333333"/>
                </a:solidFill>
                <a:latin typeface="Arial" panose="020B0604020202020204" pitchFamily="34" charset="0"/>
              </a:rPr>
              <a:t> pressure the increase in the boiling point is about is about 25°c.</a:t>
            </a:r>
          </a:p>
          <a:p>
            <a:r>
              <a:rPr lang="en-US">
                <a:solidFill>
                  <a:srgbClr val="333333"/>
                </a:solidFill>
                <a:latin typeface="Arial" panose="020B0604020202020204" pitchFamily="34" charset="0"/>
              </a:rPr>
              <a:t> Therefore the effect of pressure on the boiling oint is large.</a:t>
            </a:r>
          </a:p>
          <a:p>
            <a:pPr marL="0" indent="0">
              <a:buNone/>
            </a:pPr>
            <a:r>
              <a:rPr lang="en-US">
                <a:solidFill>
                  <a:srgbClr val="333333"/>
                </a:solidFill>
                <a:latin typeface="Arial" panose="020B0604020202020204" pitchFamily="34" charset="0"/>
              </a:rPr>
              <a:t>3.</a:t>
            </a:r>
            <a:r>
              <a:rPr lang="en-US">
                <a:solidFill>
                  <a:schemeClr val="accent1"/>
                </a:solidFill>
                <a:latin typeface="Arial" panose="020B0604020202020204" pitchFamily="34" charset="0"/>
              </a:rPr>
              <a:t>Application of solid gas equilibrium:</a:t>
            </a:r>
          </a:p>
          <a:p>
            <a:pPr marL="0" indent="0">
              <a:buNone/>
            </a:pPr>
            <a:r>
              <a:rPr lang="en-US">
                <a:solidFill>
                  <a:srgbClr val="333333"/>
                </a:solidFill>
                <a:latin typeface="Arial" panose="020B0604020202020204" pitchFamily="34" charset="0"/>
              </a:rPr>
              <a:t>This equilibrium is called sublimation.</a:t>
            </a:r>
            <a:endParaRPr lang="en-US"/>
          </a:p>
        </p:txBody>
      </p:sp>
    </p:spTree>
    <p:extLst>
      <p:ext uri="{BB962C8B-B14F-4D97-AF65-F5344CB8AC3E}">
        <p14:creationId xmlns:p14="http://schemas.microsoft.com/office/powerpoint/2010/main" val="823026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0E5726C-C04F-6B43-A52A-B04B127AE74A}"/>
              </a:ext>
            </a:extLst>
          </p:cNvPr>
          <p:cNvSpPr>
            <a:spLocks noGrp="1"/>
          </p:cNvSpPr>
          <p:nvPr>
            <p:ph idx="1"/>
          </p:nvPr>
        </p:nvSpPr>
        <p:spPr>
          <a:xfrm>
            <a:off x="838200" y="821531"/>
            <a:ext cx="10515600" cy="5355432"/>
          </a:xfrm>
        </p:spPr>
        <p:txBody>
          <a:bodyPr/>
          <a:lstStyle/>
          <a:p>
            <a:pPr marL="0" indent="0">
              <a:buNone/>
            </a:pP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sub</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solid</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aseline="-25000">
                <a:solidFill>
                  <a:srgbClr val="333333"/>
                </a:solidFill>
                <a:latin typeface="Arial" panose="020B0604020202020204" pitchFamily="34" charset="0"/>
              </a:rPr>
              <a:t>gas</a:t>
            </a:r>
            <a:r>
              <a:rPr lang="en-US" b="0" i="0">
                <a:solidFill>
                  <a:srgbClr val="333333"/>
                </a:solidFill>
                <a:effectLst/>
                <a:latin typeface="Arial" panose="020B0604020202020204" pitchFamily="34" charset="0"/>
              </a:rPr>
              <a:t>=+ve quantity</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sub</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solid</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gas</a:t>
            </a:r>
            <a:r>
              <a:rPr lang="en-US" b="0" i="0">
                <a:solidFill>
                  <a:srgbClr val="333333"/>
                </a:solidFill>
                <a:effectLst/>
                <a:latin typeface="Arial" panose="020B0604020202020204" pitchFamily="34" charset="0"/>
              </a:rPr>
              <a:t>=+ve quantity</a:t>
            </a:r>
          </a:p>
          <a:p>
            <a:pPr marL="0" indent="0">
              <a:buNone/>
            </a:pPr>
            <a:r>
              <a:rPr lang="en-US">
                <a:solidFill>
                  <a:srgbClr val="333333"/>
                </a:solidFill>
                <a:latin typeface="Arial" panose="020B0604020202020204" pitchFamily="34" charset="0"/>
              </a:rPr>
              <a:t>So the clapeyron equation is</a:t>
            </a:r>
          </a:p>
          <a:p>
            <a:pPr marL="0" indent="0">
              <a:buNone/>
            </a:pPr>
            <a:r>
              <a:rPr lang="en-US">
                <a:solidFill>
                  <a:srgbClr val="333333"/>
                </a:solidFill>
                <a:latin typeface="Arial" panose="020B0604020202020204" pitchFamily="34" charset="0"/>
              </a:rPr>
              <a:t> dP/dT =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v = +ve/+ve =+ve</a:t>
            </a:r>
          </a:p>
          <a:p>
            <a:r>
              <a:rPr lang="en-US">
                <a:solidFill>
                  <a:srgbClr val="333333"/>
                </a:solidFill>
                <a:latin typeface="Arial" panose="020B0604020202020204" pitchFamily="34" charset="0"/>
              </a:rPr>
              <a:t>Hence the effect of pressure on the sublimation temperature is also positive.</a:t>
            </a:r>
          </a:p>
          <a:p>
            <a:r>
              <a:rPr lang="en-US">
                <a:solidFill>
                  <a:srgbClr val="333333"/>
                </a:solidFill>
                <a:latin typeface="Arial" panose="020B0604020202020204" pitchFamily="34" charset="0"/>
              </a:rPr>
              <a:t>At the condition when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0" i="0" baseline="-25000">
                <a:solidFill>
                  <a:srgbClr val="333333"/>
                </a:solidFill>
                <a:effectLst/>
                <a:latin typeface="Arial" panose="020B0604020202020204" pitchFamily="34" charset="0"/>
              </a:rPr>
              <a:t>sub</a:t>
            </a:r>
            <a:r>
              <a:rPr lang="en-US" b="0" i="0">
                <a:solidFill>
                  <a:srgbClr val="333333"/>
                </a:solidFill>
                <a:effectLst/>
                <a:latin typeface="Arial" panose="020B0604020202020204" pitchFamily="34" charset="0"/>
              </a:rPr>
              <a:t>=</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0" i="0" baseline="-25000">
                <a:solidFill>
                  <a:srgbClr val="333333"/>
                </a:solidFill>
                <a:effectLst/>
                <a:latin typeface="Arial" panose="020B0604020202020204" pitchFamily="34" charset="0"/>
              </a:rPr>
              <a:t>fus</a:t>
            </a:r>
            <a:r>
              <a:rPr lang="en-US" b="0" i="0">
                <a:solidFill>
                  <a:srgbClr val="333333"/>
                </a:solidFill>
                <a:effectLst/>
                <a:latin typeface="Arial" panose="020B0604020202020204" pitchFamily="34" charset="0"/>
              </a:rPr>
              <a:t>+</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0" i="0" baseline="-25000">
                <a:solidFill>
                  <a:srgbClr val="333333"/>
                </a:solidFill>
                <a:effectLst/>
                <a:latin typeface="Arial" panose="020B0604020202020204" pitchFamily="34" charset="0"/>
              </a:rPr>
              <a:t>vap</a:t>
            </a:r>
            <a:r>
              <a:rPr lang="en-US" b="0" i="0">
                <a:solidFill>
                  <a:srgbClr val="333333"/>
                </a:solidFill>
                <a:effectLst/>
                <a:latin typeface="Arial" panose="020B0604020202020204" pitchFamily="34" charset="0"/>
              </a:rPr>
              <a:t> the three phases will be in equilibrium. This is called trile point.</a:t>
            </a:r>
            <a:endParaRPr lang="en-US"/>
          </a:p>
        </p:txBody>
      </p:sp>
    </p:spTree>
    <p:extLst>
      <p:ext uri="{BB962C8B-B14F-4D97-AF65-F5344CB8AC3E}">
        <p14:creationId xmlns:p14="http://schemas.microsoft.com/office/powerpoint/2010/main" val="4088564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5F83E16-21F6-274E-877C-B7FADDDF739C}"/>
              </a:ext>
            </a:extLst>
          </p:cNvPr>
          <p:cNvSpPr>
            <a:spLocks noGrp="1"/>
          </p:cNvSpPr>
          <p:nvPr>
            <p:ph idx="1"/>
          </p:nvPr>
        </p:nvSpPr>
        <p:spPr>
          <a:xfrm>
            <a:off x="838200" y="660797"/>
            <a:ext cx="10515600" cy="5516166"/>
          </a:xfrm>
        </p:spPr>
        <p:txBody>
          <a:bodyPr>
            <a:normAutofit fontScale="85000" lnSpcReduction="20000"/>
          </a:bodyPr>
          <a:lstStyle/>
          <a:p>
            <a:pPr marL="0" indent="0">
              <a:buNone/>
            </a:pPr>
            <a:r>
              <a:rPr lang="en-US" b="1"/>
              <a:t>Clapeyron –clausius equation:</a:t>
            </a:r>
          </a:p>
          <a:p>
            <a:pPr marL="0" indent="0">
              <a:buNone/>
            </a:pPr>
            <a:r>
              <a:rPr lang="en-US" b="1"/>
              <a:t>Equation</a:t>
            </a:r>
            <a:r>
              <a:rPr lang="en-US"/>
              <a:t>:</a:t>
            </a:r>
          </a:p>
          <a:p>
            <a:pPr marL="0" indent="0">
              <a:buNone/>
            </a:pPr>
            <a:r>
              <a:rPr lang="en-US"/>
              <a:t>    log P</a:t>
            </a:r>
            <a:r>
              <a:rPr lang="en-US" baseline="-25000"/>
              <a:t>2</a:t>
            </a:r>
            <a:r>
              <a:rPr lang="en-US"/>
              <a:t>/P</a:t>
            </a:r>
            <a:r>
              <a:rPr lang="en-US" baseline="-25000"/>
              <a:t>1</a:t>
            </a:r>
            <a:r>
              <a:rPr lang="en-US"/>
              <a:t>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/2.303 R [T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Derivation:</a:t>
            </a:r>
          </a:p>
          <a:p>
            <a:pPr marL="0" indent="0">
              <a:buNone/>
            </a:pPr>
            <a:r>
              <a:rPr lang="en-US">
                <a:solidFill>
                  <a:srgbClr val="333333"/>
                </a:solidFill>
                <a:latin typeface="Arial" panose="020B0604020202020204" pitchFamily="34" charset="0"/>
              </a:rPr>
              <a:t>   dP/dT=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V.   ----------------------› 1</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 </a:t>
            </a:r>
            <a:r>
              <a:rPr lang="en-US">
                <a:solidFill>
                  <a:srgbClr val="333333"/>
                </a:solidFill>
                <a:latin typeface="Arial" panose="020B0604020202020204" pitchFamily="34" charset="0"/>
              </a:rPr>
              <a:t>/T. --------------------------</a:t>
            </a:r>
            <a:r>
              <a:rPr lang="en-US">
                <a:solidFill>
                  <a:srgbClr val="333333"/>
                </a:solidFill>
                <a:latin typeface="Arial" panose="020B0604020202020204" pitchFamily="34" charset="0"/>
                <a:sym typeface="Wingdings" pitchFamily="2" charset="2"/>
              </a:rPr>
              <a:t> 2</a:t>
            </a:r>
          </a:p>
          <a:p>
            <a:pPr marL="0" indent="0">
              <a:buNone/>
            </a:pPr>
            <a:r>
              <a:rPr lang="en-US">
                <a:solidFill>
                  <a:srgbClr val="333333"/>
                </a:solidFill>
                <a:latin typeface="Arial" panose="020B0604020202020204" pitchFamily="34" charset="0"/>
                <a:sym typeface="Wingdings" pitchFamily="2" charset="2"/>
              </a:rPr>
              <a:t>     dP/dT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TV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 T(v</a:t>
            </a:r>
            <a:r>
              <a:rPr lang="en-US" baseline="-25000">
                <a:solidFill>
                  <a:srgbClr val="333333"/>
                </a:solidFill>
                <a:latin typeface="Arial" panose="020B0604020202020204" pitchFamily="34" charset="0"/>
              </a:rPr>
              <a:t>gas</a:t>
            </a: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liq</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V</a:t>
            </a:r>
            <a:r>
              <a:rPr lang="en-US" baseline="-25000">
                <a:solidFill>
                  <a:srgbClr val="333333"/>
                </a:solidFill>
                <a:latin typeface="Arial" panose="020B0604020202020204" pitchFamily="34" charset="0"/>
              </a:rPr>
              <a:t>liq</a:t>
            </a:r>
            <a:r>
              <a:rPr lang="en-US">
                <a:solidFill>
                  <a:srgbClr val="333333"/>
                </a:solidFill>
                <a:latin typeface="Arial" panose="020B0604020202020204" pitchFamily="34" charset="0"/>
              </a:rPr>
              <a:t> can be neglected in comparison with V</a:t>
            </a:r>
            <a:r>
              <a:rPr lang="en-US" baseline="-25000">
                <a:solidFill>
                  <a:srgbClr val="333333"/>
                </a:solidFill>
                <a:latin typeface="Arial" panose="020B0604020202020204" pitchFamily="34" charset="0"/>
              </a:rPr>
              <a:t>gas</a:t>
            </a:r>
            <a:r>
              <a:rPr lang="en-US">
                <a:solidFill>
                  <a:srgbClr val="333333"/>
                </a:solidFill>
                <a:latin typeface="Arial" panose="020B0604020202020204" pitchFamily="34" charset="0"/>
              </a:rPr>
              <a:t> so</a:t>
            </a:r>
          </a:p>
          <a:p>
            <a:pPr marL="0" indent="0">
              <a:buNone/>
            </a:pPr>
            <a:r>
              <a:rPr lang="en-US">
                <a:solidFill>
                  <a:srgbClr val="333333"/>
                </a:solidFill>
                <a:latin typeface="Arial" panose="020B0604020202020204" pitchFamily="34" charset="0"/>
                <a:sym typeface="Wingdings" pitchFamily="2" charset="2"/>
              </a:rPr>
              <a:t>           dP/dT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 </a:t>
            </a:r>
            <a:r>
              <a:rPr lang="en-US" b="0" i="0">
                <a:solidFill>
                  <a:srgbClr val="333333"/>
                </a:solidFill>
                <a:effectLst/>
                <a:latin typeface="Arial" panose="020B0604020202020204" pitchFamily="34" charset="0"/>
              </a:rPr>
              <a:t>TV</a:t>
            </a:r>
          </a:p>
          <a:p>
            <a:pPr marL="0" indent="0">
              <a:buNone/>
            </a:pPr>
            <a:r>
              <a:rPr lang="en-US">
                <a:solidFill>
                  <a:srgbClr val="333333"/>
                </a:solidFill>
                <a:latin typeface="Arial" panose="020B0604020202020204" pitchFamily="34" charset="0"/>
              </a:rPr>
              <a:t>If the gas behaves ideally</a:t>
            </a:r>
          </a:p>
          <a:p>
            <a:pPr marL="0" indent="0">
              <a:buNone/>
            </a:pPr>
            <a:r>
              <a:rPr lang="en-US">
                <a:solidFill>
                  <a:srgbClr val="333333"/>
                </a:solidFill>
                <a:latin typeface="Arial" panose="020B0604020202020204" pitchFamily="34" charset="0"/>
              </a:rPr>
              <a:t> PV=RT.    Or.   V=RT/P</a:t>
            </a:r>
          </a:p>
          <a:p>
            <a:pPr marL="0" indent="0">
              <a:buNone/>
            </a:pPr>
            <a:r>
              <a:rPr lang="en-US">
                <a:solidFill>
                  <a:srgbClr val="333333"/>
                </a:solidFill>
                <a:latin typeface="Arial" panose="020B0604020202020204" pitchFamily="34" charset="0"/>
              </a:rPr>
              <a:t>So. dP/dT =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P/ </a:t>
            </a:r>
            <a:r>
              <a:rPr lang="en-US" b="0" i="0">
                <a:solidFill>
                  <a:srgbClr val="333333"/>
                </a:solidFill>
                <a:effectLst/>
                <a:latin typeface="Arial" panose="020B0604020202020204" pitchFamily="34" charset="0"/>
              </a:rPr>
              <a:t>TRT</a:t>
            </a:r>
          </a:p>
          <a:p>
            <a:pPr marL="0" indent="0">
              <a:buNone/>
            </a:pPr>
            <a:r>
              <a:rPr lang="en-US">
                <a:solidFill>
                  <a:srgbClr val="333333"/>
                </a:solidFill>
                <a:latin typeface="Arial" panose="020B0604020202020204" pitchFamily="34" charset="0"/>
              </a:rPr>
              <a:t>         </a:t>
            </a:r>
            <a:r>
              <a:rPr lang="en-US">
                <a:solidFill>
                  <a:srgbClr val="C00000"/>
                </a:solidFill>
                <a:latin typeface="Arial" panose="020B0604020202020204" pitchFamily="34" charset="0"/>
              </a:rPr>
              <a:t>lnP/dT =  </a:t>
            </a:r>
            <a:r>
              <a:rPr lang="el-GR" b="0" i="0">
                <a:solidFill>
                  <a:srgbClr val="C00000"/>
                </a:solidFill>
                <a:effectLst/>
                <a:latin typeface="Arial" panose="020B0604020202020204" pitchFamily="34" charset="0"/>
              </a:rPr>
              <a:t>Δ</a:t>
            </a:r>
            <a:r>
              <a:rPr lang="en-US">
                <a:solidFill>
                  <a:srgbClr val="C00000"/>
                </a:solidFill>
                <a:latin typeface="Arial" panose="020B0604020202020204" pitchFamily="34" charset="0"/>
              </a:rPr>
              <a:t>H</a:t>
            </a:r>
            <a:r>
              <a:rPr lang="en-US" baseline="-25000">
                <a:solidFill>
                  <a:srgbClr val="C00000"/>
                </a:solidFill>
                <a:latin typeface="Arial" panose="020B0604020202020204" pitchFamily="34" charset="0"/>
              </a:rPr>
              <a:t>V</a:t>
            </a:r>
            <a:r>
              <a:rPr lang="en-US">
                <a:solidFill>
                  <a:srgbClr val="C00000"/>
                </a:solidFill>
                <a:latin typeface="Arial" panose="020B0604020202020204" pitchFamily="34" charset="0"/>
              </a:rPr>
              <a:t>/ R</a:t>
            </a:r>
            <a:r>
              <a:rPr lang="en-US" b="0" i="0">
                <a:solidFill>
                  <a:srgbClr val="C00000"/>
                </a:solidFill>
                <a:effectLst/>
                <a:latin typeface="Arial" panose="020B0604020202020204" pitchFamily="34" charset="0"/>
              </a:rPr>
              <a:t>T</a:t>
            </a:r>
            <a:r>
              <a:rPr lang="en-US" b="0" i="0" baseline="30000">
                <a:solidFill>
                  <a:srgbClr val="C00000"/>
                </a:solidFill>
                <a:effectLst/>
                <a:latin typeface="Arial" panose="020B0604020202020204" pitchFamily="34" charset="0"/>
              </a:rPr>
              <a:t>2. </a:t>
            </a:r>
            <a:r>
              <a:rPr lang="en-US" b="0" i="0">
                <a:solidFill>
                  <a:srgbClr val="C00000"/>
                </a:solidFill>
                <a:effectLst/>
                <a:latin typeface="Arial" panose="020B0604020202020204" pitchFamily="34" charset="0"/>
              </a:rPr>
              <a:t>-</a:t>
            </a:r>
            <a:r>
              <a:rPr lang="en-US" b="0" i="0">
                <a:solidFill>
                  <a:srgbClr val="333333"/>
                </a:solidFill>
                <a:effectLst/>
                <a:latin typeface="Arial" panose="020B0604020202020204" pitchFamily="34" charset="0"/>
              </a:rPr>
              <a:t>---------------</a:t>
            </a:r>
            <a:r>
              <a:rPr lang="en-US" b="0" i="0">
                <a:solidFill>
                  <a:srgbClr val="333333"/>
                </a:solidFill>
                <a:effectLst/>
                <a:latin typeface="Arial" panose="020B0604020202020204" pitchFamily="34" charset="0"/>
                <a:sym typeface="Wingdings" pitchFamily="2" charset="2"/>
              </a:rPr>
              <a:t> 3</a:t>
            </a:r>
          </a:p>
          <a:p>
            <a:pPr marL="0" indent="0">
              <a:buNone/>
            </a:pPr>
            <a:r>
              <a:rPr lang="en-US">
                <a:solidFill>
                  <a:srgbClr val="333333"/>
                </a:solidFill>
                <a:latin typeface="Arial" panose="020B0604020202020204" pitchFamily="34" charset="0"/>
                <a:sym typeface="Wingdings" pitchFamily="2" charset="2"/>
              </a:rPr>
              <a:t> The equation(3) is called the clausius clapeyron equation.</a:t>
            </a:r>
            <a:endParaRPr lang="en-US"/>
          </a:p>
        </p:txBody>
      </p:sp>
    </p:spTree>
    <p:extLst>
      <p:ext uri="{BB962C8B-B14F-4D97-AF65-F5344CB8AC3E}">
        <p14:creationId xmlns:p14="http://schemas.microsoft.com/office/powerpoint/2010/main" val="5501972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453CA5-BC60-2C4C-BD6C-52626F786A01}"/>
              </a:ext>
            </a:extLst>
          </p:cNvPr>
          <p:cNvSpPr>
            <a:spLocks noGrp="1"/>
          </p:cNvSpPr>
          <p:nvPr>
            <p:ph idx="1"/>
          </p:nvPr>
        </p:nvSpPr>
        <p:spPr>
          <a:xfrm>
            <a:off x="838200" y="589359"/>
            <a:ext cx="10515600" cy="5587604"/>
          </a:xfrm>
        </p:spPr>
        <p:txBody>
          <a:bodyPr>
            <a:normAutofit lnSpcReduction="10000"/>
          </a:bodyPr>
          <a:lstStyle/>
          <a:p>
            <a:pPr marL="0" indent="0">
              <a:buNone/>
            </a:pPr>
            <a:r>
              <a:rPr lang="en-US"/>
              <a:t>The equation 3 can be integrated as follows:</a:t>
            </a:r>
          </a:p>
          <a:p>
            <a:pPr marL="0" indent="0">
              <a:buNone/>
            </a:pPr>
            <a:r>
              <a:rPr lang="en-US" baseline="-25000">
                <a:solidFill>
                  <a:srgbClr val="333333"/>
                </a:solidFill>
                <a:latin typeface="Arial" panose="020B0604020202020204" pitchFamily="34" charset="0"/>
              </a:rPr>
              <a:t>p1</a:t>
            </a:r>
            <a:r>
              <a:rPr lang="en-US" b="0" i="0">
                <a:solidFill>
                  <a:srgbClr val="333333"/>
                </a:solidFill>
                <a:effectLst/>
                <a:latin typeface="Arial" panose="020B0604020202020204" pitchFamily="34" charset="0"/>
              </a:rPr>
              <a:t>∫</a:t>
            </a:r>
            <a:r>
              <a:rPr lang="en-US" baseline="30000">
                <a:solidFill>
                  <a:srgbClr val="333333"/>
                </a:solidFill>
                <a:latin typeface="Arial" panose="020B0604020202020204" pitchFamily="34" charset="0"/>
              </a:rPr>
              <a:t>p2 </a:t>
            </a:r>
            <a:r>
              <a:rPr lang="en-US">
                <a:solidFill>
                  <a:srgbClr val="333333"/>
                </a:solidFill>
                <a:latin typeface="Arial" panose="020B0604020202020204" pitchFamily="34" charset="0"/>
              </a:rPr>
              <a:t>ln P = </a:t>
            </a:r>
            <a:r>
              <a:rPr lang="en-US" b="0" i="0" baseline="-25000">
                <a:solidFill>
                  <a:srgbClr val="333333"/>
                </a:solidFill>
                <a:effectLst/>
                <a:latin typeface="Arial" panose="020B0604020202020204" pitchFamily="34" charset="0"/>
              </a:rPr>
              <a:t>T1</a:t>
            </a:r>
            <a:r>
              <a:rPr lang="en-US" b="0" i="0">
                <a:solidFill>
                  <a:srgbClr val="333333"/>
                </a:solidFill>
                <a:effectLst/>
                <a:latin typeface="Arial" panose="020B0604020202020204" pitchFamily="34" charset="0"/>
              </a:rPr>
              <a:t>∫</a:t>
            </a:r>
            <a:r>
              <a:rPr lang="en-US" b="0" i="0" baseline="30000">
                <a:solidFill>
                  <a:srgbClr val="333333"/>
                </a:solidFill>
                <a:effectLst/>
                <a:latin typeface="Arial" panose="020B0604020202020204" pitchFamily="34" charset="0"/>
              </a:rPr>
              <a:t>T2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/RT</a:t>
            </a:r>
            <a:r>
              <a:rPr lang="en-US" baseline="30000">
                <a:solidFill>
                  <a:srgbClr val="333333"/>
                </a:solidFill>
                <a:latin typeface="Arial" panose="020B0604020202020204" pitchFamily="34" charset="0"/>
              </a:rPr>
              <a:t>2</a:t>
            </a:r>
            <a:r>
              <a:rPr lang="en-US">
                <a:solidFill>
                  <a:srgbClr val="333333"/>
                </a:solidFill>
                <a:latin typeface="Arial" panose="020B0604020202020204" pitchFamily="34" charset="0"/>
              </a:rPr>
              <a:t>dT</a:t>
            </a:r>
          </a:p>
          <a:p>
            <a:pPr marL="0" indent="0">
              <a:buNone/>
            </a:pPr>
            <a:r>
              <a:rPr lang="en-US">
                <a:solidFill>
                  <a:srgbClr val="333333"/>
                </a:solidFill>
                <a:latin typeface="Arial" panose="020B0604020202020204" pitchFamily="34" charset="0"/>
              </a:rPr>
              <a:t>   ln P</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/P</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/R [ 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T</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    </a:t>
            </a:r>
            <a:r>
              <a:rPr lang="en-US">
                <a:solidFill>
                  <a:srgbClr val="C00000"/>
                </a:solidFill>
                <a:latin typeface="Arial" panose="020B0604020202020204" pitchFamily="34" charset="0"/>
              </a:rPr>
              <a:t>log P</a:t>
            </a:r>
            <a:r>
              <a:rPr lang="en-US" baseline="-25000">
                <a:solidFill>
                  <a:srgbClr val="C00000"/>
                </a:solidFill>
                <a:latin typeface="Arial" panose="020B0604020202020204" pitchFamily="34" charset="0"/>
              </a:rPr>
              <a:t>2</a:t>
            </a:r>
            <a:r>
              <a:rPr lang="en-US">
                <a:solidFill>
                  <a:srgbClr val="C00000"/>
                </a:solidFill>
                <a:latin typeface="Arial" panose="020B0604020202020204" pitchFamily="34" charset="0"/>
              </a:rPr>
              <a:t>/P</a:t>
            </a:r>
            <a:r>
              <a:rPr lang="en-US" baseline="-25000">
                <a:solidFill>
                  <a:srgbClr val="C00000"/>
                </a:solidFill>
                <a:latin typeface="Arial" panose="020B0604020202020204" pitchFamily="34" charset="0"/>
              </a:rPr>
              <a:t>1</a:t>
            </a:r>
            <a:r>
              <a:rPr lang="en-US">
                <a:solidFill>
                  <a:srgbClr val="C00000"/>
                </a:solidFill>
                <a:latin typeface="Arial" panose="020B0604020202020204" pitchFamily="34" charset="0"/>
              </a:rPr>
              <a:t>= </a:t>
            </a:r>
            <a:r>
              <a:rPr lang="el-GR" b="0" i="0">
                <a:solidFill>
                  <a:srgbClr val="C00000"/>
                </a:solidFill>
                <a:effectLst/>
                <a:latin typeface="Arial" panose="020B0604020202020204" pitchFamily="34" charset="0"/>
              </a:rPr>
              <a:t>Δ</a:t>
            </a:r>
            <a:r>
              <a:rPr lang="en-US">
                <a:solidFill>
                  <a:srgbClr val="C00000"/>
                </a:solidFill>
                <a:latin typeface="Arial" panose="020B0604020202020204" pitchFamily="34" charset="0"/>
              </a:rPr>
              <a:t>H</a:t>
            </a:r>
            <a:r>
              <a:rPr lang="en-US" baseline="-25000">
                <a:solidFill>
                  <a:srgbClr val="C00000"/>
                </a:solidFill>
                <a:latin typeface="Arial" panose="020B0604020202020204" pitchFamily="34" charset="0"/>
              </a:rPr>
              <a:t>v</a:t>
            </a:r>
            <a:r>
              <a:rPr lang="en-US">
                <a:solidFill>
                  <a:srgbClr val="C00000"/>
                </a:solidFill>
                <a:latin typeface="Arial" panose="020B0604020202020204" pitchFamily="34" charset="0"/>
              </a:rPr>
              <a:t>/2.303R [ T</a:t>
            </a:r>
            <a:r>
              <a:rPr lang="en-US" baseline="-25000">
                <a:solidFill>
                  <a:srgbClr val="C00000"/>
                </a:solidFill>
                <a:latin typeface="Arial" panose="020B0604020202020204" pitchFamily="34" charset="0"/>
              </a:rPr>
              <a:t>2</a:t>
            </a:r>
            <a:r>
              <a:rPr lang="en-US">
                <a:solidFill>
                  <a:srgbClr val="C00000"/>
                </a:solidFill>
                <a:latin typeface="Arial" panose="020B0604020202020204" pitchFamily="34" charset="0"/>
              </a:rPr>
              <a:t>-T</a:t>
            </a:r>
            <a:r>
              <a:rPr lang="en-US" baseline="-25000">
                <a:solidFill>
                  <a:srgbClr val="C00000"/>
                </a:solidFill>
                <a:latin typeface="Arial" panose="020B0604020202020204" pitchFamily="34" charset="0"/>
              </a:rPr>
              <a:t>1</a:t>
            </a:r>
            <a:r>
              <a:rPr lang="en-US">
                <a:solidFill>
                  <a:srgbClr val="C00000"/>
                </a:solidFill>
                <a:latin typeface="Arial" panose="020B0604020202020204" pitchFamily="34" charset="0"/>
              </a:rPr>
              <a:t>/T</a:t>
            </a:r>
            <a:r>
              <a:rPr lang="en-US" baseline="-25000">
                <a:solidFill>
                  <a:srgbClr val="C00000"/>
                </a:solidFill>
                <a:latin typeface="Arial" panose="020B0604020202020204" pitchFamily="34" charset="0"/>
              </a:rPr>
              <a:t>1</a:t>
            </a:r>
            <a:r>
              <a:rPr lang="en-US">
                <a:solidFill>
                  <a:srgbClr val="C00000"/>
                </a:solidFill>
                <a:latin typeface="Arial" panose="020B0604020202020204" pitchFamily="34" charset="0"/>
              </a:rPr>
              <a:t>T</a:t>
            </a:r>
            <a:r>
              <a:rPr lang="en-US" baseline="-25000">
                <a:solidFill>
                  <a:srgbClr val="C00000"/>
                </a:solidFill>
                <a:latin typeface="Arial" panose="020B0604020202020204" pitchFamily="34" charset="0"/>
              </a:rPr>
              <a:t>2</a:t>
            </a:r>
            <a:r>
              <a:rPr lang="en-US">
                <a:solidFill>
                  <a:srgbClr val="C00000"/>
                </a:solidFill>
                <a:latin typeface="Arial" panose="020B0604020202020204" pitchFamily="34" charset="0"/>
              </a:rPr>
              <a:t>]</a:t>
            </a:r>
          </a:p>
          <a:p>
            <a:pPr marL="0" indent="0">
              <a:buNone/>
            </a:pPr>
            <a:r>
              <a:rPr lang="en-US">
                <a:solidFill>
                  <a:srgbClr val="333333"/>
                </a:solidFill>
                <a:latin typeface="Arial" panose="020B0604020202020204" pitchFamily="34" charset="0"/>
              </a:rPr>
              <a:t>This is integrated form of clausius clapeyron equation.</a:t>
            </a:r>
          </a:p>
          <a:p>
            <a:pPr marL="0" indent="0">
              <a:buNone/>
            </a:pPr>
            <a:r>
              <a:rPr lang="en-US" b="1">
                <a:latin typeface="Arial" panose="020B0604020202020204" pitchFamily="34" charset="0"/>
              </a:rPr>
              <a:t>Applications</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        =&gt; The clapeyron – clausius equation can be used for calculating enthalpy of vapourisation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 of a liquid if we know the values of vapour pressures at two temperatures.</a:t>
            </a:r>
          </a:p>
          <a:p>
            <a:pPr marL="0" indent="0">
              <a:buNone/>
            </a:pPr>
            <a:r>
              <a:rPr lang="en-US">
                <a:solidFill>
                  <a:srgbClr val="333333"/>
                </a:solidFill>
                <a:latin typeface="Arial" panose="020B0604020202020204" pitchFamily="34" charset="0"/>
              </a:rPr>
              <a:t>       =&gt; Further if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 is known vapour ptessure at any desired temperature can be calculated knowning the vaour pressure at a particular temperature.</a:t>
            </a:r>
          </a:p>
          <a:p>
            <a:pPr marL="0" indent="0">
              <a:buNone/>
            </a:pPr>
            <a:endParaRPr lang="en-US"/>
          </a:p>
        </p:txBody>
      </p:sp>
    </p:spTree>
    <p:extLst>
      <p:ext uri="{BB962C8B-B14F-4D97-AF65-F5344CB8AC3E}">
        <p14:creationId xmlns:p14="http://schemas.microsoft.com/office/powerpoint/2010/main" val="3335862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6778FD-C8FD-DD4E-9CFB-675822BF173E}"/>
              </a:ext>
            </a:extLst>
          </p:cNvPr>
          <p:cNvSpPr>
            <a:spLocks noGrp="1"/>
          </p:cNvSpPr>
          <p:nvPr>
            <p:ph idx="1"/>
          </p:nvPr>
        </p:nvSpPr>
        <p:spPr>
          <a:xfrm>
            <a:off x="838200" y="535781"/>
            <a:ext cx="10515600" cy="5641182"/>
          </a:xfrm>
        </p:spPr>
        <p:txBody>
          <a:bodyPr/>
          <a:lstStyle/>
          <a:p>
            <a:pPr marL="0" indent="0">
              <a:buNone/>
            </a:pPr>
            <a:r>
              <a:rPr lang="en-US"/>
              <a:t>        =&gt; This can also be used for calculating the effect of pressure on the boiling point of s liquid.</a:t>
            </a:r>
          </a:p>
          <a:p>
            <a:pPr marL="0" indent="0">
              <a:buNone/>
            </a:pPr>
            <a:r>
              <a:rPr lang="en-US"/>
              <a:t>       =&gt;  This equation is also used for the calculation of molar elevation constant and molal depression constant of a solvent.</a:t>
            </a:r>
          </a:p>
          <a:p>
            <a:pPr marL="0" indent="0">
              <a:buNone/>
            </a:pPr>
            <a:r>
              <a:rPr lang="en-US"/>
              <a:t>       =&gt;  The plot of log</a:t>
            </a:r>
            <a:r>
              <a:rPr lang="en-US" baseline="-25000"/>
              <a:t>10</a:t>
            </a:r>
            <a:r>
              <a:rPr lang="en-US"/>
              <a:t>P versus 1/T for any liquid gives a straight line.</a:t>
            </a:r>
          </a:p>
          <a:p>
            <a:pPr marL="0" indent="0">
              <a:buNone/>
            </a:pPr>
            <a:r>
              <a:rPr lang="en-US"/>
              <a:t>The slope of the curve gives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aseline="-25000">
                <a:solidFill>
                  <a:srgbClr val="333333"/>
                </a:solidFill>
                <a:latin typeface="Arial" panose="020B0604020202020204" pitchFamily="34" charset="0"/>
              </a:rPr>
              <a:t>v</a:t>
            </a:r>
            <a:r>
              <a:rPr lang="en-US">
                <a:solidFill>
                  <a:srgbClr val="333333"/>
                </a:solidFill>
                <a:latin typeface="Arial" panose="020B0604020202020204" pitchFamily="34" charset="0"/>
              </a:rPr>
              <a:t>/2.303R.</a:t>
            </a:r>
          </a:p>
          <a:p>
            <a:pPr marL="0" indent="0">
              <a:buNone/>
            </a:pPr>
            <a:r>
              <a:rPr lang="en-US">
                <a:solidFill>
                  <a:srgbClr val="333333"/>
                </a:solidFill>
                <a:latin typeface="Arial" panose="020B0604020202020204" pitchFamily="34" charset="0"/>
              </a:rPr>
              <a:t>      =&gt; For substances which obey troutons rule</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s</a:t>
            </a:r>
            <a:r>
              <a:rPr lang="en-US" b="0" i="0" baseline="-25000">
                <a:solidFill>
                  <a:srgbClr val="333333"/>
                </a:solidFill>
                <a:effectLst/>
                <a:latin typeface="Arial" panose="020B0604020202020204" pitchFamily="34" charset="0"/>
              </a:rPr>
              <a:t>vap</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a:solidFill>
                  <a:srgbClr val="333333"/>
                </a:solidFill>
                <a:latin typeface="Arial" panose="020B0604020202020204" pitchFamily="34" charset="0"/>
              </a:rPr>
              <a:t>H</a:t>
            </a:r>
            <a:r>
              <a:rPr lang="en-US" b="0" i="0" baseline="-25000">
                <a:solidFill>
                  <a:srgbClr val="333333"/>
                </a:solidFill>
                <a:effectLst/>
                <a:latin typeface="Arial" panose="020B0604020202020204" pitchFamily="34" charset="0"/>
              </a:rPr>
              <a:t>vap</a:t>
            </a:r>
            <a:r>
              <a:rPr lang="en-US" b="0" i="0">
                <a:solidFill>
                  <a:srgbClr val="333333"/>
                </a:solidFill>
                <a:effectLst/>
                <a:latin typeface="Arial" panose="020B0604020202020204" pitchFamily="34" charset="0"/>
              </a:rPr>
              <a:t>/T</a:t>
            </a:r>
            <a:r>
              <a:rPr lang="en-US" b="0" i="0" baseline="-25000">
                <a:solidFill>
                  <a:srgbClr val="333333"/>
                </a:solidFill>
                <a:effectLst/>
                <a:latin typeface="Arial" panose="020B0604020202020204" pitchFamily="34" charset="0"/>
              </a:rPr>
              <a:t>b</a:t>
            </a:r>
            <a:r>
              <a:rPr lang="en-US">
                <a:solidFill>
                  <a:srgbClr val="333333"/>
                </a:solidFill>
                <a:latin typeface="Arial" panose="020B0604020202020204" pitchFamily="34" charset="0"/>
              </a:rPr>
              <a:t>~ 21</a:t>
            </a:r>
          </a:p>
          <a:p>
            <a:pPr marL="0" indent="0">
              <a:buNone/>
            </a:pPr>
            <a:r>
              <a:rPr lang="en-US">
                <a:solidFill>
                  <a:srgbClr val="333333"/>
                </a:solidFill>
                <a:latin typeface="Arial" panose="020B0604020202020204" pitchFamily="34" charset="0"/>
              </a:rPr>
              <a:t>     the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a:t>
            </a:r>
            <a:r>
              <a:rPr lang="en-US" b="0" i="0" baseline="-25000">
                <a:solidFill>
                  <a:srgbClr val="333333"/>
                </a:solidFill>
                <a:effectLst/>
                <a:latin typeface="Arial" panose="020B0604020202020204" pitchFamily="34" charset="0"/>
              </a:rPr>
              <a:t>v</a:t>
            </a:r>
            <a:r>
              <a:rPr lang="en-US" b="0" i="0">
                <a:solidFill>
                  <a:srgbClr val="333333"/>
                </a:solidFill>
                <a:effectLst/>
                <a:latin typeface="Arial" panose="020B0604020202020204" pitchFamily="34" charset="0"/>
              </a:rPr>
              <a:t> value can be calculated knowing the boiling Point alone.</a:t>
            </a:r>
          </a:p>
          <a:p>
            <a:pPr marL="0" indent="0">
              <a:buNone/>
            </a:pPr>
            <a:r>
              <a:rPr lang="en-US">
                <a:solidFill>
                  <a:srgbClr val="333333"/>
                </a:solidFill>
                <a:latin typeface="Arial" panose="020B0604020202020204" pitchFamily="34" charset="0"/>
              </a:rPr>
              <a:t>     =&gt; This equation can be used for the determination of heat of fusion of a solid using the following form of the equation.</a:t>
            </a:r>
          </a:p>
          <a:p>
            <a:pPr marL="0" indent="0">
              <a:buNone/>
            </a:pPr>
            <a:endParaRPr lang="en-US"/>
          </a:p>
        </p:txBody>
      </p:sp>
    </p:spTree>
    <p:extLst>
      <p:ext uri="{BB962C8B-B14F-4D97-AF65-F5344CB8AC3E}">
        <p14:creationId xmlns:p14="http://schemas.microsoft.com/office/powerpoint/2010/main" val="11827311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D4E843-E89D-E741-A5A6-69F81F3C7E77}"/>
              </a:ext>
            </a:extLst>
          </p:cNvPr>
          <p:cNvSpPr>
            <a:spLocks noGrp="1"/>
          </p:cNvSpPr>
          <p:nvPr>
            <p:ph idx="1"/>
          </p:nvPr>
        </p:nvSpPr>
        <p:spPr>
          <a:xfrm>
            <a:off x="838200" y="678656"/>
            <a:ext cx="10515600" cy="4748213"/>
          </a:xfrm>
        </p:spPr>
        <p:txBody>
          <a:bodyPr/>
          <a:lstStyle/>
          <a:p>
            <a:pPr marL="0" indent="0">
              <a:buNone/>
            </a:pPr>
            <a:r>
              <a:rPr lang="en-US"/>
              <a:t> dP/dT =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a:t>
            </a:r>
            <a:r>
              <a:rPr lang="en-US" b="0" i="0" baseline="-25000">
                <a:solidFill>
                  <a:srgbClr val="333333"/>
                </a:solidFill>
                <a:effectLst/>
                <a:latin typeface="Arial" panose="020B0604020202020204" pitchFamily="34" charset="0"/>
              </a:rPr>
              <a:t>f</a:t>
            </a:r>
            <a:r>
              <a:rPr lang="en-US" b="0" i="0">
                <a:solidFill>
                  <a:srgbClr val="333333"/>
                </a:solidFill>
                <a:effectLst/>
                <a:latin typeface="Arial" panose="020B0604020202020204" pitchFamily="34" charset="0"/>
              </a:rPr>
              <a:t>/T</a:t>
            </a:r>
            <a:r>
              <a:rPr lang="en-US" b="0" i="0" baseline="-25000">
                <a:solidFill>
                  <a:srgbClr val="333333"/>
                </a:solidFill>
                <a:effectLst/>
                <a:latin typeface="Arial" panose="020B0604020202020204" pitchFamily="34" charset="0"/>
              </a:rPr>
              <a:t>f</a:t>
            </a:r>
            <a:r>
              <a:rPr lang="en-US" b="0" i="0">
                <a:solidFill>
                  <a:srgbClr val="333333"/>
                </a:solidFill>
                <a:effectLst/>
                <a:latin typeface="Arial" panose="020B0604020202020204" pitchFamily="34" charset="0"/>
              </a:rPr>
              <a:t>(V</a:t>
            </a:r>
            <a:r>
              <a:rPr lang="en-US" b="0" i="0" baseline="-25000">
                <a:solidFill>
                  <a:srgbClr val="333333"/>
                </a:solidFill>
                <a:effectLst/>
                <a:latin typeface="Arial" panose="020B0604020202020204" pitchFamily="34" charset="0"/>
              </a:rPr>
              <a:t>1</a:t>
            </a:r>
            <a:r>
              <a:rPr lang="en-US" b="0" i="0">
                <a:solidFill>
                  <a:srgbClr val="333333"/>
                </a:solidFill>
                <a:effectLst/>
                <a:latin typeface="Arial" panose="020B0604020202020204" pitchFamily="34" charset="0"/>
              </a:rPr>
              <a:t>-V</a:t>
            </a:r>
            <a:r>
              <a:rPr lang="en-US" b="0" i="0" baseline="-25000">
                <a:solidFill>
                  <a:srgbClr val="333333"/>
                </a:solidFill>
                <a:effectLst/>
                <a:latin typeface="Arial" panose="020B0604020202020204" pitchFamily="34" charset="0"/>
              </a:rPr>
              <a:t>2</a:t>
            </a:r>
            <a:r>
              <a:rPr lang="en-US" b="0" i="0">
                <a:solidFill>
                  <a:srgbClr val="333333"/>
                </a:solidFill>
                <a:effectLst/>
                <a:latin typeface="Arial" panose="020B0604020202020204" pitchFamily="34" charset="0"/>
              </a:rPr>
              <a:t>)</a:t>
            </a:r>
          </a:p>
          <a:p>
            <a:pPr marL="0" indent="0">
              <a:buNone/>
            </a:pPr>
            <a:r>
              <a:rPr lang="en-US">
                <a:solidFill>
                  <a:srgbClr val="333333"/>
                </a:solidFill>
                <a:latin typeface="Arial" panose="020B0604020202020204" pitchFamily="34" charset="0"/>
              </a:rPr>
              <a:t>Where dP/dT is the rate of change of pressure with temperature. V</a:t>
            </a:r>
            <a:r>
              <a:rPr lang="en-US" baseline="-25000">
                <a:solidFill>
                  <a:srgbClr val="333333"/>
                </a:solidFill>
                <a:latin typeface="Arial" panose="020B0604020202020204" pitchFamily="34" charset="0"/>
              </a:rPr>
              <a:t>1</a:t>
            </a:r>
            <a:r>
              <a:rPr lang="en-US">
                <a:solidFill>
                  <a:srgbClr val="333333"/>
                </a:solidFill>
                <a:latin typeface="Arial" panose="020B0604020202020204" pitchFamily="34" charset="0"/>
              </a:rPr>
              <a:t> is the volume of the substance in liquid state V</a:t>
            </a:r>
            <a:r>
              <a:rPr lang="en-US" baseline="-25000">
                <a:solidFill>
                  <a:srgbClr val="333333"/>
                </a:solidFill>
                <a:latin typeface="Arial" panose="020B0604020202020204" pitchFamily="34" charset="0"/>
              </a:rPr>
              <a:t>2</a:t>
            </a:r>
            <a:r>
              <a:rPr lang="en-US">
                <a:solidFill>
                  <a:srgbClr val="333333"/>
                </a:solidFill>
                <a:latin typeface="Arial" panose="020B0604020202020204" pitchFamily="34" charset="0"/>
              </a:rPr>
              <a:t> the volume of the solid and T</a:t>
            </a:r>
            <a:r>
              <a:rPr lang="en-US" baseline="-25000">
                <a:solidFill>
                  <a:srgbClr val="333333"/>
                </a:solidFill>
                <a:latin typeface="Arial" panose="020B0604020202020204" pitchFamily="34" charset="0"/>
              </a:rPr>
              <a:t>f</a:t>
            </a:r>
            <a:r>
              <a:rPr lang="en-US">
                <a:solidFill>
                  <a:srgbClr val="333333"/>
                </a:solidFill>
                <a:latin typeface="Arial" panose="020B0604020202020204" pitchFamily="34" charset="0"/>
              </a:rPr>
              <a:t> is the freezing oint of the solid.</a:t>
            </a:r>
            <a:endParaRPr lang="en-US"/>
          </a:p>
        </p:txBody>
      </p:sp>
    </p:spTree>
    <p:extLst>
      <p:ext uri="{BB962C8B-B14F-4D97-AF65-F5344CB8AC3E}">
        <p14:creationId xmlns:p14="http://schemas.microsoft.com/office/powerpoint/2010/main" val="2030126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5D36F4A-82C7-F748-8AD7-719C3E0E8E87}"/>
              </a:ext>
            </a:extLst>
          </p:cNvPr>
          <p:cNvSpPr>
            <a:spLocks noGrp="1"/>
          </p:cNvSpPr>
          <p:nvPr>
            <p:ph idx="1"/>
          </p:nvPr>
        </p:nvSpPr>
        <p:spPr>
          <a:xfrm>
            <a:off x="838200" y="678656"/>
            <a:ext cx="10515600" cy="5498307"/>
          </a:xfrm>
        </p:spPr>
        <p:txBody>
          <a:bodyPr/>
          <a:lstStyle/>
          <a:p>
            <a:pPr marL="0" indent="0">
              <a:buNone/>
            </a:pPr>
            <a:endParaRPr lang="en-US"/>
          </a:p>
          <a:p>
            <a:pPr marL="0" indent="0">
              <a:buNone/>
            </a:pPr>
            <a:endParaRPr lang="en-US"/>
          </a:p>
          <a:p>
            <a:pPr marL="0" indent="0">
              <a:buNone/>
            </a:pPr>
            <a:endParaRPr lang="en-US"/>
          </a:p>
          <a:p>
            <a:pPr marL="0" indent="0">
              <a:buNone/>
            </a:pPr>
            <a:endParaRPr lang="en-US"/>
          </a:p>
          <a:p>
            <a:pPr marL="0" indent="0">
              <a:buNone/>
            </a:pPr>
            <a:endParaRPr lang="en-US"/>
          </a:p>
          <a:p>
            <a:pPr marL="0" indent="0">
              <a:buNone/>
            </a:pPr>
            <a:r>
              <a:rPr lang="en-US"/>
              <a:t>                                                   THANK YOU </a:t>
            </a:r>
          </a:p>
        </p:txBody>
      </p:sp>
    </p:spTree>
    <p:extLst>
      <p:ext uri="{BB962C8B-B14F-4D97-AF65-F5344CB8AC3E}">
        <p14:creationId xmlns:p14="http://schemas.microsoft.com/office/powerpoint/2010/main" val="3208730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5EB561-8BE6-C44A-BB59-DBE4A7EF0D04}"/>
              </a:ext>
            </a:extLst>
          </p:cNvPr>
          <p:cNvSpPr>
            <a:spLocks noGrp="1"/>
          </p:cNvSpPr>
          <p:nvPr>
            <p:ph idx="1"/>
          </p:nvPr>
        </p:nvSpPr>
        <p:spPr>
          <a:xfrm>
            <a:off x="838200" y="500063"/>
            <a:ext cx="10515600" cy="5676900"/>
          </a:xfrm>
        </p:spPr>
        <p:txBody>
          <a:bodyPr/>
          <a:lstStyle/>
          <a:p>
            <a:pPr marL="0" indent="0">
              <a:buNone/>
            </a:pPr>
            <a:r>
              <a:rPr lang="en-US" b="1"/>
              <a:t>Van’t Haff’s Reaction isotherm:</a:t>
            </a:r>
          </a:p>
          <a:p>
            <a:pPr marL="0" indent="0">
              <a:buNone/>
            </a:pPr>
            <a:r>
              <a:rPr lang="en-US">
                <a:solidFill>
                  <a:schemeClr val="accent1">
                    <a:lumMod val="75000"/>
                  </a:schemeClr>
                </a:solidFill>
              </a:rPr>
              <a:t>Relation between Gibb’s free energy </a:t>
            </a:r>
            <a:r>
              <a:rPr lang="el-GR" b="0" i="0">
                <a:solidFill>
                  <a:schemeClr val="accent1">
                    <a:lumMod val="75000"/>
                  </a:schemeClr>
                </a:solidFill>
                <a:effectLst/>
                <a:latin typeface="Arial" panose="020B0604020202020204" pitchFamily="34" charset="0"/>
              </a:rPr>
              <a:t>Δ</a:t>
            </a:r>
            <a:r>
              <a:rPr lang="en-US" b="0" i="0">
                <a:solidFill>
                  <a:schemeClr val="accent1">
                    <a:lumMod val="75000"/>
                  </a:schemeClr>
                </a:solidFill>
                <a:effectLst/>
                <a:latin typeface="Arial" panose="020B0604020202020204" pitchFamily="34" charset="0"/>
              </a:rPr>
              <a:t>G </a:t>
            </a:r>
            <a:r>
              <a:rPr lang="en-US">
                <a:solidFill>
                  <a:schemeClr val="accent1">
                    <a:lumMod val="75000"/>
                  </a:schemeClr>
                </a:solidFill>
              </a:rPr>
              <a:t>and equilium constant K</a:t>
            </a:r>
            <a:r>
              <a:rPr lang="en-US" baseline="-25000">
                <a:solidFill>
                  <a:schemeClr val="accent1">
                    <a:lumMod val="75000"/>
                  </a:schemeClr>
                </a:solidFill>
              </a:rPr>
              <a:t>p</a:t>
            </a:r>
            <a:r>
              <a:rPr lang="en-US">
                <a:solidFill>
                  <a:schemeClr val="accent1">
                    <a:lumMod val="75000"/>
                  </a:schemeClr>
                </a:solidFill>
              </a:rPr>
              <a:t>:</a:t>
            </a:r>
          </a:p>
          <a:p>
            <a:pPr marL="0" indent="0">
              <a:buNone/>
            </a:pPr>
            <a:r>
              <a:rPr lang="en-US"/>
              <a:t>  </a:t>
            </a:r>
            <a:r>
              <a:rPr lang="en-US" b="1"/>
              <a:t>Derivation</a:t>
            </a:r>
            <a:r>
              <a:rPr lang="en-US"/>
              <a:t>:</a:t>
            </a:r>
          </a:p>
          <a:p>
            <a:pPr marL="0" indent="0">
              <a:buNone/>
            </a:pPr>
            <a:r>
              <a:rPr lang="en-US"/>
              <a:t>             consider a mixture of four ideal gases A,B,C and D.</a:t>
            </a:r>
          </a:p>
          <a:p>
            <a:pPr marL="0" indent="0">
              <a:buNone/>
            </a:pPr>
            <a:r>
              <a:rPr lang="en-US"/>
              <a:t>        suppose the following reaction takes place</a:t>
            </a:r>
          </a:p>
          <a:p>
            <a:pPr marL="0" indent="0">
              <a:buNone/>
            </a:pPr>
            <a:r>
              <a:rPr lang="en-US"/>
              <a:t>              aA + bB -------------</a:t>
            </a:r>
            <a:r>
              <a:rPr lang="en-US">
                <a:sym typeface="Wingdings" pitchFamily="2" charset="2"/>
              </a:rPr>
              <a:t>  cC  +  dD</a:t>
            </a:r>
          </a:p>
          <a:p>
            <a:pPr marL="0" indent="0">
              <a:buNone/>
            </a:pPr>
            <a:r>
              <a:rPr lang="en-US">
                <a:sym typeface="Wingdings" pitchFamily="2" charset="2"/>
              </a:rPr>
              <a:t>The chemical potential of various gases are</a:t>
            </a:r>
          </a:p>
          <a:p>
            <a:pPr marL="0" indent="0">
              <a:buNone/>
            </a:pP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A </a:t>
            </a:r>
            <a:r>
              <a:rPr lang="en-US" i="0">
                <a:solidFill>
                  <a:srgbClr val="333333"/>
                </a:solidFill>
                <a:effectLst/>
                <a:latin typeface="Arial" panose="020B0604020202020204" pitchFamily="34" charset="0"/>
              </a:rPr>
              <a:t>= </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 RT ln P</a:t>
            </a:r>
            <a:r>
              <a:rPr lang="en-US" i="0" baseline="-25000">
                <a:solidFill>
                  <a:srgbClr val="333333"/>
                </a:solidFill>
                <a:effectLst/>
                <a:latin typeface="Arial" panose="020B0604020202020204" pitchFamily="34" charset="0"/>
              </a:rPr>
              <a:t>A</a:t>
            </a:r>
          </a:p>
          <a:p>
            <a:pPr marL="0" indent="0">
              <a:buNone/>
            </a:pPr>
            <a:r>
              <a:rPr lang="en-US" baseline="-25000">
                <a:solidFill>
                  <a:srgbClr val="333333"/>
                </a:solidFill>
                <a:latin typeface="Arial" panose="020B0604020202020204" pitchFamily="34" charset="0"/>
                <a:sym typeface="Wingdings" pitchFamily="2" charset="2"/>
              </a:rPr>
              <a:t>             </a:t>
            </a:r>
            <a:r>
              <a:rPr lang="en-US">
                <a:sym typeface="Wingdings" pitchFamily="2" charset="2"/>
              </a:rPr>
              <a:t> </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B</a:t>
            </a:r>
            <a:r>
              <a:rPr lang="en-US" i="0">
                <a:solidFill>
                  <a:srgbClr val="333333"/>
                </a:solidFill>
                <a:effectLst/>
                <a:latin typeface="Arial" panose="020B0604020202020204" pitchFamily="34" charset="0"/>
              </a:rPr>
              <a:t>= </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B</a:t>
            </a:r>
            <a:r>
              <a:rPr lang="en-US" i="0">
                <a:solidFill>
                  <a:srgbClr val="333333"/>
                </a:solidFill>
                <a:effectLst/>
                <a:latin typeface="Arial" panose="020B0604020202020204" pitchFamily="34" charset="0"/>
              </a:rPr>
              <a:t>+ RT ln P</a:t>
            </a:r>
            <a:r>
              <a:rPr lang="en-US" baseline="-25000">
                <a:solidFill>
                  <a:srgbClr val="333333"/>
                </a:solidFill>
                <a:latin typeface="Arial" panose="020B0604020202020204" pitchFamily="34" charset="0"/>
              </a:rPr>
              <a:t>B</a:t>
            </a:r>
            <a:endParaRPr lang="en-US" i="0" baseline="-25000">
              <a:solidFill>
                <a:srgbClr val="333333"/>
              </a:solidFill>
              <a:effectLst/>
              <a:latin typeface="Arial" panose="020B0604020202020204" pitchFamily="34" charset="0"/>
            </a:endParaRPr>
          </a:p>
          <a:p>
            <a:pPr marL="0" indent="0">
              <a:buNone/>
            </a:pPr>
            <a:r>
              <a:rPr lang="en-US" baseline="-25000">
                <a:solidFill>
                  <a:srgbClr val="333333"/>
                </a:solidFill>
                <a:latin typeface="Arial" panose="020B0604020202020204" pitchFamily="34" charset="0"/>
                <a:sym typeface="Wingdings" pitchFamily="2" charset="2"/>
              </a:rPr>
              <a:t>             </a:t>
            </a:r>
            <a:r>
              <a:rPr lang="en-US">
                <a:sym typeface="Wingdings" pitchFamily="2" charset="2"/>
              </a:rPr>
              <a:t> </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C</a:t>
            </a:r>
            <a:r>
              <a:rPr lang="en-US" i="0">
                <a:solidFill>
                  <a:srgbClr val="333333"/>
                </a:solidFill>
                <a:effectLst/>
                <a:latin typeface="Arial" panose="020B0604020202020204" pitchFamily="34" charset="0"/>
              </a:rPr>
              <a:t>= </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C</a:t>
            </a:r>
            <a:r>
              <a:rPr lang="en-US" i="0">
                <a:solidFill>
                  <a:srgbClr val="333333"/>
                </a:solidFill>
                <a:effectLst/>
                <a:latin typeface="Arial" panose="020B0604020202020204" pitchFamily="34" charset="0"/>
              </a:rPr>
              <a:t>+ RT ln P</a:t>
            </a:r>
            <a:r>
              <a:rPr lang="en-US" baseline="-25000">
                <a:solidFill>
                  <a:srgbClr val="333333"/>
                </a:solidFill>
                <a:latin typeface="Arial" panose="020B0604020202020204" pitchFamily="34" charset="0"/>
              </a:rPr>
              <a:t>C</a:t>
            </a:r>
            <a:endParaRPr lang="en-US" i="0" baseline="-25000">
              <a:solidFill>
                <a:srgbClr val="333333"/>
              </a:solidFill>
              <a:effectLst/>
              <a:latin typeface="Arial" panose="020B0604020202020204" pitchFamily="34" charset="0"/>
            </a:endParaRPr>
          </a:p>
          <a:p>
            <a:pPr marL="0" indent="0">
              <a:buNone/>
            </a:pPr>
            <a:r>
              <a:rPr lang="en-US" baseline="-25000">
                <a:solidFill>
                  <a:srgbClr val="333333"/>
                </a:solidFill>
                <a:latin typeface="Arial" panose="020B0604020202020204" pitchFamily="34" charset="0"/>
                <a:sym typeface="Wingdings" pitchFamily="2" charset="2"/>
              </a:rPr>
              <a:t>              </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D</a:t>
            </a:r>
            <a:r>
              <a:rPr lang="en-US" i="0">
                <a:solidFill>
                  <a:srgbClr val="333333"/>
                </a:solidFill>
                <a:effectLst/>
                <a:latin typeface="Arial" panose="020B0604020202020204" pitchFamily="34" charset="0"/>
              </a:rPr>
              <a:t>+ RT ln P</a:t>
            </a:r>
            <a:r>
              <a:rPr lang="en-US" baseline="-25000">
                <a:solidFill>
                  <a:srgbClr val="333333"/>
                </a:solidFill>
                <a:latin typeface="Arial" panose="020B0604020202020204" pitchFamily="34" charset="0"/>
              </a:rPr>
              <a:t>D</a:t>
            </a:r>
            <a:endParaRPr lang="en-US">
              <a:sym typeface="Wingdings" pitchFamily="2" charset="2"/>
            </a:endParaRPr>
          </a:p>
        </p:txBody>
      </p:sp>
    </p:spTree>
    <p:extLst>
      <p:ext uri="{BB962C8B-B14F-4D97-AF65-F5344CB8AC3E}">
        <p14:creationId xmlns:p14="http://schemas.microsoft.com/office/powerpoint/2010/main" val="6530067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CEC1EF-8474-1F44-B36E-E5A4224E010C}"/>
              </a:ext>
            </a:extLst>
          </p:cNvPr>
          <p:cNvSpPr>
            <a:spLocks noGrp="1"/>
          </p:cNvSpPr>
          <p:nvPr>
            <p:ph idx="1"/>
          </p:nvPr>
        </p:nvSpPr>
        <p:spPr>
          <a:xfrm>
            <a:off x="773905" y="608409"/>
            <a:ext cx="10644189" cy="5641182"/>
          </a:xfrm>
        </p:spPr>
        <p:txBody>
          <a:bodyPr/>
          <a:lstStyle/>
          <a:p>
            <a:pPr marL="0" indent="0">
              <a:buNone/>
            </a:pPr>
            <a:r>
              <a:rPr lang="en-US"/>
              <a:t> The free energy change of the reaction</a:t>
            </a:r>
          </a:p>
          <a:p>
            <a:pPr marL="0" indent="0">
              <a:buNone/>
            </a:pPr>
            <a:r>
              <a:rPr lang="en-US"/>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(c</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c </a:t>
            </a:r>
            <a:r>
              <a:rPr lang="en-US">
                <a:solidFill>
                  <a:srgbClr val="333333"/>
                </a:solidFill>
                <a:latin typeface="Arial" panose="020B0604020202020204" pitchFamily="34" charset="0"/>
              </a:rPr>
              <a:t>+ d</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D</a:t>
            </a:r>
            <a:r>
              <a:rPr lang="en-US">
                <a:solidFill>
                  <a:srgbClr val="333333"/>
                </a:solidFill>
                <a:latin typeface="Arial" panose="020B0604020202020204" pitchFamily="34" charset="0"/>
              </a:rPr>
              <a:t>)  -  (a</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 b</a:t>
            </a:r>
            <a:r>
              <a:rPr lang="el-GR" i="0">
                <a:solidFill>
                  <a:srgbClr val="333333"/>
                </a:solidFill>
                <a:effectLst/>
                <a:latin typeface="Arial" panose="020B0604020202020204" pitchFamily="34" charset="0"/>
              </a:rPr>
              <a:t>μ</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(c</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C</a:t>
            </a:r>
            <a:r>
              <a:rPr lang="en-US" i="0">
                <a:solidFill>
                  <a:srgbClr val="333333"/>
                </a:solidFill>
                <a:effectLst/>
                <a:latin typeface="Arial" panose="020B0604020202020204" pitchFamily="34" charset="0"/>
              </a:rPr>
              <a:t>+ cRT ln P</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dRT ln P</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a:t>
            </a:r>
          </a:p>
          <a:p>
            <a:pPr marL="0" indent="0">
              <a:buNone/>
            </a:pP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 (a</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aRT ln P</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b</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B</a:t>
            </a:r>
            <a:r>
              <a:rPr lang="en-US" i="0">
                <a:solidFill>
                  <a:srgbClr val="333333"/>
                </a:solidFill>
                <a:effectLst/>
                <a:latin typeface="Arial" panose="020B0604020202020204" pitchFamily="34" charset="0"/>
              </a:rPr>
              <a:t>+ bRT ln P</a:t>
            </a:r>
            <a:r>
              <a:rPr lang="en-US" i="0" baseline="-25000">
                <a:solidFill>
                  <a:srgbClr val="333333"/>
                </a:solidFill>
                <a:effectLst/>
                <a:latin typeface="Arial" panose="020B0604020202020204" pitchFamily="34" charset="0"/>
              </a:rPr>
              <a:t>B</a:t>
            </a:r>
            <a:r>
              <a:rPr lang="en-US" i="0">
                <a:solidFill>
                  <a:srgbClr val="333333"/>
                </a:solidFill>
                <a:effectLst/>
                <a:latin typeface="Arial" panose="020B0604020202020204" pitchFamily="34" charset="0"/>
              </a:rPr>
              <a:t>)</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(c</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c </a:t>
            </a:r>
            <a:r>
              <a:rPr lang="en-US">
                <a:solidFill>
                  <a:srgbClr val="333333"/>
                </a:solidFill>
                <a:latin typeface="Arial" panose="020B0604020202020204" pitchFamily="34" charset="0"/>
              </a:rPr>
              <a:t>+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D</a:t>
            </a:r>
            <a:r>
              <a:rPr lang="en-US">
                <a:solidFill>
                  <a:srgbClr val="333333"/>
                </a:solidFill>
                <a:latin typeface="Arial" panose="020B0604020202020204" pitchFamily="34" charset="0"/>
              </a:rPr>
              <a:t>)</a:t>
            </a:r>
            <a:r>
              <a:rPr lang="en-US" i="0">
                <a:solidFill>
                  <a:srgbClr val="333333"/>
                </a:solidFill>
                <a:effectLst/>
                <a:latin typeface="Arial" panose="020B0604020202020204" pitchFamily="34" charset="0"/>
              </a:rPr>
              <a:t> (cRT ln P</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dRT ln P</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a:t>
            </a:r>
          </a:p>
          <a:p>
            <a:pPr marL="0" indent="0">
              <a:buNone/>
            </a:pPr>
            <a:r>
              <a:rPr lang="en-US">
                <a:solidFill>
                  <a:srgbClr val="333333"/>
                </a:solidFill>
                <a:latin typeface="Arial" panose="020B0604020202020204" pitchFamily="34" charset="0"/>
              </a:rPr>
              <a:t>                    -  (a</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 b</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aRT ln P</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+bRT ln P</a:t>
            </a:r>
            <a:r>
              <a:rPr lang="en-US" i="0" baseline="-25000">
                <a:solidFill>
                  <a:srgbClr val="333333"/>
                </a:solidFill>
                <a:effectLst/>
                <a:latin typeface="Arial" panose="020B0604020202020204" pitchFamily="34" charset="0"/>
              </a:rPr>
              <a:t>B</a:t>
            </a:r>
            <a:r>
              <a:rPr lang="en-US" i="0">
                <a:solidFill>
                  <a:srgbClr val="333333"/>
                </a:solidFill>
                <a:effectLst/>
                <a:latin typeface="Arial" panose="020B0604020202020204" pitchFamily="34" charset="0"/>
              </a:rPr>
              <a:t>)</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(c</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c </a:t>
            </a:r>
            <a:r>
              <a:rPr lang="en-US">
                <a:solidFill>
                  <a:srgbClr val="333333"/>
                </a:solidFill>
                <a:latin typeface="Arial" panose="020B0604020202020204" pitchFamily="34" charset="0"/>
              </a:rPr>
              <a:t>+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D</a:t>
            </a:r>
            <a:r>
              <a:rPr lang="en-US">
                <a:solidFill>
                  <a:srgbClr val="333333"/>
                </a:solidFill>
                <a:latin typeface="Arial" panose="020B0604020202020204" pitchFamily="34" charset="0"/>
              </a:rPr>
              <a:t>) -  (a</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i="0" baseline="-25000">
                <a:solidFill>
                  <a:srgbClr val="333333"/>
                </a:solidFill>
                <a:effectLst/>
                <a:latin typeface="Arial" panose="020B0604020202020204" pitchFamily="34" charset="0"/>
              </a:rPr>
              <a:t>A</a:t>
            </a:r>
            <a:r>
              <a:rPr lang="en-US" i="0">
                <a:solidFill>
                  <a:srgbClr val="333333"/>
                </a:solidFill>
                <a:effectLst/>
                <a:latin typeface="Arial" panose="020B0604020202020204" pitchFamily="34" charset="0"/>
              </a:rPr>
              <a:t> + b</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RT ln P</a:t>
            </a:r>
            <a:r>
              <a:rPr lang="en-US" i="0" baseline="30000">
                <a:solidFill>
                  <a:srgbClr val="333333"/>
                </a:solidFill>
                <a:effectLst/>
                <a:latin typeface="Arial" panose="020B0604020202020204" pitchFamily="34" charset="0"/>
              </a:rPr>
              <a:t>c</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d</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P</a:t>
            </a:r>
            <a:r>
              <a:rPr lang="en-US" baseline="30000">
                <a:solidFill>
                  <a:srgbClr val="333333"/>
                </a:solidFill>
                <a:latin typeface="Arial" panose="020B0604020202020204" pitchFamily="34" charset="0"/>
              </a:rPr>
              <a:t>a</a:t>
            </a:r>
            <a:r>
              <a:rPr lang="en-US" baseline="-25000">
                <a:solidFill>
                  <a:srgbClr val="333333"/>
                </a:solidFill>
                <a:latin typeface="Arial" panose="020B0604020202020204" pitchFamily="34" charset="0"/>
              </a:rPr>
              <a:t>A</a:t>
            </a:r>
            <a:r>
              <a:rPr lang="en-US">
                <a:solidFill>
                  <a:srgbClr val="333333"/>
                </a:solidFill>
                <a:latin typeface="Arial" panose="020B0604020202020204" pitchFamily="34" charset="0"/>
              </a:rPr>
              <a:t>P</a:t>
            </a:r>
            <a:r>
              <a:rPr lang="en-US" baseline="30000">
                <a:solidFill>
                  <a:srgbClr val="333333"/>
                </a:solidFill>
                <a:latin typeface="Arial" panose="020B0604020202020204" pitchFamily="34" charset="0"/>
              </a:rPr>
              <a:t>b</a:t>
            </a:r>
            <a:r>
              <a:rPr lang="en-US" baseline="-25000">
                <a:solidFill>
                  <a:srgbClr val="333333"/>
                </a:solidFill>
                <a:latin typeface="Arial" panose="020B0604020202020204" pitchFamily="34" charset="0"/>
              </a:rPr>
              <a:t>B</a:t>
            </a:r>
            <a:endParaRPr lang="en-US">
              <a:solidFill>
                <a:srgbClr val="333333"/>
              </a:solidFill>
              <a:latin typeface="Arial" panose="020B0604020202020204" pitchFamily="34" charset="0"/>
            </a:endParaRPr>
          </a:p>
          <a:p>
            <a:pPr marL="0" indent="0">
              <a:buNone/>
            </a:pP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a:t>
            </a:r>
            <a:r>
              <a:rPr lang="en-US" i="0">
                <a:solidFill>
                  <a:srgbClr val="333333"/>
                </a:solidFill>
                <a:effectLst/>
                <a:latin typeface="Arial" panose="020B0604020202020204" pitchFamily="34" charset="0"/>
              </a:rPr>
              <a:t>RT ln P</a:t>
            </a:r>
            <a:r>
              <a:rPr lang="en-US" i="0" baseline="30000">
                <a:solidFill>
                  <a:srgbClr val="333333"/>
                </a:solidFill>
                <a:effectLst/>
                <a:latin typeface="Arial" panose="020B0604020202020204" pitchFamily="34" charset="0"/>
              </a:rPr>
              <a:t>c</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d</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P</a:t>
            </a:r>
            <a:r>
              <a:rPr lang="en-US" baseline="30000">
                <a:solidFill>
                  <a:srgbClr val="333333"/>
                </a:solidFill>
                <a:latin typeface="Arial" panose="020B0604020202020204" pitchFamily="34" charset="0"/>
              </a:rPr>
              <a:t>a</a:t>
            </a:r>
            <a:r>
              <a:rPr lang="en-US" baseline="-25000">
                <a:solidFill>
                  <a:srgbClr val="333333"/>
                </a:solidFill>
                <a:latin typeface="Arial" panose="020B0604020202020204" pitchFamily="34" charset="0"/>
              </a:rPr>
              <a:t>A</a:t>
            </a:r>
            <a:r>
              <a:rPr lang="en-US">
                <a:solidFill>
                  <a:srgbClr val="333333"/>
                </a:solidFill>
                <a:latin typeface="Arial" panose="020B0604020202020204" pitchFamily="34" charset="0"/>
              </a:rPr>
              <a:t>P</a:t>
            </a:r>
            <a:r>
              <a:rPr lang="en-US" baseline="30000">
                <a:solidFill>
                  <a:srgbClr val="333333"/>
                </a:solidFill>
                <a:latin typeface="Arial" panose="020B0604020202020204" pitchFamily="34" charset="0"/>
              </a:rPr>
              <a:t>b</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a:t>
            </a:r>
            <a:r>
              <a:rPr lang="en-US">
                <a:solidFill>
                  <a:srgbClr val="333333"/>
                </a:solidFill>
                <a:latin typeface="Arial" panose="020B0604020202020204" pitchFamily="34" charset="0"/>
                <a:sym typeface="Wingdings" pitchFamily="2" charset="2"/>
              </a:rPr>
              <a:t>     1</a:t>
            </a:r>
          </a:p>
          <a:p>
            <a:pPr marL="0" indent="0">
              <a:buNone/>
            </a:pPr>
            <a:r>
              <a:rPr lang="en-US">
                <a:solidFill>
                  <a:srgbClr val="333333"/>
                </a:solidFill>
                <a:latin typeface="Arial" panose="020B0604020202020204" pitchFamily="34" charset="0"/>
                <a:sym typeface="Wingdings" pitchFamily="2" charset="2"/>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is the free energy change of reaction</a:t>
            </a:r>
          </a:p>
          <a:p>
            <a:pPr marL="0" indent="0">
              <a:buNone/>
            </a:pPr>
            <a:r>
              <a:rPr lang="en-US" baseline="-25000">
                <a:solidFill>
                  <a:srgbClr val="333333"/>
                </a:solidFill>
                <a:latin typeface="Arial" panose="020B0604020202020204" pitchFamily="34" charset="0"/>
              </a:rPr>
              <a:t>   </a:t>
            </a:r>
            <a:r>
              <a:rPr lang="en-US">
                <a:solidFill>
                  <a:srgbClr val="333333"/>
                </a:solidFill>
                <a:latin typeface="Arial" panose="020B0604020202020204" pitchFamily="34" charset="0"/>
              </a:rPr>
              <a:t>If the reaction is at equilibrium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=0</a:t>
            </a:r>
          </a:p>
          <a:p>
            <a:pPr marL="0" indent="0">
              <a:buNone/>
            </a:pPr>
            <a:r>
              <a:rPr lang="en-US" baseline="-25000"/>
              <a:t>                   </a:t>
            </a:r>
            <a:r>
              <a:rPr lang="en-US"/>
              <a:t>0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a:t>
            </a:r>
            <a:r>
              <a:rPr lang="en-US" i="0">
                <a:solidFill>
                  <a:srgbClr val="333333"/>
                </a:solidFill>
                <a:effectLst/>
                <a:latin typeface="Arial" panose="020B0604020202020204" pitchFamily="34" charset="0"/>
              </a:rPr>
              <a:t>RT ln P</a:t>
            </a:r>
            <a:r>
              <a:rPr lang="en-US" i="0" baseline="30000">
                <a:solidFill>
                  <a:srgbClr val="333333"/>
                </a:solidFill>
                <a:effectLst/>
                <a:latin typeface="Arial" panose="020B0604020202020204" pitchFamily="34" charset="0"/>
              </a:rPr>
              <a:t>c</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d</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P</a:t>
            </a:r>
            <a:r>
              <a:rPr lang="en-US" baseline="30000">
                <a:solidFill>
                  <a:srgbClr val="333333"/>
                </a:solidFill>
                <a:latin typeface="Arial" panose="020B0604020202020204" pitchFamily="34" charset="0"/>
              </a:rPr>
              <a:t>a</a:t>
            </a:r>
            <a:r>
              <a:rPr lang="en-US" baseline="-25000">
                <a:solidFill>
                  <a:srgbClr val="333333"/>
                </a:solidFill>
                <a:latin typeface="Arial" panose="020B0604020202020204" pitchFamily="34" charset="0"/>
              </a:rPr>
              <a:t>A</a:t>
            </a:r>
            <a:r>
              <a:rPr lang="en-US">
                <a:solidFill>
                  <a:srgbClr val="333333"/>
                </a:solidFill>
                <a:latin typeface="Arial" panose="020B0604020202020204" pitchFamily="34" charset="0"/>
              </a:rPr>
              <a:t>P</a:t>
            </a:r>
            <a:r>
              <a:rPr lang="en-US" baseline="30000">
                <a:solidFill>
                  <a:srgbClr val="333333"/>
                </a:solidFill>
                <a:latin typeface="Arial" panose="020B0604020202020204" pitchFamily="34" charset="0"/>
              </a:rPr>
              <a:t>b</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a:t>
            </a:r>
            <a:endParaRPr lang="en-US" baseline="-25000"/>
          </a:p>
        </p:txBody>
      </p:sp>
    </p:spTree>
    <p:extLst>
      <p:ext uri="{BB962C8B-B14F-4D97-AF65-F5344CB8AC3E}">
        <p14:creationId xmlns:p14="http://schemas.microsoft.com/office/powerpoint/2010/main" val="20383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A3265DC-9B8D-5940-B942-956CFEADE2DA}"/>
              </a:ext>
            </a:extLst>
          </p:cNvPr>
          <p:cNvSpPr>
            <a:spLocks noGrp="1"/>
          </p:cNvSpPr>
          <p:nvPr>
            <p:ph idx="1"/>
          </p:nvPr>
        </p:nvSpPr>
        <p:spPr>
          <a:xfrm>
            <a:off x="821531" y="706635"/>
            <a:ext cx="10876360" cy="5444729"/>
          </a:xfrm>
        </p:spPr>
        <p:txBody>
          <a:bodyPr/>
          <a:lstStyle/>
          <a:p>
            <a:pPr marL="0" indent="0">
              <a:buNone/>
            </a:pPr>
            <a:r>
              <a:rPr lang="en-US"/>
              <a:t>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a:t>
            </a: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RT ln P</a:t>
            </a:r>
            <a:r>
              <a:rPr lang="en-US" i="0" baseline="30000">
                <a:solidFill>
                  <a:srgbClr val="333333"/>
                </a:solidFill>
                <a:effectLst/>
                <a:latin typeface="Arial" panose="020B0604020202020204" pitchFamily="34" charset="0"/>
              </a:rPr>
              <a:t>c</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d</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P</a:t>
            </a:r>
            <a:r>
              <a:rPr lang="en-US" baseline="30000">
                <a:solidFill>
                  <a:srgbClr val="333333"/>
                </a:solidFill>
                <a:latin typeface="Arial" panose="020B0604020202020204" pitchFamily="34" charset="0"/>
              </a:rPr>
              <a:t>a</a:t>
            </a:r>
            <a:r>
              <a:rPr lang="en-US" baseline="-25000">
                <a:solidFill>
                  <a:srgbClr val="333333"/>
                </a:solidFill>
                <a:latin typeface="Arial" panose="020B0604020202020204" pitchFamily="34" charset="0"/>
              </a:rPr>
              <a:t>A</a:t>
            </a:r>
            <a:r>
              <a:rPr lang="en-US">
                <a:solidFill>
                  <a:srgbClr val="333333"/>
                </a:solidFill>
                <a:latin typeface="Arial" panose="020B0604020202020204" pitchFamily="34" charset="0"/>
              </a:rPr>
              <a:t>P</a:t>
            </a:r>
            <a:r>
              <a:rPr lang="en-US" baseline="30000">
                <a:solidFill>
                  <a:srgbClr val="333333"/>
                </a:solidFill>
                <a:latin typeface="Arial" panose="020B0604020202020204" pitchFamily="34" charset="0"/>
              </a:rPr>
              <a:t>b</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a:t>
            </a:r>
          </a:p>
          <a:p>
            <a:pPr marL="0" indent="0">
              <a:buNone/>
            </a:pPr>
            <a:r>
              <a:rPr lang="en-US">
                <a:solidFill>
                  <a:srgbClr val="333333"/>
                </a:solidFill>
                <a:latin typeface="Arial" panose="020B0604020202020204" pitchFamily="34" charset="0"/>
              </a:rPr>
              <a:t>In this equation  </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c</a:t>
            </a:r>
            <a:r>
              <a:rPr lang="en-US" i="0" baseline="-25000">
                <a:solidFill>
                  <a:srgbClr val="333333"/>
                </a:solidFill>
                <a:effectLst/>
                <a:latin typeface="Arial" panose="020B0604020202020204" pitchFamily="34" charset="0"/>
              </a:rPr>
              <a:t>C</a:t>
            </a:r>
            <a:r>
              <a:rPr lang="en-US" i="0">
                <a:solidFill>
                  <a:srgbClr val="333333"/>
                </a:solidFill>
                <a:effectLst/>
                <a:latin typeface="Arial" panose="020B0604020202020204" pitchFamily="34" charset="0"/>
              </a:rPr>
              <a:t> P</a:t>
            </a:r>
            <a:r>
              <a:rPr lang="en-US" i="0" baseline="30000">
                <a:solidFill>
                  <a:srgbClr val="333333"/>
                </a:solidFill>
                <a:effectLst/>
                <a:latin typeface="Arial" panose="020B0604020202020204" pitchFamily="34" charset="0"/>
              </a:rPr>
              <a:t>d</a:t>
            </a:r>
            <a:r>
              <a:rPr lang="en-US" i="0" baseline="-25000">
                <a:solidFill>
                  <a:srgbClr val="333333"/>
                </a:solidFill>
                <a:effectLst/>
                <a:latin typeface="Arial" panose="020B0604020202020204" pitchFamily="34" charset="0"/>
              </a:rPr>
              <a:t>D</a:t>
            </a:r>
            <a:r>
              <a:rPr lang="en-US" i="0">
                <a:solidFill>
                  <a:srgbClr val="333333"/>
                </a:solidFill>
                <a:effectLst/>
                <a:latin typeface="Arial" panose="020B0604020202020204" pitchFamily="34" charset="0"/>
              </a:rPr>
              <a:t>/ P</a:t>
            </a:r>
            <a:r>
              <a:rPr lang="en-US" baseline="30000">
                <a:solidFill>
                  <a:srgbClr val="333333"/>
                </a:solidFill>
                <a:latin typeface="Arial" panose="020B0604020202020204" pitchFamily="34" charset="0"/>
              </a:rPr>
              <a:t>a</a:t>
            </a:r>
            <a:r>
              <a:rPr lang="en-US" baseline="-25000">
                <a:solidFill>
                  <a:srgbClr val="333333"/>
                </a:solidFill>
                <a:latin typeface="Arial" panose="020B0604020202020204" pitchFamily="34" charset="0"/>
              </a:rPr>
              <a:t>A</a:t>
            </a:r>
            <a:r>
              <a:rPr lang="en-US">
                <a:solidFill>
                  <a:srgbClr val="333333"/>
                </a:solidFill>
                <a:latin typeface="Arial" panose="020B0604020202020204" pitchFamily="34" charset="0"/>
              </a:rPr>
              <a:t>P</a:t>
            </a:r>
            <a:r>
              <a:rPr lang="en-US" baseline="30000">
                <a:solidFill>
                  <a:srgbClr val="333333"/>
                </a:solidFill>
                <a:latin typeface="Arial" panose="020B0604020202020204" pitchFamily="34" charset="0"/>
              </a:rPr>
              <a:t>b</a:t>
            </a:r>
            <a:r>
              <a:rPr lang="en-US" baseline="-25000">
                <a:solidFill>
                  <a:srgbClr val="333333"/>
                </a:solidFill>
                <a:latin typeface="Arial" panose="020B0604020202020204" pitchFamily="34" charset="0"/>
              </a:rPr>
              <a:t>B</a:t>
            </a:r>
            <a:r>
              <a:rPr lang="en-US">
                <a:solidFill>
                  <a:srgbClr val="333333"/>
                </a:solidFill>
                <a:latin typeface="Arial" panose="020B0604020202020204" pitchFamily="34" charset="0"/>
              </a:rPr>
              <a:t> is known as equilibrium constant.It is denoted as K</a:t>
            </a:r>
            <a:r>
              <a:rPr lang="en-US" baseline="-25000">
                <a:solidFill>
                  <a:srgbClr val="333333"/>
                </a:solidFill>
                <a:latin typeface="Arial" panose="020B0604020202020204" pitchFamily="34" charset="0"/>
              </a:rPr>
              <a:t>p</a:t>
            </a:r>
            <a:r>
              <a:rPr lang="en-US">
                <a:solidFill>
                  <a:srgbClr val="333333"/>
                </a:solidFill>
                <a:latin typeface="Arial" panose="020B0604020202020204" pitchFamily="34" charset="0"/>
              </a:rPr>
              <a:t>.</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a:t>
            </a: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RT ln K</a:t>
            </a:r>
            <a:r>
              <a:rPr lang="en-US" i="0" baseline="-25000">
                <a:solidFill>
                  <a:srgbClr val="333333"/>
                </a:solidFill>
                <a:effectLst/>
                <a:latin typeface="Arial" panose="020B0604020202020204" pitchFamily="34" charset="0"/>
              </a:rPr>
              <a:t>p</a:t>
            </a:r>
            <a:r>
              <a:rPr lang="en-US" i="0">
                <a:solidFill>
                  <a:srgbClr val="333333"/>
                </a:solidFill>
                <a:effectLst/>
                <a:latin typeface="Arial" panose="020B0604020202020204" pitchFamily="34" charset="0"/>
              </a:rPr>
              <a:t> --------------------------</a:t>
            </a:r>
            <a:r>
              <a:rPr lang="en-US" i="0">
                <a:solidFill>
                  <a:srgbClr val="333333"/>
                </a:solidFill>
                <a:effectLst/>
                <a:latin typeface="Arial" panose="020B0604020202020204" pitchFamily="34" charset="0"/>
                <a:sym typeface="Wingdings" pitchFamily="2" charset="2"/>
              </a:rPr>
              <a:t>  2</a:t>
            </a:r>
          </a:p>
          <a:p>
            <a:pPr marL="0" indent="0">
              <a:buNone/>
            </a:pP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standard free energy change</a:t>
            </a:r>
          </a:p>
          <a:p>
            <a:pPr marL="0" indent="0">
              <a:buNone/>
            </a:pPr>
            <a:r>
              <a:rPr lang="en-US" i="0">
                <a:solidFill>
                  <a:srgbClr val="333333"/>
                </a:solidFill>
                <a:effectLst/>
                <a:latin typeface="Arial" panose="020B0604020202020204" pitchFamily="34" charset="0"/>
              </a:rPr>
              <a:t>K</a:t>
            </a:r>
            <a:r>
              <a:rPr lang="en-US" i="0" baseline="-25000">
                <a:solidFill>
                  <a:srgbClr val="333333"/>
                </a:solidFill>
                <a:effectLst/>
                <a:latin typeface="Arial" panose="020B0604020202020204" pitchFamily="34" charset="0"/>
              </a:rPr>
              <a:t>p.      </a:t>
            </a:r>
            <a:r>
              <a:rPr lang="en-US" i="0">
                <a:solidFill>
                  <a:srgbClr val="333333"/>
                </a:solidFill>
                <a:effectLst/>
                <a:latin typeface="Arial" panose="020B0604020202020204" pitchFamily="34" charset="0"/>
              </a:rPr>
              <a:t>-  depends on temperature only. It should not change with pressure.</a:t>
            </a:r>
          </a:p>
          <a:p>
            <a:pPr marL="0" indent="0">
              <a:buNone/>
            </a:pPr>
            <a:r>
              <a:rPr lang="en-US">
                <a:solidFill>
                  <a:srgbClr val="333333"/>
                </a:solidFill>
                <a:latin typeface="Arial" panose="020B0604020202020204" pitchFamily="34" charset="0"/>
              </a:rPr>
              <a:t>Applying 2 in 1</a:t>
            </a:r>
          </a:p>
          <a:p>
            <a:pPr marL="0" indent="0">
              <a:buNone/>
            </a:pPr>
            <a:r>
              <a:rPr lang="en-US">
                <a:solidFill>
                  <a:srgbClr val="C00000"/>
                </a:solidFill>
                <a:latin typeface="Arial" panose="020B0604020202020204" pitchFamily="34" charset="0"/>
              </a:rPr>
              <a:t>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G ° = </a:t>
            </a:r>
            <a:r>
              <a:rPr lang="en-US">
                <a:solidFill>
                  <a:srgbClr val="C00000"/>
                </a:solidFill>
                <a:latin typeface="Arial" panose="020B0604020202020204" pitchFamily="34" charset="0"/>
              </a:rPr>
              <a:t> -</a:t>
            </a:r>
            <a:r>
              <a:rPr lang="en-US" i="0">
                <a:solidFill>
                  <a:srgbClr val="C00000"/>
                </a:solidFill>
                <a:effectLst/>
                <a:latin typeface="Arial" panose="020B0604020202020204" pitchFamily="34" charset="0"/>
              </a:rPr>
              <a:t>RT ln K</a:t>
            </a:r>
            <a:r>
              <a:rPr lang="en-US" i="0" baseline="-25000">
                <a:solidFill>
                  <a:srgbClr val="C00000"/>
                </a:solidFill>
                <a:effectLst/>
                <a:latin typeface="Arial" panose="020B0604020202020204" pitchFamily="34" charset="0"/>
              </a:rPr>
              <a:t>p</a:t>
            </a:r>
            <a:r>
              <a:rPr lang="en-US" i="0">
                <a:solidFill>
                  <a:srgbClr val="C00000"/>
                </a:solidFill>
                <a:effectLst/>
                <a:latin typeface="Arial" panose="020B0604020202020204" pitchFamily="34" charset="0"/>
              </a:rPr>
              <a:t> + RT ln P</a:t>
            </a:r>
            <a:r>
              <a:rPr lang="en-US" i="0" baseline="30000">
                <a:solidFill>
                  <a:srgbClr val="C00000"/>
                </a:solidFill>
                <a:effectLst/>
                <a:latin typeface="Arial" panose="020B0604020202020204" pitchFamily="34" charset="0"/>
              </a:rPr>
              <a:t>c</a:t>
            </a:r>
            <a:r>
              <a:rPr lang="en-US" i="0" baseline="-25000">
                <a:solidFill>
                  <a:srgbClr val="C00000"/>
                </a:solidFill>
                <a:effectLst/>
                <a:latin typeface="Arial" panose="020B0604020202020204" pitchFamily="34" charset="0"/>
              </a:rPr>
              <a:t>C</a:t>
            </a:r>
            <a:r>
              <a:rPr lang="en-US" i="0">
                <a:solidFill>
                  <a:srgbClr val="C00000"/>
                </a:solidFill>
                <a:effectLst/>
                <a:latin typeface="Arial" panose="020B0604020202020204" pitchFamily="34" charset="0"/>
              </a:rPr>
              <a:t> P</a:t>
            </a:r>
            <a:r>
              <a:rPr lang="en-US" i="0" baseline="30000">
                <a:solidFill>
                  <a:srgbClr val="C00000"/>
                </a:solidFill>
                <a:effectLst/>
                <a:latin typeface="Arial" panose="020B0604020202020204" pitchFamily="34" charset="0"/>
              </a:rPr>
              <a:t>d</a:t>
            </a:r>
            <a:r>
              <a:rPr lang="en-US" i="0" baseline="-25000">
                <a:solidFill>
                  <a:srgbClr val="C00000"/>
                </a:solidFill>
                <a:effectLst/>
                <a:latin typeface="Arial" panose="020B0604020202020204" pitchFamily="34" charset="0"/>
              </a:rPr>
              <a:t>D</a:t>
            </a:r>
            <a:r>
              <a:rPr lang="en-US" i="0">
                <a:solidFill>
                  <a:srgbClr val="C00000"/>
                </a:solidFill>
                <a:effectLst/>
                <a:latin typeface="Arial" panose="020B0604020202020204" pitchFamily="34" charset="0"/>
              </a:rPr>
              <a:t>/ P</a:t>
            </a:r>
            <a:r>
              <a:rPr lang="en-US" baseline="30000">
                <a:solidFill>
                  <a:srgbClr val="C00000"/>
                </a:solidFill>
                <a:latin typeface="Arial" panose="020B0604020202020204" pitchFamily="34" charset="0"/>
              </a:rPr>
              <a:t>a</a:t>
            </a:r>
            <a:r>
              <a:rPr lang="en-US" baseline="-25000">
                <a:solidFill>
                  <a:srgbClr val="C00000"/>
                </a:solidFill>
                <a:latin typeface="Arial" panose="020B0604020202020204" pitchFamily="34" charset="0"/>
              </a:rPr>
              <a:t>A</a:t>
            </a:r>
            <a:r>
              <a:rPr lang="en-US">
                <a:solidFill>
                  <a:srgbClr val="C00000"/>
                </a:solidFill>
                <a:latin typeface="Arial" panose="020B0604020202020204" pitchFamily="34" charset="0"/>
              </a:rPr>
              <a:t>P</a:t>
            </a:r>
            <a:r>
              <a:rPr lang="en-US" baseline="30000">
                <a:solidFill>
                  <a:srgbClr val="C00000"/>
                </a:solidFill>
                <a:latin typeface="Arial" panose="020B0604020202020204" pitchFamily="34" charset="0"/>
              </a:rPr>
              <a:t>b</a:t>
            </a:r>
            <a:r>
              <a:rPr lang="en-US" baseline="-25000">
                <a:solidFill>
                  <a:srgbClr val="C00000"/>
                </a:solidFill>
                <a:latin typeface="Arial" panose="020B0604020202020204" pitchFamily="34" charset="0"/>
              </a:rPr>
              <a:t>B. </a:t>
            </a:r>
            <a:r>
              <a:rPr lang="en-US">
                <a:solidFill>
                  <a:srgbClr val="C00000"/>
                </a:solidFill>
                <a:latin typeface="Arial" panose="020B0604020202020204" pitchFamily="34" charset="0"/>
              </a:rPr>
              <a:t>---------------</a:t>
            </a:r>
            <a:r>
              <a:rPr lang="en-US">
                <a:solidFill>
                  <a:srgbClr val="C00000"/>
                </a:solidFill>
                <a:latin typeface="Arial" panose="020B0604020202020204" pitchFamily="34" charset="0"/>
                <a:sym typeface="Wingdings" pitchFamily="2" charset="2"/>
              </a:rPr>
              <a:t> 3</a:t>
            </a:r>
          </a:p>
          <a:p>
            <a:pPr marL="0" indent="0">
              <a:buNone/>
            </a:pPr>
            <a:r>
              <a:rPr lang="en-US">
                <a:solidFill>
                  <a:srgbClr val="C00000"/>
                </a:solidFill>
                <a:latin typeface="Arial" panose="020B0604020202020204" pitchFamily="34" charset="0"/>
                <a:sym typeface="Wingdings" pitchFamily="2" charset="2"/>
              </a:rPr>
              <a:t>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G ° = </a:t>
            </a:r>
            <a:r>
              <a:rPr lang="en-US">
                <a:solidFill>
                  <a:srgbClr val="C00000"/>
                </a:solidFill>
                <a:latin typeface="Arial" panose="020B0604020202020204" pitchFamily="34" charset="0"/>
              </a:rPr>
              <a:t> -</a:t>
            </a:r>
            <a:r>
              <a:rPr lang="en-US" i="0">
                <a:solidFill>
                  <a:srgbClr val="C00000"/>
                </a:solidFill>
                <a:effectLst/>
                <a:latin typeface="Arial" panose="020B0604020202020204" pitchFamily="34" charset="0"/>
              </a:rPr>
              <a:t>RT ln K</a:t>
            </a:r>
            <a:r>
              <a:rPr lang="en-US" i="0" baseline="-25000">
                <a:solidFill>
                  <a:srgbClr val="C00000"/>
                </a:solidFill>
                <a:effectLst/>
                <a:latin typeface="Arial" panose="020B0604020202020204" pitchFamily="34" charset="0"/>
              </a:rPr>
              <a:t>p</a:t>
            </a:r>
            <a:r>
              <a:rPr lang="en-US" i="0">
                <a:solidFill>
                  <a:srgbClr val="C00000"/>
                </a:solidFill>
                <a:effectLst/>
                <a:latin typeface="Arial" panose="020B0604020202020204" pitchFamily="34" charset="0"/>
              </a:rPr>
              <a:t> + RT ln J</a:t>
            </a:r>
            <a:r>
              <a:rPr lang="en-US" i="0" baseline="-25000">
                <a:solidFill>
                  <a:srgbClr val="C00000"/>
                </a:solidFill>
                <a:effectLst/>
                <a:latin typeface="Arial" panose="020B0604020202020204" pitchFamily="34" charset="0"/>
              </a:rPr>
              <a:t>a </a:t>
            </a:r>
            <a:r>
              <a:rPr lang="en-US" i="0">
                <a:solidFill>
                  <a:srgbClr val="C00000"/>
                </a:solidFill>
                <a:effectLst/>
                <a:latin typeface="Arial" panose="020B0604020202020204" pitchFamily="34" charset="0"/>
              </a:rPr>
              <a:t>-----------------------------------</a:t>
            </a:r>
            <a:r>
              <a:rPr lang="en-US" i="0">
                <a:solidFill>
                  <a:srgbClr val="C00000"/>
                </a:solidFill>
                <a:effectLst/>
                <a:latin typeface="Arial" panose="020B0604020202020204" pitchFamily="34" charset="0"/>
                <a:sym typeface="Wingdings" pitchFamily="2" charset="2"/>
              </a:rPr>
              <a:t>     4</a:t>
            </a:r>
          </a:p>
          <a:p>
            <a:pPr marL="0" indent="0">
              <a:buNone/>
            </a:pP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G ° = </a:t>
            </a:r>
            <a:r>
              <a:rPr lang="en-US">
                <a:solidFill>
                  <a:srgbClr val="C00000"/>
                </a:solidFill>
                <a:latin typeface="Arial" panose="020B0604020202020204" pitchFamily="34" charset="0"/>
              </a:rPr>
              <a:t> -</a:t>
            </a:r>
            <a:r>
              <a:rPr lang="en-US" i="0">
                <a:solidFill>
                  <a:srgbClr val="C00000"/>
                </a:solidFill>
                <a:effectLst/>
                <a:latin typeface="Arial" panose="020B0604020202020204" pitchFamily="34" charset="0"/>
              </a:rPr>
              <a:t>RT ln K</a:t>
            </a:r>
            <a:r>
              <a:rPr lang="en-US" i="0" baseline="-25000">
                <a:solidFill>
                  <a:srgbClr val="C00000"/>
                </a:solidFill>
                <a:effectLst/>
                <a:latin typeface="Arial" panose="020B0604020202020204" pitchFamily="34" charset="0"/>
              </a:rPr>
              <a:t>p</a:t>
            </a:r>
            <a:r>
              <a:rPr lang="en-US" i="0">
                <a:solidFill>
                  <a:srgbClr val="C00000"/>
                </a:solidFill>
                <a:effectLst/>
                <a:latin typeface="Arial" panose="020B0604020202020204" pitchFamily="34" charset="0"/>
              </a:rPr>
              <a:t> + RT ln. Q</a:t>
            </a:r>
            <a:r>
              <a:rPr lang="en-US" i="0" baseline="-25000">
                <a:solidFill>
                  <a:srgbClr val="C00000"/>
                </a:solidFill>
                <a:effectLst/>
                <a:latin typeface="Arial" panose="020B0604020202020204" pitchFamily="34" charset="0"/>
              </a:rPr>
              <a:t>p</a:t>
            </a:r>
            <a:r>
              <a:rPr lang="en-US" i="0">
                <a:solidFill>
                  <a:srgbClr val="C00000"/>
                </a:solidFill>
                <a:effectLst/>
                <a:latin typeface="Arial" panose="020B0604020202020204" pitchFamily="34" charset="0"/>
              </a:rPr>
              <a:t>--</a:t>
            </a:r>
            <a:r>
              <a:rPr lang="en-US" i="0">
                <a:solidFill>
                  <a:srgbClr val="333333"/>
                </a:solidFill>
                <a:effectLst/>
                <a:latin typeface="Arial" panose="020B0604020202020204" pitchFamily="34" charset="0"/>
              </a:rPr>
              <a:t>---------------------------------</a:t>
            </a:r>
            <a:r>
              <a:rPr lang="en-US" i="0">
                <a:solidFill>
                  <a:srgbClr val="333333"/>
                </a:solidFill>
                <a:effectLst/>
                <a:latin typeface="Arial" panose="020B0604020202020204" pitchFamily="34" charset="0"/>
                <a:sym typeface="Wingdings" pitchFamily="2" charset="2"/>
              </a:rPr>
              <a:t>     5</a:t>
            </a:r>
            <a:endParaRPr lang="en-US">
              <a:solidFill>
                <a:srgbClr val="333333"/>
              </a:solidFill>
              <a:latin typeface="Arial" panose="020B0604020202020204" pitchFamily="34" charset="0"/>
            </a:endParaRPr>
          </a:p>
        </p:txBody>
      </p:sp>
    </p:spTree>
    <p:extLst>
      <p:ext uri="{BB962C8B-B14F-4D97-AF65-F5344CB8AC3E}">
        <p14:creationId xmlns:p14="http://schemas.microsoft.com/office/powerpoint/2010/main" val="91830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56BABD-3F41-B24B-B8F6-303A36696111}"/>
              </a:ext>
            </a:extLst>
          </p:cNvPr>
          <p:cNvSpPr>
            <a:spLocks noGrp="1"/>
          </p:cNvSpPr>
          <p:nvPr>
            <p:ph idx="1"/>
          </p:nvPr>
        </p:nvSpPr>
        <p:spPr>
          <a:xfrm>
            <a:off x="838200" y="714375"/>
            <a:ext cx="10515600" cy="5462588"/>
          </a:xfrm>
        </p:spPr>
        <p:txBody>
          <a:bodyPr/>
          <a:lstStyle/>
          <a:p>
            <a:pPr marL="0" indent="0">
              <a:buNone/>
            </a:pPr>
            <a:r>
              <a:rPr lang="en-US"/>
              <a:t>Equations 3,4&amp;5 are different form of reaction isotherm.</a:t>
            </a:r>
          </a:p>
          <a:p>
            <a:pPr marL="0" indent="0">
              <a:buNone/>
            </a:pPr>
            <a:r>
              <a:rPr lang="en-US" i="0">
                <a:solidFill>
                  <a:srgbClr val="333333"/>
                </a:solidFill>
                <a:effectLst/>
                <a:latin typeface="Arial" panose="020B0604020202020204" pitchFamily="34" charset="0"/>
              </a:rPr>
              <a:t>J</a:t>
            </a:r>
            <a:r>
              <a:rPr lang="en-US" i="0" baseline="-25000">
                <a:solidFill>
                  <a:srgbClr val="333333"/>
                </a:solidFill>
                <a:effectLst/>
                <a:latin typeface="Arial" panose="020B0604020202020204" pitchFamily="34" charset="0"/>
              </a:rPr>
              <a:t>a </a:t>
            </a:r>
            <a:r>
              <a:rPr lang="en-US" i="0">
                <a:solidFill>
                  <a:srgbClr val="333333"/>
                </a:solidFill>
                <a:effectLst/>
                <a:latin typeface="Arial" panose="020B0604020202020204" pitchFamily="34" charset="0"/>
              </a:rPr>
              <a:t>orQ</a:t>
            </a:r>
            <a:r>
              <a:rPr lang="en-US" i="0" baseline="-25000">
                <a:solidFill>
                  <a:srgbClr val="333333"/>
                </a:solidFill>
                <a:effectLst/>
                <a:latin typeface="Arial" panose="020B0604020202020204" pitchFamily="34" charset="0"/>
              </a:rPr>
              <a:t>p</a:t>
            </a:r>
            <a:r>
              <a:rPr lang="en-US" i="0">
                <a:solidFill>
                  <a:srgbClr val="333333"/>
                </a:solidFill>
                <a:effectLst/>
                <a:latin typeface="Arial" panose="020B0604020202020204" pitchFamily="34" charset="0"/>
              </a:rPr>
              <a:t> = a function of the same form as K</a:t>
            </a:r>
            <a:r>
              <a:rPr lang="en-US" i="0" baseline="-25000">
                <a:solidFill>
                  <a:srgbClr val="333333"/>
                </a:solidFill>
                <a:effectLst/>
                <a:latin typeface="Arial" panose="020B0604020202020204" pitchFamily="34" charset="0"/>
              </a:rPr>
              <a:t>p</a:t>
            </a:r>
          </a:p>
          <a:p>
            <a:pPr marL="0" indent="0">
              <a:buNone/>
            </a:pPr>
            <a:r>
              <a:rPr lang="en-US" b="1">
                <a:solidFill>
                  <a:srgbClr val="333333"/>
                </a:solidFill>
                <a:latin typeface="Arial" panose="020B0604020202020204" pitchFamily="34" charset="0"/>
              </a:rPr>
              <a:t>Applications</a:t>
            </a:r>
            <a:r>
              <a:rPr lang="en-US">
                <a:solidFill>
                  <a:srgbClr val="333333"/>
                </a:solidFill>
                <a:latin typeface="Arial" panose="020B0604020202020204" pitchFamily="34" charset="0"/>
              </a:rPr>
              <a:t>:</a:t>
            </a:r>
          </a:p>
          <a:p>
            <a:pPr marL="514350" indent="-514350">
              <a:buAutoNum type="arabicPeriod"/>
            </a:pPr>
            <a:r>
              <a:rPr lang="en-US">
                <a:solidFill>
                  <a:srgbClr val="333333"/>
                </a:solidFill>
                <a:latin typeface="Arial" panose="020B0604020202020204" pitchFamily="34" charset="0"/>
              </a:rPr>
              <a:t>It is difficult to determine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experimentally.It involves the measurements of standard enthalpy change and entropy change.But equilibrium constant can be easily determined.using van’t hoff’s isotherm We can calculate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frm the known value of K</a:t>
            </a:r>
            <a:r>
              <a:rPr lang="en-US" b="0" i="0" baseline="-25000">
                <a:solidFill>
                  <a:srgbClr val="333333"/>
                </a:solidFill>
                <a:effectLst/>
                <a:latin typeface="Arial" panose="020B0604020202020204" pitchFamily="34" charset="0"/>
              </a:rPr>
              <a:t>p</a:t>
            </a:r>
            <a:r>
              <a:rPr lang="en-US" b="0" i="0">
                <a:solidFill>
                  <a:srgbClr val="333333"/>
                </a:solidFill>
                <a:effectLst/>
                <a:latin typeface="Arial" panose="020B0604020202020204" pitchFamily="34" charset="0"/>
              </a:rPr>
              <a:t>.</a:t>
            </a:r>
          </a:p>
          <a:p>
            <a:pPr marL="514350" indent="-514350">
              <a:buAutoNum type="arabicPeriod"/>
            </a:pPr>
            <a:r>
              <a:rPr lang="en-US">
                <a:solidFill>
                  <a:srgbClr val="333333"/>
                </a:solidFill>
                <a:latin typeface="Arial" panose="020B0604020202020204" pitchFamily="34" charset="0"/>
              </a:rPr>
              <a:t> It is used to show the direction in which a reaction tends to proceed.</a:t>
            </a:r>
            <a:endParaRPr lang="en-US"/>
          </a:p>
        </p:txBody>
      </p:sp>
    </p:spTree>
    <p:extLst>
      <p:ext uri="{BB962C8B-B14F-4D97-AF65-F5344CB8AC3E}">
        <p14:creationId xmlns:p14="http://schemas.microsoft.com/office/powerpoint/2010/main" val="54767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D132D3-6012-0E4E-8DE9-EAD07EEF162A}"/>
              </a:ext>
            </a:extLst>
          </p:cNvPr>
          <p:cNvSpPr>
            <a:spLocks noGrp="1"/>
          </p:cNvSpPr>
          <p:nvPr>
            <p:ph idx="1"/>
          </p:nvPr>
        </p:nvSpPr>
        <p:spPr>
          <a:xfrm>
            <a:off x="838200" y="482203"/>
            <a:ext cx="10515600" cy="5768578"/>
          </a:xfrm>
        </p:spPr>
        <p:txBody>
          <a:bodyPr>
            <a:normAutofit fontScale="92500" lnSpcReduction="20000"/>
          </a:bodyPr>
          <a:lstStyle/>
          <a:p>
            <a:pPr marL="0" indent="0">
              <a:buNone/>
            </a:pPr>
            <a:r>
              <a:rPr lang="en-US" b="1"/>
              <a:t>Van’t Hoff’s equation and vantHoff’s isochore:</a:t>
            </a:r>
          </a:p>
          <a:p>
            <a:pPr marL="0" indent="0">
              <a:buNone/>
            </a:pPr>
            <a:r>
              <a:rPr lang="en-US"/>
              <a:t> </a:t>
            </a:r>
            <a:r>
              <a:rPr lang="en-US">
                <a:solidFill>
                  <a:srgbClr val="0070C0"/>
                </a:solidFill>
              </a:rPr>
              <a:t>Temperature-Dependence of equlibrium constant:</a:t>
            </a:r>
          </a:p>
          <a:p>
            <a:r>
              <a:rPr lang="en-US"/>
              <a:t> when the temperature of a chemical equilibrium is altered there is change in the value of equilibrium constant.</a:t>
            </a:r>
          </a:p>
          <a:p>
            <a:r>
              <a:rPr lang="en-US"/>
              <a:t> The temperature dependance of equilibrium constant is explained by van’t Hoff’s equation or Van’t Hoff’s reaction isochore.</a:t>
            </a:r>
          </a:p>
          <a:p>
            <a:pPr marL="0" indent="0">
              <a:buNone/>
            </a:pPr>
            <a:r>
              <a:rPr lang="en-US" b="1"/>
              <a:t>Derivation</a:t>
            </a:r>
            <a:r>
              <a:rPr lang="en-US"/>
              <a:t>:</a:t>
            </a:r>
          </a:p>
          <a:p>
            <a:pPr marL="0" indent="0">
              <a:buNone/>
            </a:pPr>
            <a:r>
              <a:rPr lang="en-US"/>
              <a:t> consider van’t Hoff isotherm for a chemical equilibrium</a:t>
            </a:r>
          </a:p>
          <a:p>
            <a:pPr marL="0" indent="0">
              <a:buNone/>
            </a:pPr>
            <a:r>
              <a:rPr lang="en-US"/>
              <a:t>         </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 = </a:t>
            </a:r>
            <a:r>
              <a:rPr lang="en-US">
                <a:solidFill>
                  <a:srgbClr val="333333"/>
                </a:solidFill>
                <a:latin typeface="Arial" panose="020B0604020202020204" pitchFamily="34" charset="0"/>
              </a:rPr>
              <a:t> -</a:t>
            </a:r>
            <a:r>
              <a:rPr lang="en-US" i="0">
                <a:solidFill>
                  <a:srgbClr val="333333"/>
                </a:solidFill>
                <a:effectLst/>
                <a:latin typeface="Arial" panose="020B0604020202020204" pitchFamily="34" charset="0"/>
              </a:rPr>
              <a:t>RT ln K</a:t>
            </a:r>
            <a:r>
              <a:rPr lang="en-US" i="0" baseline="-25000">
                <a:solidFill>
                  <a:srgbClr val="333333"/>
                </a:solidFill>
                <a:effectLst/>
                <a:latin typeface="Arial" panose="020B0604020202020204" pitchFamily="34" charset="0"/>
              </a:rPr>
              <a:t>p</a:t>
            </a:r>
            <a:endParaRPr lang="en-US" i="0">
              <a:solidFill>
                <a:srgbClr val="333333"/>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Rearranging.   ln K</a:t>
            </a:r>
            <a:r>
              <a:rPr lang="en-US" baseline="-25000">
                <a:solidFill>
                  <a:srgbClr val="333333"/>
                </a:solidFill>
                <a:latin typeface="Arial" panose="020B0604020202020204" pitchFamily="34" charset="0"/>
              </a:rPr>
              <a:t>p</a:t>
            </a:r>
            <a:r>
              <a:rPr lang="en-US">
                <a:solidFill>
                  <a:srgbClr val="333333"/>
                </a:solidFill>
                <a:latin typeface="Arial" panose="020B0604020202020204" pitchFamily="34" charset="0"/>
              </a:rPr>
              <a:t>= - 1/R .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 °/T</a:t>
            </a:r>
          </a:p>
          <a:p>
            <a:pPr marL="0" indent="0">
              <a:buNone/>
            </a:pPr>
            <a:r>
              <a:rPr lang="en-US"/>
              <a:t>Differentiating with temperature</a:t>
            </a:r>
          </a:p>
          <a:p>
            <a:pPr marL="0" indent="0">
              <a:buNone/>
            </a:pPr>
            <a:r>
              <a:rPr lang="en-US"/>
              <a:t>             dlnK</a:t>
            </a:r>
            <a:r>
              <a:rPr lang="en-US" baseline="-25000"/>
              <a:t>p</a:t>
            </a:r>
            <a:r>
              <a:rPr lang="en-US"/>
              <a:t>/dT = -1/R .d</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G°/T/dT----------------------------</a:t>
            </a:r>
            <a:r>
              <a:rPr lang="en-US" b="0" i="0">
                <a:solidFill>
                  <a:srgbClr val="333333"/>
                </a:solidFill>
                <a:effectLst/>
                <a:latin typeface="Arial" panose="020B0604020202020204" pitchFamily="34" charset="0"/>
                <a:sym typeface="Wingdings" pitchFamily="2" charset="2"/>
              </a:rPr>
              <a:t>   1</a:t>
            </a:r>
            <a:endParaRPr lang="en-US" b="0" i="0">
              <a:solidFill>
                <a:srgbClr val="333333"/>
              </a:solidFill>
              <a:effectLst/>
              <a:latin typeface="Arial" panose="020B0604020202020204" pitchFamily="34" charset="0"/>
            </a:endParaRPr>
          </a:p>
          <a:p>
            <a:pPr marL="0" indent="0">
              <a:buNone/>
            </a:pPr>
            <a:r>
              <a:rPr lang="en-US"/>
              <a:t>    According to Gibb’s-helmholtz equation</a:t>
            </a:r>
          </a:p>
          <a:p>
            <a:pPr marL="0" indent="0">
              <a:buNone/>
            </a:pPr>
            <a:r>
              <a:rPr lang="en-US"/>
              <a:t>                 d</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G°/T/dT = </a:t>
            </a:r>
            <a:r>
              <a:rPr lang="en-US"/>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H°/T</a:t>
            </a:r>
            <a:r>
              <a:rPr lang="en-US" b="0" i="0" baseline="30000">
                <a:solidFill>
                  <a:srgbClr val="333333"/>
                </a:solidFill>
                <a:effectLst/>
                <a:latin typeface="Arial" panose="020B0604020202020204" pitchFamily="34" charset="0"/>
              </a:rPr>
              <a:t>2</a:t>
            </a:r>
            <a:endParaRPr lang="en-US"/>
          </a:p>
        </p:txBody>
      </p:sp>
    </p:spTree>
    <p:extLst>
      <p:ext uri="{BB962C8B-B14F-4D97-AF65-F5344CB8AC3E}">
        <p14:creationId xmlns:p14="http://schemas.microsoft.com/office/powerpoint/2010/main" val="1687779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26BAB1F-884E-E643-B041-C7EAC29EBF1C}"/>
              </a:ext>
            </a:extLst>
          </p:cNvPr>
          <p:cNvSpPr>
            <a:spLocks noGrp="1"/>
          </p:cNvSpPr>
          <p:nvPr>
            <p:ph idx="1"/>
          </p:nvPr>
        </p:nvSpPr>
        <p:spPr>
          <a:xfrm>
            <a:off x="1080492" y="660797"/>
            <a:ext cx="10697765" cy="4384474"/>
          </a:xfrm>
        </p:spPr>
        <p:txBody>
          <a:bodyPr>
            <a:normAutofit fontScale="77500" lnSpcReduction="20000"/>
          </a:bodyPr>
          <a:lstStyle/>
          <a:p>
            <a:pPr marL="0" indent="0">
              <a:buNone/>
            </a:pPr>
            <a:r>
              <a:rPr lang="en-US"/>
              <a:t>Substituting the value in equation 1</a:t>
            </a:r>
          </a:p>
          <a:p>
            <a:pPr marL="0" indent="0">
              <a:buNone/>
            </a:pPr>
            <a:r>
              <a:rPr lang="en-US"/>
              <a:t>                 dlnK</a:t>
            </a:r>
            <a:r>
              <a:rPr lang="en-US" baseline="-25000"/>
              <a:t>p</a:t>
            </a:r>
            <a:r>
              <a:rPr lang="en-US"/>
              <a:t>/dT =- 1/R.</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H°/T</a:t>
            </a:r>
            <a:r>
              <a:rPr lang="en-US" b="0" i="0" baseline="30000">
                <a:solidFill>
                  <a:srgbClr val="333333"/>
                </a:solidFill>
                <a:effectLst/>
                <a:latin typeface="Arial" panose="020B0604020202020204" pitchFamily="34" charset="0"/>
              </a:rPr>
              <a:t>2</a:t>
            </a:r>
            <a:endParaRPr lang="en-US" b="0" i="0">
              <a:solidFill>
                <a:srgbClr val="333333"/>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               </a:t>
            </a:r>
            <a:r>
              <a:rPr lang="en-US">
                <a:solidFill>
                  <a:srgbClr val="C00000"/>
                </a:solidFill>
                <a:latin typeface="Arial" panose="020B0604020202020204" pitchFamily="34" charset="0"/>
              </a:rPr>
              <a:t>dlnK</a:t>
            </a:r>
            <a:r>
              <a:rPr lang="en-US" baseline="-25000">
                <a:solidFill>
                  <a:srgbClr val="C00000"/>
                </a:solidFill>
                <a:latin typeface="Arial" panose="020B0604020202020204" pitchFamily="34" charset="0"/>
              </a:rPr>
              <a:t>p</a:t>
            </a:r>
            <a:r>
              <a:rPr lang="en-US">
                <a:solidFill>
                  <a:srgbClr val="C00000"/>
                </a:solidFill>
                <a:latin typeface="Arial" panose="020B0604020202020204" pitchFamily="34" charset="0"/>
              </a:rPr>
              <a:t>/dT=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H°/ RT</a:t>
            </a:r>
            <a:r>
              <a:rPr lang="en-US" b="0" i="0" baseline="30000">
                <a:solidFill>
                  <a:srgbClr val="C00000"/>
                </a:solidFill>
                <a:effectLst/>
                <a:latin typeface="Arial" panose="020B0604020202020204" pitchFamily="34" charset="0"/>
              </a:rPr>
              <a:t>2</a:t>
            </a:r>
          </a:p>
          <a:p>
            <a:pPr marL="0" indent="0">
              <a:buNone/>
            </a:pPr>
            <a:r>
              <a:rPr lang="en-US">
                <a:solidFill>
                  <a:srgbClr val="333333"/>
                </a:solidFill>
                <a:latin typeface="Arial" panose="020B0604020202020204" pitchFamily="34" charset="0"/>
              </a:rPr>
              <a:t>This equation is known as van’t Hoff isochore or van’t Hoff’s equation.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a:t>
            </a:r>
            <a:r>
              <a:rPr lang="en-US" baseline="30000">
                <a:solidFill>
                  <a:srgbClr val="333333"/>
                </a:solidFill>
                <a:latin typeface="Arial" panose="020B0604020202020204" pitchFamily="34" charset="0"/>
              </a:rPr>
              <a:t>  </a:t>
            </a:r>
            <a:r>
              <a:rPr lang="en-US">
                <a:solidFill>
                  <a:srgbClr val="333333"/>
                </a:solidFill>
                <a:latin typeface="Arial" panose="020B0604020202020204" pitchFamily="34" charset="0"/>
              </a:rPr>
              <a:t>is standard enthalpy change for the chemical equation.</a:t>
            </a:r>
          </a:p>
          <a:p>
            <a:pPr marL="0" indent="0">
              <a:buNone/>
            </a:pPr>
            <a:r>
              <a:rPr lang="en-US" b="0" i="0">
                <a:solidFill>
                  <a:srgbClr val="333333"/>
                </a:solidFill>
                <a:effectLst/>
                <a:latin typeface="Arial" panose="020B0604020202020204" pitchFamily="34" charset="0"/>
              </a:rPr>
              <a:t>     If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is constant, van’t Hoff isochore can be integrated.</a:t>
            </a:r>
            <a:endParaRPr lang="en-US">
              <a:solidFill>
                <a:srgbClr val="333333"/>
              </a:solidFill>
              <a:latin typeface="Arial" panose="020B0604020202020204" pitchFamily="34" charset="0"/>
            </a:endParaRPr>
          </a:p>
          <a:p>
            <a:pPr marL="0" indent="0">
              <a:buNone/>
            </a:pPr>
            <a:r>
              <a:rPr lang="en-US">
                <a:solidFill>
                  <a:srgbClr val="333333"/>
                </a:solidFill>
                <a:latin typeface="Arial" panose="020B0604020202020204" pitchFamily="34" charset="0"/>
              </a:rPr>
              <a:t>               </a:t>
            </a:r>
            <a:r>
              <a:rPr lang="en-US" baseline="30000">
                <a:solidFill>
                  <a:srgbClr val="333333"/>
                </a:solidFill>
                <a:latin typeface="Arial" panose="020B0604020202020204" pitchFamily="34" charset="0"/>
              </a:rPr>
              <a:t>    </a:t>
            </a:r>
            <a:r>
              <a:rPr lang="en-US">
                <a:solidFill>
                  <a:srgbClr val="333333"/>
                </a:solidFill>
                <a:latin typeface="Arial" panose="020B0604020202020204" pitchFamily="34" charset="0"/>
              </a:rPr>
              <a:t>dlnK</a:t>
            </a:r>
            <a:r>
              <a:rPr lang="en-US" baseline="-25000">
                <a:solidFill>
                  <a:srgbClr val="333333"/>
                </a:solidFill>
                <a:latin typeface="Arial" panose="020B0604020202020204" pitchFamily="34" charset="0"/>
              </a:rPr>
              <a:t>p</a:t>
            </a: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R . dT/T</a:t>
            </a:r>
            <a:r>
              <a:rPr lang="en-US" b="0" i="0" baseline="30000">
                <a:solidFill>
                  <a:srgbClr val="333333"/>
                </a:solidFill>
                <a:effectLst/>
                <a:latin typeface="Arial" panose="020B0604020202020204" pitchFamily="34" charset="0"/>
              </a:rPr>
              <a:t>2</a:t>
            </a:r>
            <a:endParaRPr lang="en-US" b="0" i="0">
              <a:solidFill>
                <a:srgbClr val="333333"/>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Integrating between limits</a:t>
            </a:r>
          </a:p>
          <a:p>
            <a:pPr marL="0" indent="0">
              <a:buNone/>
            </a:pPr>
            <a:r>
              <a:rPr lang="en-US" b="0" i="0">
                <a:solidFill>
                  <a:srgbClr val="333333"/>
                </a:solidFill>
                <a:effectLst/>
                <a:latin typeface="Arial" panose="020B0604020202020204" pitchFamily="34" charset="0"/>
              </a:rPr>
              <a:t>           </a:t>
            </a:r>
            <a:r>
              <a:rPr lang="en-US" baseline="-25000">
                <a:solidFill>
                  <a:srgbClr val="333333"/>
                </a:solidFill>
                <a:latin typeface="Arial" panose="020B0604020202020204" pitchFamily="34" charset="0"/>
              </a:rPr>
              <a:t>lnkp1</a:t>
            </a:r>
            <a:r>
              <a:rPr lang="en-US" b="0" i="0">
                <a:solidFill>
                  <a:srgbClr val="333333"/>
                </a:solidFill>
                <a:effectLst/>
                <a:latin typeface="Arial" panose="020B0604020202020204" pitchFamily="34" charset="0"/>
              </a:rPr>
              <a:t>∫ </a:t>
            </a:r>
            <a:r>
              <a:rPr lang="en-US" b="0" i="0" baseline="30000">
                <a:solidFill>
                  <a:srgbClr val="333333"/>
                </a:solidFill>
                <a:effectLst/>
                <a:latin typeface="Arial" panose="020B0604020202020204" pitchFamily="34" charset="0"/>
              </a:rPr>
              <a:t>lnkp2 </a:t>
            </a:r>
            <a:r>
              <a:rPr lang="en-US" b="0" i="0">
                <a:solidFill>
                  <a:srgbClr val="333333"/>
                </a:solidFill>
                <a:effectLst/>
                <a:latin typeface="Arial" panose="020B0604020202020204" pitchFamily="34" charset="0"/>
              </a:rPr>
              <a:t>dln K</a:t>
            </a:r>
            <a:r>
              <a:rPr lang="en-US" b="0" i="0" baseline="-25000">
                <a:solidFill>
                  <a:srgbClr val="333333"/>
                </a:solidFill>
                <a:effectLst/>
                <a:latin typeface="Arial" panose="020B0604020202020204" pitchFamily="34" charset="0"/>
              </a:rPr>
              <a:t>p</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R </a:t>
            </a:r>
            <a:r>
              <a:rPr lang="en-US" b="0" i="0" baseline="-25000">
                <a:solidFill>
                  <a:srgbClr val="333333"/>
                </a:solidFill>
                <a:effectLst/>
                <a:latin typeface="Arial" panose="020B0604020202020204" pitchFamily="34" charset="0"/>
              </a:rPr>
              <a:t>T1</a:t>
            </a:r>
            <a:r>
              <a:rPr lang="en-US" b="0" i="0">
                <a:solidFill>
                  <a:srgbClr val="333333"/>
                </a:solidFill>
                <a:effectLst/>
                <a:latin typeface="Arial" panose="020B0604020202020204" pitchFamily="34" charset="0"/>
              </a:rPr>
              <a:t>∫</a:t>
            </a:r>
            <a:r>
              <a:rPr lang="en-US" b="0" i="0" baseline="30000">
                <a:solidFill>
                  <a:srgbClr val="333333"/>
                </a:solidFill>
                <a:effectLst/>
                <a:latin typeface="Arial" panose="020B0604020202020204" pitchFamily="34" charset="0"/>
              </a:rPr>
              <a:t>T2 </a:t>
            </a:r>
            <a:r>
              <a:rPr lang="en-US" b="0" i="0">
                <a:solidFill>
                  <a:srgbClr val="333333"/>
                </a:solidFill>
                <a:effectLst/>
                <a:latin typeface="Arial" panose="020B0604020202020204" pitchFamily="34" charset="0"/>
              </a:rPr>
              <a:t>dT/T</a:t>
            </a:r>
            <a:r>
              <a:rPr lang="en-US" b="0" i="0" baseline="30000">
                <a:solidFill>
                  <a:srgbClr val="333333"/>
                </a:solidFill>
                <a:effectLst/>
                <a:latin typeface="Arial" panose="020B0604020202020204" pitchFamily="34" charset="0"/>
              </a:rPr>
              <a:t>2</a:t>
            </a:r>
            <a:endParaRPr lang="en-US" b="0" i="0">
              <a:solidFill>
                <a:srgbClr val="333333"/>
              </a:solidFill>
              <a:effectLst/>
              <a:latin typeface="Arial" panose="020B0604020202020204" pitchFamily="34" charset="0"/>
            </a:endParaRPr>
          </a:p>
          <a:p>
            <a:pPr marL="0" indent="0">
              <a:buNone/>
            </a:pPr>
            <a:r>
              <a:rPr lang="en-US">
                <a:solidFill>
                  <a:srgbClr val="333333"/>
                </a:solidFill>
                <a:latin typeface="Arial" panose="020B0604020202020204" pitchFamily="34" charset="0"/>
              </a:rPr>
              <a:t>                ln K</a:t>
            </a:r>
            <a:r>
              <a:rPr lang="en-US" baseline="-25000">
                <a:solidFill>
                  <a:srgbClr val="333333"/>
                </a:solidFill>
                <a:latin typeface="Arial" panose="020B0604020202020204" pitchFamily="34" charset="0"/>
              </a:rPr>
              <a:t>P2</a:t>
            </a:r>
            <a:r>
              <a:rPr lang="en-US">
                <a:solidFill>
                  <a:srgbClr val="333333"/>
                </a:solidFill>
                <a:latin typeface="Arial" panose="020B0604020202020204" pitchFamily="34" charset="0"/>
              </a:rPr>
              <a:t>/K</a:t>
            </a:r>
            <a:r>
              <a:rPr lang="en-US" baseline="-25000">
                <a:solidFill>
                  <a:srgbClr val="333333"/>
                </a:solidFill>
                <a:latin typeface="Arial" panose="020B0604020202020204" pitchFamily="34" charset="0"/>
              </a:rPr>
              <a:t>P1</a:t>
            </a:r>
            <a:r>
              <a:rPr lang="en-US">
                <a:solidFill>
                  <a:srgbClr val="333333"/>
                </a:solidFill>
                <a:latin typeface="Arial" panose="020B0604020202020204" pitchFamily="34" charset="0"/>
              </a:rPr>
              <a:t> = </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R [1/T</a:t>
            </a:r>
            <a:r>
              <a:rPr lang="en-US" b="0" i="0" baseline="-25000">
                <a:solidFill>
                  <a:srgbClr val="333333"/>
                </a:solidFill>
                <a:effectLst/>
                <a:latin typeface="Arial" panose="020B0604020202020204" pitchFamily="34" charset="0"/>
              </a:rPr>
              <a:t>1</a:t>
            </a:r>
            <a:r>
              <a:rPr lang="en-US" b="0" i="0">
                <a:solidFill>
                  <a:srgbClr val="333333"/>
                </a:solidFill>
                <a:effectLst/>
                <a:latin typeface="Arial" panose="020B0604020202020204" pitchFamily="34" charset="0"/>
              </a:rPr>
              <a:t>-1/T</a:t>
            </a:r>
            <a:r>
              <a:rPr lang="en-US" b="0" i="0" baseline="-25000">
                <a:solidFill>
                  <a:srgbClr val="333333"/>
                </a:solidFill>
                <a:effectLst/>
                <a:latin typeface="Arial" panose="020B0604020202020204" pitchFamily="34" charset="0"/>
              </a:rPr>
              <a:t>2</a:t>
            </a:r>
            <a:r>
              <a:rPr lang="en-US" b="0" i="0">
                <a:solidFill>
                  <a:srgbClr val="333333"/>
                </a:solidFill>
                <a:effectLst/>
                <a:latin typeface="Arial" panose="020B0604020202020204" pitchFamily="34" charset="0"/>
              </a:rPr>
              <a:t>]</a:t>
            </a:r>
            <a:endParaRPr lang="en-US" b="0" i="0">
              <a:solidFill>
                <a:srgbClr val="C00000"/>
              </a:solidFill>
              <a:effectLst/>
              <a:latin typeface="Arial" panose="020B0604020202020204" pitchFamily="34" charset="0"/>
            </a:endParaRPr>
          </a:p>
          <a:p>
            <a:pPr marL="0" indent="0">
              <a:buNone/>
            </a:pPr>
            <a:r>
              <a:rPr lang="en-US">
                <a:solidFill>
                  <a:srgbClr val="C00000"/>
                </a:solidFill>
                <a:latin typeface="Arial" panose="020B0604020202020204" pitchFamily="34" charset="0"/>
              </a:rPr>
              <a:t>                 ln K</a:t>
            </a:r>
            <a:r>
              <a:rPr lang="en-US" baseline="-25000">
                <a:solidFill>
                  <a:srgbClr val="C00000"/>
                </a:solidFill>
                <a:latin typeface="Arial" panose="020B0604020202020204" pitchFamily="34" charset="0"/>
              </a:rPr>
              <a:t>P2</a:t>
            </a:r>
            <a:r>
              <a:rPr lang="en-US">
                <a:solidFill>
                  <a:srgbClr val="C00000"/>
                </a:solidFill>
                <a:latin typeface="Arial" panose="020B0604020202020204" pitchFamily="34" charset="0"/>
              </a:rPr>
              <a:t>/K</a:t>
            </a:r>
            <a:r>
              <a:rPr lang="en-US" baseline="-25000">
                <a:solidFill>
                  <a:srgbClr val="C00000"/>
                </a:solidFill>
                <a:latin typeface="Arial" panose="020B0604020202020204" pitchFamily="34" charset="0"/>
              </a:rPr>
              <a:t>P1</a:t>
            </a:r>
            <a:r>
              <a:rPr lang="en-US">
                <a:solidFill>
                  <a:srgbClr val="C00000"/>
                </a:solidFill>
                <a:latin typeface="Arial" panose="020B0604020202020204" pitchFamily="34" charset="0"/>
              </a:rPr>
              <a:t> = </a:t>
            </a:r>
            <a:r>
              <a:rPr lang="en-US" b="0" i="0">
                <a:solidFill>
                  <a:srgbClr val="C00000"/>
                </a:solidFill>
                <a:effectLst/>
                <a:latin typeface="Arial" panose="020B0604020202020204" pitchFamily="34" charset="0"/>
              </a:rPr>
              <a:t> </a:t>
            </a:r>
            <a:r>
              <a:rPr lang="el-GR" b="0" i="0">
                <a:solidFill>
                  <a:srgbClr val="C00000"/>
                </a:solidFill>
                <a:effectLst/>
                <a:latin typeface="Arial" panose="020B0604020202020204" pitchFamily="34" charset="0"/>
              </a:rPr>
              <a:t>Δ</a:t>
            </a:r>
            <a:r>
              <a:rPr lang="en-US" b="0" i="0">
                <a:solidFill>
                  <a:srgbClr val="C00000"/>
                </a:solidFill>
                <a:effectLst/>
                <a:latin typeface="Arial" panose="020B0604020202020204" pitchFamily="34" charset="0"/>
              </a:rPr>
              <a:t>H°/ R [</a:t>
            </a:r>
            <a:r>
              <a:rPr lang="en-US">
                <a:solidFill>
                  <a:srgbClr val="C00000"/>
                </a:solidFill>
                <a:latin typeface="Arial" panose="020B0604020202020204" pitchFamily="34" charset="0"/>
              </a:rPr>
              <a:t>T</a:t>
            </a:r>
            <a:r>
              <a:rPr lang="en-US" baseline="-25000">
                <a:solidFill>
                  <a:srgbClr val="C00000"/>
                </a:solidFill>
                <a:latin typeface="Arial" panose="020B0604020202020204" pitchFamily="34" charset="0"/>
              </a:rPr>
              <a:t>1</a:t>
            </a:r>
            <a:r>
              <a:rPr lang="en-US">
                <a:solidFill>
                  <a:srgbClr val="C00000"/>
                </a:solidFill>
                <a:latin typeface="Arial" panose="020B0604020202020204" pitchFamily="34" charset="0"/>
              </a:rPr>
              <a:t>-T</a:t>
            </a:r>
            <a:r>
              <a:rPr lang="en-US" baseline="-25000">
                <a:solidFill>
                  <a:srgbClr val="C00000"/>
                </a:solidFill>
                <a:latin typeface="Arial" panose="020B0604020202020204" pitchFamily="34" charset="0"/>
              </a:rPr>
              <a:t>2</a:t>
            </a:r>
            <a:r>
              <a:rPr lang="en-US" b="0" i="0">
                <a:solidFill>
                  <a:srgbClr val="C00000"/>
                </a:solidFill>
                <a:effectLst/>
                <a:latin typeface="Arial" panose="020B0604020202020204" pitchFamily="34" charset="0"/>
              </a:rPr>
              <a:t>/T</a:t>
            </a:r>
            <a:r>
              <a:rPr lang="en-US" b="0" i="0" baseline="-25000">
                <a:solidFill>
                  <a:srgbClr val="C00000"/>
                </a:solidFill>
                <a:effectLst/>
                <a:latin typeface="Arial" panose="020B0604020202020204" pitchFamily="34" charset="0"/>
              </a:rPr>
              <a:t>1</a:t>
            </a:r>
            <a:r>
              <a:rPr lang="en-US" b="0" i="0">
                <a:solidFill>
                  <a:srgbClr val="C00000"/>
                </a:solidFill>
                <a:effectLst/>
                <a:latin typeface="Arial" panose="020B0604020202020204" pitchFamily="34" charset="0"/>
              </a:rPr>
              <a:t>T</a:t>
            </a:r>
            <a:r>
              <a:rPr lang="en-US" b="0" i="0" baseline="-25000">
                <a:solidFill>
                  <a:srgbClr val="C00000"/>
                </a:solidFill>
                <a:effectLst/>
                <a:latin typeface="Arial" panose="020B0604020202020204" pitchFamily="34" charset="0"/>
              </a:rPr>
              <a:t>2</a:t>
            </a:r>
            <a:r>
              <a:rPr lang="en-US" b="0" i="0">
                <a:solidFill>
                  <a:srgbClr val="C00000"/>
                </a:solidFill>
                <a:effectLst/>
                <a:latin typeface="Arial" panose="020B0604020202020204" pitchFamily="34" charset="0"/>
              </a:rPr>
              <a:t>]</a:t>
            </a:r>
          </a:p>
          <a:p>
            <a:pPr marL="0" indent="0">
              <a:buNone/>
            </a:pPr>
            <a:r>
              <a:rPr lang="en-US">
                <a:solidFill>
                  <a:srgbClr val="333333"/>
                </a:solidFill>
                <a:latin typeface="Arial" panose="020B0604020202020204" pitchFamily="34" charset="0"/>
              </a:rPr>
              <a:t>This is the integrated form of van’Hoff equation.</a:t>
            </a:r>
            <a:endParaRPr lang="en-US" b="0" i="0">
              <a:solidFill>
                <a:srgbClr val="333333"/>
              </a:solidFill>
              <a:effectLst/>
              <a:latin typeface="Arial" panose="020B0604020202020204" pitchFamily="34" charset="0"/>
            </a:endParaRPr>
          </a:p>
          <a:p>
            <a:pPr marL="0" indent="0">
              <a:buNone/>
            </a:pPr>
            <a:endParaRPr lang="en-US" b="0" i="0">
              <a:solidFill>
                <a:srgbClr val="333333"/>
              </a:solidFill>
              <a:effectLst/>
              <a:latin typeface="Arial" panose="020B0604020202020204" pitchFamily="34" charset="0"/>
            </a:endParaRPr>
          </a:p>
          <a:p>
            <a:pPr marL="0" indent="0">
              <a:buNone/>
            </a:pPr>
            <a:endParaRPr lang="en-US"/>
          </a:p>
        </p:txBody>
      </p:sp>
    </p:spTree>
    <p:extLst>
      <p:ext uri="{BB962C8B-B14F-4D97-AF65-F5344CB8AC3E}">
        <p14:creationId xmlns:p14="http://schemas.microsoft.com/office/powerpoint/2010/main" val="39139085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2CA0715-3B81-7B4B-8D98-5A7C2B7FFA7D}"/>
              </a:ext>
            </a:extLst>
          </p:cNvPr>
          <p:cNvSpPr>
            <a:spLocks noGrp="1"/>
          </p:cNvSpPr>
          <p:nvPr>
            <p:ph idx="1"/>
          </p:nvPr>
        </p:nvSpPr>
        <p:spPr>
          <a:xfrm>
            <a:off x="838200" y="732234"/>
            <a:ext cx="10515600" cy="5444729"/>
          </a:xfrm>
        </p:spPr>
        <p:txBody>
          <a:bodyPr>
            <a:normAutofit lnSpcReduction="10000"/>
          </a:bodyPr>
          <a:lstStyle/>
          <a:p>
            <a:pPr marL="0" indent="0">
              <a:buNone/>
            </a:pPr>
            <a:r>
              <a:rPr lang="en-US" b="1"/>
              <a:t>Discussion</a:t>
            </a:r>
            <a:r>
              <a:rPr lang="en-US"/>
              <a:t>:</a:t>
            </a:r>
          </a:p>
          <a:p>
            <a:pPr marL="0" indent="0">
              <a:buNone/>
            </a:pPr>
            <a:r>
              <a:rPr lang="en-US"/>
              <a:t>      From van’t Hoff’s isochore</a:t>
            </a:r>
          </a:p>
          <a:p>
            <a:pPr marL="0" indent="0">
              <a:buNone/>
            </a:pPr>
            <a:r>
              <a:rPr lang="en-US"/>
              <a:t>       d</a:t>
            </a:r>
            <a:r>
              <a:rPr lang="en-US">
                <a:solidFill>
                  <a:srgbClr val="333333"/>
                </a:solidFill>
                <a:latin typeface="Arial" panose="020B0604020202020204" pitchFamily="34" charset="0"/>
              </a:rPr>
              <a:t>ln K</a:t>
            </a:r>
            <a:r>
              <a:rPr lang="en-US" baseline="-25000">
                <a:solidFill>
                  <a:srgbClr val="333333"/>
                </a:solidFill>
                <a:latin typeface="Arial" panose="020B0604020202020204" pitchFamily="34" charset="0"/>
              </a:rPr>
              <a:t>P</a:t>
            </a:r>
            <a:r>
              <a:rPr lang="en-US">
                <a:solidFill>
                  <a:srgbClr val="333333"/>
                </a:solidFill>
                <a:latin typeface="Arial" panose="020B0604020202020204" pitchFamily="34" charset="0"/>
              </a:rPr>
              <a:t>= </a:t>
            </a:r>
            <a:r>
              <a:rPr lang="en-US" b="0" i="0">
                <a:solidFill>
                  <a:srgbClr val="333333"/>
                </a:solidFill>
                <a:effectLst/>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R =dT/T</a:t>
            </a:r>
            <a:r>
              <a:rPr lang="en-US" b="0" i="0" baseline="30000">
                <a:solidFill>
                  <a:srgbClr val="333333"/>
                </a:solidFill>
                <a:effectLst/>
                <a:latin typeface="Arial" panose="020B0604020202020204" pitchFamily="34" charset="0"/>
              </a:rPr>
              <a:t>2</a:t>
            </a:r>
          </a:p>
          <a:p>
            <a:pPr marL="0" indent="0">
              <a:buNone/>
            </a:pPr>
            <a:r>
              <a:rPr lang="en-US" baseline="30000">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is negative for exothermic reactions. So rise in temperature down the equilibrium constant.</a:t>
            </a:r>
          </a:p>
          <a:p>
            <a:pPr marL="0" indent="0">
              <a:buNone/>
            </a:pPr>
            <a:r>
              <a:rPr lang="en-US">
                <a:solidFill>
                  <a:srgbClr val="333333"/>
                </a:solidFill>
                <a:latin typeface="Arial" panose="020B0604020202020204" pitchFamily="34" charset="0"/>
              </a:rPr>
              <a:t>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is positive for endothermic reactions.so rise in temperature increase the value of equilibrium constant.</a:t>
            </a:r>
          </a:p>
          <a:p>
            <a:pPr marL="0" indent="0">
              <a:buNone/>
            </a:pPr>
            <a:r>
              <a:rPr lang="en-US" b="1">
                <a:solidFill>
                  <a:srgbClr val="333333"/>
                </a:solidFill>
                <a:latin typeface="Arial" panose="020B0604020202020204" pitchFamily="34" charset="0"/>
              </a:rPr>
              <a:t>Application</a:t>
            </a:r>
            <a:r>
              <a:rPr lang="en-US">
                <a:solidFill>
                  <a:srgbClr val="333333"/>
                </a:solidFill>
                <a:latin typeface="Arial" panose="020B0604020202020204" pitchFamily="34" charset="0"/>
              </a:rPr>
              <a:t>:</a:t>
            </a:r>
          </a:p>
          <a:p>
            <a:r>
              <a:rPr lang="en-US" b="0" i="0">
                <a:solidFill>
                  <a:srgbClr val="333333"/>
                </a:solidFill>
                <a:effectLst/>
                <a:latin typeface="Arial" panose="020B0604020202020204" pitchFamily="34" charset="0"/>
              </a:rPr>
              <a:t> if we know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and K</a:t>
            </a:r>
            <a:r>
              <a:rPr lang="en-US" b="0" i="0" baseline="-25000">
                <a:solidFill>
                  <a:srgbClr val="333333"/>
                </a:solidFill>
                <a:effectLst/>
                <a:latin typeface="Arial" panose="020B0604020202020204" pitchFamily="34" charset="0"/>
              </a:rPr>
              <a:t>p</a:t>
            </a:r>
            <a:r>
              <a:rPr lang="en-US" b="0" i="0">
                <a:solidFill>
                  <a:srgbClr val="333333"/>
                </a:solidFill>
                <a:effectLst/>
                <a:latin typeface="Arial" panose="020B0604020202020204" pitchFamily="34" charset="0"/>
              </a:rPr>
              <a:t> at certain temperaturr value of K</a:t>
            </a:r>
            <a:r>
              <a:rPr lang="en-US" b="0" i="0" baseline="-25000">
                <a:solidFill>
                  <a:srgbClr val="333333"/>
                </a:solidFill>
                <a:effectLst/>
                <a:latin typeface="Arial" panose="020B0604020202020204" pitchFamily="34" charset="0"/>
              </a:rPr>
              <a:t>p</a:t>
            </a:r>
            <a:r>
              <a:rPr lang="en-US" b="0" i="0">
                <a:solidFill>
                  <a:srgbClr val="333333"/>
                </a:solidFill>
                <a:effectLst/>
                <a:latin typeface="Arial" panose="020B0604020202020204" pitchFamily="34" charset="0"/>
              </a:rPr>
              <a:t> at another temerature can be easily calculated.</a:t>
            </a:r>
          </a:p>
          <a:p>
            <a:r>
              <a:rPr lang="en-US">
                <a:solidFill>
                  <a:srgbClr val="333333"/>
                </a:solidFill>
                <a:latin typeface="Arial" panose="020B0604020202020204" pitchFamily="34" charset="0"/>
              </a:rPr>
              <a:t> For this calculation </a:t>
            </a:r>
            <a:r>
              <a:rPr lang="el-GR" b="0" i="0">
                <a:solidFill>
                  <a:srgbClr val="333333"/>
                </a:solidFill>
                <a:effectLst/>
                <a:latin typeface="Arial" panose="020B0604020202020204" pitchFamily="34" charset="0"/>
              </a:rPr>
              <a:t>Δ</a:t>
            </a:r>
            <a:r>
              <a:rPr lang="en-US" b="0" i="0">
                <a:solidFill>
                  <a:srgbClr val="333333"/>
                </a:solidFill>
                <a:effectLst/>
                <a:latin typeface="Arial" panose="020B0604020202020204" pitchFamily="34" charset="0"/>
              </a:rPr>
              <a:t>H° and R should be expressed in the same unit.</a:t>
            </a:r>
          </a:p>
        </p:txBody>
      </p:sp>
    </p:spTree>
    <p:extLst>
      <p:ext uri="{BB962C8B-B14F-4D97-AF65-F5344CB8AC3E}">
        <p14:creationId xmlns:p14="http://schemas.microsoft.com/office/powerpoint/2010/main" val="29849012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F40336-07E8-0248-8EC2-E51979FA7E5F}"/>
              </a:ext>
            </a:extLst>
          </p:cNvPr>
          <p:cNvSpPr>
            <a:spLocks noGrp="1"/>
          </p:cNvSpPr>
          <p:nvPr>
            <p:ph idx="1"/>
          </p:nvPr>
        </p:nvSpPr>
        <p:spPr>
          <a:xfrm>
            <a:off x="838200" y="482203"/>
            <a:ext cx="10515600" cy="5694760"/>
          </a:xfrm>
        </p:spPr>
        <p:txBody>
          <a:bodyPr>
            <a:normAutofit lnSpcReduction="10000"/>
          </a:bodyPr>
          <a:lstStyle/>
          <a:p>
            <a:pPr marL="0" indent="0">
              <a:buNone/>
            </a:pPr>
            <a:r>
              <a:rPr lang="en-US" b="1"/>
              <a:t>Clapeyron equation:</a:t>
            </a:r>
          </a:p>
          <a:p>
            <a:pPr marL="0" indent="0">
              <a:buNone/>
            </a:pPr>
            <a:r>
              <a:rPr lang="en-US" b="1"/>
              <a:t>Derivation</a:t>
            </a:r>
            <a:r>
              <a:rPr lang="en-US"/>
              <a:t>:</a:t>
            </a:r>
          </a:p>
          <a:p>
            <a:r>
              <a:rPr lang="en-US"/>
              <a:t> For pure substance in a single phase the variation in chemical potential is given by the equation.</a:t>
            </a:r>
          </a:p>
          <a:p>
            <a:pPr marL="0" indent="0">
              <a:buNone/>
            </a:pPr>
            <a:r>
              <a:rPr lang="en-US"/>
              <a:t>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 = - SdT + Vdp --------------------</a:t>
            </a:r>
            <a:r>
              <a:rPr lang="en-US" i="0">
                <a:solidFill>
                  <a:srgbClr val="333333"/>
                </a:solidFill>
                <a:effectLst/>
                <a:latin typeface="Arial" panose="020B0604020202020204" pitchFamily="34" charset="0"/>
                <a:sym typeface="Wingdings" pitchFamily="2" charset="2"/>
              </a:rPr>
              <a:t> 1</a:t>
            </a:r>
          </a:p>
          <a:p>
            <a:r>
              <a:rPr lang="en-US">
                <a:solidFill>
                  <a:srgbClr val="333333"/>
                </a:solidFill>
                <a:latin typeface="Arial" panose="020B0604020202020204" pitchFamily="34" charset="0"/>
                <a:sym typeface="Wingdings" pitchFamily="2" charset="2"/>
              </a:rPr>
              <a:t> if we have an equilibrium between the two phases 1(</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 =</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 and 2(</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2</a:t>
            </a:r>
            <a:r>
              <a:rPr lang="en-US" i="0">
                <a:solidFill>
                  <a:srgbClr val="333333"/>
                </a:solidFill>
                <a:effectLst/>
                <a:latin typeface="Arial" panose="020B0604020202020204" pitchFamily="34" charset="0"/>
              </a:rPr>
              <a:t>) at constant temperature (T) and Pressure (P) then.</a:t>
            </a:r>
          </a:p>
          <a:p>
            <a:pPr marL="0" indent="0">
              <a:buNone/>
            </a:pPr>
            <a:r>
              <a:rPr lang="en-US">
                <a:solidFill>
                  <a:srgbClr val="333333"/>
                </a:solidFill>
                <a:latin typeface="Arial" panose="020B0604020202020204" pitchFamily="34" charset="0"/>
              </a:rPr>
              <a:t>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 =0    or.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 </a:t>
            </a:r>
            <a:r>
              <a:rPr lang="en-US" i="0">
                <a:solidFill>
                  <a:srgbClr val="333333"/>
                </a:solidFill>
                <a:effectLst/>
                <a:latin typeface="Arial" panose="020B0604020202020204" pitchFamily="34" charset="0"/>
              </a:rPr>
              <a:t>=</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2</a:t>
            </a:r>
          </a:p>
          <a:p>
            <a:r>
              <a:rPr lang="en-US" i="0">
                <a:solidFill>
                  <a:srgbClr val="333333"/>
                </a:solidFill>
                <a:effectLst/>
                <a:latin typeface="Arial" panose="020B0604020202020204" pitchFamily="34" charset="0"/>
              </a:rPr>
              <a:t>Suppose we have two phases in equilibrium and that the pressure of the system is changed by dp. The equilibrium temperature will be changed by dT and the chemical potential will be changed by d</a:t>
            </a:r>
            <a:r>
              <a:rPr lang="el-GR" i="0">
                <a:solidFill>
                  <a:srgbClr val="333333"/>
                </a:solidFill>
                <a:effectLst/>
                <a:latin typeface="Arial" panose="020B0604020202020204" pitchFamily="34" charset="0"/>
              </a:rPr>
              <a:t>μ</a:t>
            </a:r>
            <a:r>
              <a:rPr lang="en-US" i="0">
                <a:solidFill>
                  <a:srgbClr val="333333"/>
                </a:solidFill>
                <a:effectLst/>
                <a:latin typeface="Arial" panose="020B0604020202020204" pitchFamily="34" charset="0"/>
              </a:rPr>
              <a:t>.  </a:t>
            </a:r>
          </a:p>
          <a:p>
            <a:pPr marL="0" indent="0">
              <a:buNone/>
            </a:pPr>
            <a:r>
              <a:rPr lang="en-US" i="0">
                <a:solidFill>
                  <a:srgbClr val="333333"/>
                </a:solidFill>
                <a:effectLst/>
                <a:latin typeface="Arial" panose="020B0604020202020204" pitchFamily="34" charset="0"/>
              </a:rPr>
              <a:t>         </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a:t>
            </a:r>
            <a:r>
              <a:rPr lang="en-US">
                <a:sym typeface="Wingdings" pitchFamily="2" charset="2"/>
              </a:rPr>
              <a:t> </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2</a:t>
            </a:r>
            <a:r>
              <a:rPr lang="en-US" i="0">
                <a:solidFill>
                  <a:srgbClr val="333333"/>
                </a:solidFill>
                <a:effectLst/>
                <a:latin typeface="Arial" panose="020B0604020202020204" pitchFamily="34" charset="0"/>
              </a:rPr>
              <a:t>;  d</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1</a:t>
            </a:r>
            <a:r>
              <a:rPr lang="en-US" i="0">
                <a:solidFill>
                  <a:srgbClr val="333333"/>
                </a:solidFill>
                <a:effectLst/>
                <a:latin typeface="Arial" panose="020B0604020202020204" pitchFamily="34" charset="0"/>
              </a:rPr>
              <a:t>=d</a:t>
            </a:r>
            <a:r>
              <a:rPr lang="el-GR" i="0">
                <a:solidFill>
                  <a:srgbClr val="333333"/>
                </a:solidFill>
                <a:effectLst/>
                <a:latin typeface="Arial" panose="020B0604020202020204" pitchFamily="34" charset="0"/>
              </a:rPr>
              <a:t>μ</a:t>
            </a:r>
            <a:r>
              <a:rPr lang="en-US" i="0" baseline="-25000">
                <a:solidFill>
                  <a:srgbClr val="333333"/>
                </a:solidFill>
                <a:effectLst/>
                <a:latin typeface="Arial" panose="020B0604020202020204" pitchFamily="34" charset="0"/>
              </a:rPr>
              <a:t>2</a:t>
            </a:r>
            <a:endParaRPr lang="en-US" i="0">
              <a:solidFill>
                <a:srgbClr val="333333"/>
              </a:solidFill>
              <a:effectLst/>
              <a:latin typeface="Arial" panose="020B0604020202020204" pitchFamily="34" charset="0"/>
            </a:endParaRPr>
          </a:p>
        </p:txBody>
      </p:sp>
    </p:spTree>
    <p:extLst>
      <p:ext uri="{BB962C8B-B14F-4D97-AF65-F5344CB8AC3E}">
        <p14:creationId xmlns:p14="http://schemas.microsoft.com/office/powerpoint/2010/main" val="435792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Reaction isotherm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Reaction isotherm</dc:title>
  <dc:creator>919361498802</dc:creator>
  <cp:lastModifiedBy>919361498802</cp:lastModifiedBy>
  <cp:revision>11</cp:revision>
  <dcterms:created xsi:type="dcterms:W3CDTF">2020-09-11T06:53:51Z</dcterms:created>
  <dcterms:modified xsi:type="dcterms:W3CDTF">2020-09-12T13:41:36Z</dcterms:modified>
</cp:coreProperties>
</file>