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2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6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8510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8240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85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216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1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3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5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3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4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9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2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4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FFC42-8216-7A47-AFBE-8F689315C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610" y="1291431"/>
            <a:ext cx="9144000" cy="2387600"/>
          </a:xfrm>
        </p:spPr>
        <p:txBody>
          <a:bodyPr/>
          <a:lstStyle/>
          <a:p>
            <a:r>
              <a:rPr lang="en-US"/>
              <a:t>MAGNETIC PROPERTIES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0A322-7C07-5540-B98A-797B98262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3578" y="3173413"/>
            <a:ext cx="9144000" cy="1655762"/>
          </a:xfrm>
        </p:spPr>
        <p:txBody>
          <a:bodyPr/>
          <a:lstStyle/>
          <a:p>
            <a:r>
              <a:rPr lang="en-US"/>
              <a:t>Name of the instructor:U.Nithya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19017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46138-0427-7944-8CAD-C5F06D27B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780" y="607219"/>
            <a:ext cx="9675019" cy="5569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DIAMAGNETISM</a:t>
            </a:r>
            <a:r>
              <a:rPr lang="en-US"/>
              <a:t>:</a:t>
            </a:r>
          </a:p>
          <a:p>
            <a:r>
              <a:rPr lang="en-US"/>
              <a:t> Diamagnetism arises due to the motion of charged electrons in the applied magnetic field.</a:t>
            </a:r>
          </a:p>
          <a:p>
            <a:r>
              <a:rPr lang="en-US"/>
              <a:t> when the magnetic field is applied the induced magnetic field is changed due to the change of velocity of electrons. </a:t>
            </a:r>
          </a:p>
          <a:p>
            <a:r>
              <a:rPr lang="en-US"/>
              <a:t> This fieldis opposed to the direction of the applied field leading to negative diamagnetic susceptibility.</a:t>
            </a:r>
          </a:p>
          <a:p>
            <a:r>
              <a:rPr lang="en-US"/>
              <a:t> It is independent of temperature and is the same for a substance in the gas or liquid phase.</a:t>
            </a:r>
          </a:p>
          <a:p>
            <a:r>
              <a:rPr lang="en-US"/>
              <a:t> The diamagnetic susceptibility is given by X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(-Ne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/6mc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 ∑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</a:rPr>
              <a:t>r</a:t>
            </a:r>
            <a:r>
              <a:rPr lang="en-US" i="1" baseline="-25000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/>
              <a:t>Where r</a:t>
            </a:r>
            <a:r>
              <a:rPr lang="en-US" baseline="-25000"/>
              <a:t>i</a:t>
            </a:r>
            <a:r>
              <a:rPr lang="en-US" baseline="30000"/>
              <a:t>2</a:t>
            </a:r>
            <a:r>
              <a:rPr lang="en-US"/>
              <a:t>is the mean squre of orbital radius.  </a:t>
            </a:r>
          </a:p>
          <a:p>
            <a:pPr marL="0" indent="0">
              <a:buNone/>
            </a:pPr>
            <a:r>
              <a:rPr lang="en-US"/>
              <a:t> N- Avagatro number,e-electron ,m-mass,c-velocity</a:t>
            </a:r>
          </a:p>
          <a:p>
            <a:r>
              <a:rPr lang="en-US"/>
              <a:t> It is the order of 10</a:t>
            </a:r>
            <a:r>
              <a:rPr lang="en-US" baseline="30000"/>
              <a:t>-6</a:t>
            </a:r>
            <a:r>
              <a:rPr lang="en-US"/>
              <a:t>per gram.</a:t>
            </a:r>
          </a:p>
        </p:txBody>
      </p:sp>
    </p:spTree>
    <p:extLst>
      <p:ext uri="{BB962C8B-B14F-4D97-AF65-F5344CB8AC3E}">
        <p14:creationId xmlns:p14="http://schemas.microsoft.com/office/powerpoint/2010/main" val="309808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1021-3C75-084B-829D-10FCEF188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218" y="607219"/>
            <a:ext cx="9603581" cy="5569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Magnetic properties of free ions:</a:t>
            </a:r>
          </a:p>
          <a:p>
            <a:r>
              <a:rPr lang="en-US"/>
              <a:t> The magnetic property of a substance arises due to the presence of permanent magnetic dipoles.</a:t>
            </a:r>
          </a:p>
          <a:p>
            <a:r>
              <a:rPr lang="en-US"/>
              <a:t> on the application of external magnetic field the dipoles tend to align themselves along the field direction against the temperature.</a:t>
            </a:r>
          </a:p>
          <a:p>
            <a:r>
              <a:rPr lang="en-US"/>
              <a:t> As a result the total angular momentum levels split symmetrically into lower and upper levels.</a:t>
            </a:r>
          </a:p>
          <a:p>
            <a:r>
              <a:rPr lang="en-US"/>
              <a:t> This splitting is known as the first order zeeman effect.</a:t>
            </a:r>
          </a:p>
          <a:p>
            <a:r>
              <a:rPr lang="en-US"/>
              <a:t> The grond and excited states may again be split when some characters are introduced.</a:t>
            </a:r>
          </a:p>
          <a:p>
            <a:r>
              <a:rPr lang="en-US"/>
              <a:t> The orbitals are distorted before splitting.</a:t>
            </a:r>
          </a:p>
          <a:p>
            <a:r>
              <a:rPr lang="en-US"/>
              <a:t> It is called second order zeeman effect.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26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E88C8-81C9-2D48-9405-9A32A0012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38" y="500063"/>
            <a:ext cx="9567862" cy="567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First order zeeman effect:</a:t>
            </a:r>
          </a:p>
          <a:p>
            <a:r>
              <a:rPr lang="en-US"/>
              <a:t> when a magnetic field is applied to a paramagnetic substance the magnetic dipolestend to align themselves along the field direction.</a:t>
            </a:r>
          </a:p>
          <a:p>
            <a:r>
              <a:rPr lang="en-US"/>
              <a:t> Temperature has no effect on this kind of alignment.</a:t>
            </a:r>
          </a:p>
          <a:p>
            <a:r>
              <a:rPr lang="en-US"/>
              <a:t> As a result the M</a:t>
            </a:r>
            <a:r>
              <a:rPr lang="en-US" baseline="-25000"/>
              <a:t>J</a:t>
            </a:r>
            <a:r>
              <a:rPr lang="en-US"/>
              <a:t> values are symmetrically split into lower and uppee levels.</a:t>
            </a:r>
          </a:p>
          <a:p>
            <a:r>
              <a:rPr lang="en-US"/>
              <a:t> This kind of energy level splitting is known as first order zeeman effect.</a:t>
            </a:r>
          </a:p>
          <a:p>
            <a:r>
              <a:rPr lang="en-US"/>
              <a:t> The energy levels are given by the equation.    </a:t>
            </a:r>
          </a:p>
          <a:p>
            <a:pPr marL="0" indent="0">
              <a:buNone/>
            </a:pPr>
            <a:r>
              <a:rPr lang="en-US"/>
              <a:t>        W</a:t>
            </a:r>
            <a:r>
              <a:rPr lang="en-US" baseline="-25000"/>
              <a:t>i</a:t>
            </a:r>
            <a:r>
              <a:rPr lang="en-US"/>
              <a:t>=W</a:t>
            </a:r>
            <a:r>
              <a:rPr lang="en-US" baseline="-25000"/>
              <a:t>i</a:t>
            </a:r>
            <a:r>
              <a:rPr lang="en-US" baseline="30000"/>
              <a:t>°</a:t>
            </a:r>
            <a:r>
              <a:rPr lang="en-US"/>
              <a:t>+ W</a:t>
            </a:r>
            <a:r>
              <a:rPr lang="en-US" baseline="-25000"/>
              <a:t>i</a:t>
            </a:r>
            <a:r>
              <a:rPr lang="en-US" baseline="30000"/>
              <a:t>I</a:t>
            </a:r>
            <a:r>
              <a:rPr lang="en-US"/>
              <a:t>H+W</a:t>
            </a:r>
            <a:r>
              <a:rPr lang="en-US" baseline="-25000"/>
              <a:t>i</a:t>
            </a:r>
            <a:r>
              <a:rPr lang="en-US" baseline="30000"/>
              <a:t>II</a:t>
            </a:r>
            <a:r>
              <a:rPr lang="en-US"/>
              <a:t>H</a:t>
            </a:r>
            <a:r>
              <a:rPr lang="en-US" baseline="30000"/>
              <a:t>2</a:t>
            </a:r>
            <a:r>
              <a:rPr lang="en-US"/>
              <a:t> </a:t>
            </a:r>
          </a:p>
          <a:p>
            <a:r>
              <a:rPr lang="en-US"/>
              <a:t>Where  W</a:t>
            </a:r>
            <a:r>
              <a:rPr lang="en-US" baseline="-25000"/>
              <a:t>i</a:t>
            </a:r>
            <a:r>
              <a:rPr lang="en-US" baseline="30000"/>
              <a:t>°  </a:t>
            </a:r>
            <a:r>
              <a:rPr lang="en-US"/>
              <a:t>- energy of the unperturbed state.  </a:t>
            </a:r>
          </a:p>
          <a:p>
            <a:pPr marL="0" indent="0">
              <a:buNone/>
            </a:pPr>
            <a:r>
              <a:rPr lang="en-US"/>
              <a:t> W</a:t>
            </a:r>
            <a:r>
              <a:rPr lang="en-US" baseline="-25000"/>
              <a:t>i</a:t>
            </a:r>
            <a:r>
              <a:rPr lang="en-US" baseline="30000"/>
              <a:t>I</a:t>
            </a:r>
            <a:r>
              <a:rPr lang="en-US"/>
              <a:t> and W</a:t>
            </a:r>
            <a:r>
              <a:rPr lang="en-US" baseline="-25000"/>
              <a:t>i</a:t>
            </a:r>
            <a:r>
              <a:rPr lang="en-US" baseline="30000"/>
              <a:t>II</a:t>
            </a:r>
            <a:r>
              <a:rPr lang="en-US"/>
              <a:t> –first and second order zeeman Coefficients</a:t>
            </a:r>
          </a:p>
          <a:p>
            <a:pPr marL="0" indent="0">
              <a:buNone/>
            </a:pPr>
            <a:r>
              <a:rPr lang="en-US"/>
              <a:t>   H- applied magnetic field</a:t>
            </a:r>
          </a:p>
        </p:txBody>
      </p:sp>
    </p:spTree>
    <p:extLst>
      <p:ext uri="{BB962C8B-B14F-4D97-AF65-F5344CB8AC3E}">
        <p14:creationId xmlns:p14="http://schemas.microsoft.com/office/powerpoint/2010/main" val="416861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7E3BA-5E4A-8D4A-8C67-77F07FD0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204" y="392906"/>
            <a:ext cx="9728596" cy="6232922"/>
          </a:xfrm>
        </p:spPr>
        <p:txBody>
          <a:bodyPr/>
          <a:lstStyle/>
          <a:p>
            <a:r>
              <a:rPr lang="en-US"/>
              <a:t> The first order zerman effect for a state with J gives levels at energies.  </a:t>
            </a:r>
          </a:p>
          <a:p>
            <a:pPr marL="0" indent="0">
              <a:buNone/>
            </a:pPr>
            <a:r>
              <a:rPr lang="en-US"/>
              <a:t>          W</a:t>
            </a:r>
            <a:r>
              <a:rPr lang="en-US" baseline="-25000"/>
              <a:t>MJ</a:t>
            </a:r>
            <a:r>
              <a:rPr lang="en-US"/>
              <a:t>=M</a:t>
            </a:r>
            <a:r>
              <a:rPr lang="en-US" baseline="-25000"/>
              <a:t>J</a:t>
            </a:r>
            <a:r>
              <a:rPr lang="en-US"/>
              <a:t>g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g- lande splitting factor</a:t>
            </a:r>
            <a:endParaRPr lang="en-US"/>
          </a:p>
          <a:p>
            <a:pPr marL="0" indent="0">
              <a:buNone/>
            </a:pP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 Bohr magnetron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M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J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 symmetry split into various energy levels</a:t>
            </a:r>
          </a:p>
          <a:p>
            <a:pPr marL="0" indent="0">
              <a:buNone/>
            </a:pPr>
            <a:r>
              <a:rPr lang="en-US"/>
              <a:t>g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 – energy separation between adjeacent levels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F71DEC3-56D8-234E-BA13-3C7E4544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687" y="3429000"/>
            <a:ext cx="8128000" cy="326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24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1CD44-6DCC-3045-A9D0-D8A6336A8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359" y="573484"/>
            <a:ext cx="10067926" cy="5711031"/>
          </a:xfrm>
        </p:spPr>
        <p:txBody>
          <a:bodyPr>
            <a:normAutofit/>
          </a:bodyPr>
          <a:lstStyle/>
          <a:p>
            <a:r>
              <a:rPr lang="en-US"/>
              <a:t>  The effective magnetic moment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is given by </a:t>
            </a:r>
          </a:p>
          <a:p>
            <a:pPr marL="0" indent="0">
              <a:buNone/>
            </a:pPr>
            <a:r>
              <a:rPr lang="en-US"/>
              <a:t>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g[J(J+1)]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The g value is given by the equation.   </a:t>
            </a: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g=1+J(J+1) +S(S+1)-L(L+1)/2J(J+1)</a:t>
            </a:r>
          </a:p>
          <a:p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where S and L are the spin and orbital angular momentum quantum numbers.</a:t>
            </a:r>
          </a:p>
          <a:p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L=0,J=S,and g=2.00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The effective magnetic moment equation is reduced to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2[ S(S+1)]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or </a:t>
            </a: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[n(n+2)]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</a:p>
          <a:p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This rquations give the spin only values for the magnetic moment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energy states are thermally affected when the spin-orbit coupling constant is of the order of kT.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first order zeeman effect the magnetic susceptibility will be proportional to the Boltzmann population.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56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4F8A8-D11E-BA41-9B13-56035CA15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421" y="661987"/>
            <a:ext cx="9072563" cy="5534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Second order zeeman effect:</a:t>
            </a:r>
          </a:p>
          <a:p>
            <a:r>
              <a:rPr lang="en-US"/>
              <a:t> The second order zeeman effect is independent of temperature.</a:t>
            </a:r>
          </a:p>
          <a:p>
            <a:r>
              <a:rPr lang="en-US"/>
              <a:t> It is inversely proportional to the separation of the interacting levels.</a:t>
            </a:r>
          </a:p>
          <a:p>
            <a:r>
              <a:rPr lang="en-US"/>
              <a:t> When the energy level separation is large the magnetic susceptibility will be very small.</a:t>
            </a:r>
          </a:p>
          <a:p>
            <a:r>
              <a:rPr lang="en-US"/>
              <a:t> The second order Zeeman effect is very important in acomlex with no spin magnetic moment</a:t>
            </a:r>
          </a:p>
          <a:p>
            <a:r>
              <a:rPr lang="en-US"/>
              <a:t> Let the energy of the state J=0 is the lowest and that with J=1lies above it with an energy much higher than kT.</a:t>
            </a:r>
          </a:p>
          <a:p>
            <a:r>
              <a:rPr lang="en-US"/>
              <a:t> For such systems the magnetic susceptibility arises from the secind order zeeman effect alone.</a:t>
            </a:r>
          </a:p>
          <a:p>
            <a:r>
              <a:rPr lang="en-US"/>
              <a:t> The second order zeeman coefficient F</a:t>
            </a:r>
            <a:r>
              <a:rPr lang="en-US" baseline="-25000"/>
              <a:t>J,J+1</a:t>
            </a:r>
            <a:r>
              <a:rPr lang="en-US"/>
              <a:t>is given by van vleck as.  </a:t>
            </a:r>
          </a:p>
          <a:p>
            <a:pPr marL="0" indent="0">
              <a:buNone/>
            </a:pPr>
            <a:r>
              <a:rPr lang="en-US"/>
              <a:t>            J</a:t>
            </a:r>
          </a:p>
          <a:p>
            <a:pPr marL="0" indent="0">
              <a:buNone/>
            </a:pPr>
            <a:r>
              <a:rPr lang="en-US"/>
              <a:t>F</a:t>
            </a:r>
            <a:r>
              <a:rPr lang="en-US" baseline="-25000"/>
              <a:t>J,J+1</a:t>
            </a:r>
            <a:r>
              <a:rPr lang="en-US"/>
              <a:t>=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∑ W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II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MJ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-(J+L+S+2)(-J+L+S)(J-L+S+1)(J+L-S+1)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/12(J+1)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M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=-J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09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7B9D0-7023-D549-851A-088FF4D7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38" y="794742"/>
            <a:ext cx="10067924" cy="5563196"/>
          </a:xfrm>
        </p:spPr>
        <p:txBody>
          <a:bodyPr/>
          <a:lstStyle/>
          <a:p>
            <a:r>
              <a:rPr lang="en-US"/>
              <a:t> Second order zeeman effect us observed for the lanthanide elements Sm</a:t>
            </a:r>
            <a:r>
              <a:rPr lang="en-US" baseline="30000"/>
              <a:t>3+</a:t>
            </a:r>
            <a:r>
              <a:rPr lang="en-US"/>
              <a:t>and Eu</a:t>
            </a:r>
            <a:r>
              <a:rPr lang="en-US" baseline="30000"/>
              <a:t>3+</a:t>
            </a:r>
            <a:r>
              <a:rPr lang="en-US"/>
              <a:t>.</a:t>
            </a:r>
          </a:p>
          <a:p>
            <a:r>
              <a:rPr lang="en-US"/>
              <a:t> All the otjet lanthanide ions the ground state is widely separated from the excited state and therefore the second order magnetic susceptibility is neglected.</a:t>
            </a:r>
          </a:p>
          <a:p>
            <a:r>
              <a:rPr lang="en-US"/>
              <a:t> The magnetic moment of Eu</a:t>
            </a:r>
            <a:r>
              <a:rPr lang="en-US" baseline="30000"/>
              <a:t>3+</a:t>
            </a:r>
            <a:r>
              <a:rPr lang="en-US"/>
              <a:t> is 3.6BM at room temoerature.</a:t>
            </a:r>
          </a:p>
          <a:p>
            <a:r>
              <a:rPr lang="en-US"/>
              <a:t> according to the equation.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2[J(J+1)]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the value must be zero.(J=0)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magnetic moment ofEu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3+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is not independent of temperature.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At low temperature it is proportional to√T.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19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4EAA2-8A2C-D641-A736-BA47287EC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0" y="750094"/>
            <a:ext cx="9353550" cy="54268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/>
              <a:t>Zeeman effect for states ~kT:</a:t>
            </a:r>
          </a:p>
          <a:p>
            <a:r>
              <a:rPr lang="en-US"/>
              <a:t>When the ground and upper energy states are searated by an energy of the order of kT, the total magnetic susceptibility is fue to the girst order zeeman effect.</a:t>
            </a:r>
          </a:p>
          <a:p>
            <a:r>
              <a:rPr lang="en-US"/>
              <a:t> The second order zeeman effect also contributes to the susceptibility between the adjacent states.</a:t>
            </a:r>
          </a:p>
          <a:p>
            <a:r>
              <a:rPr lang="en-US"/>
              <a:t> Therefore the magnetic moment is a complicated function of temperature.</a:t>
            </a:r>
          </a:p>
          <a:p>
            <a:r>
              <a:rPr lang="en-US"/>
              <a:t> Eu</a:t>
            </a:r>
            <a:r>
              <a:rPr lang="en-US" baseline="30000"/>
              <a:t>3+</a:t>
            </a:r>
            <a:r>
              <a:rPr lang="en-US"/>
              <a:t> (f</a:t>
            </a:r>
            <a:r>
              <a:rPr lang="en-US" baseline="30000"/>
              <a:t>6</a:t>
            </a:r>
            <a:r>
              <a:rPr lang="en-US"/>
              <a:t>) has this effect at higher temperature when the thermal population of the state J=1 is high.</a:t>
            </a:r>
          </a:p>
          <a:p>
            <a:r>
              <a:rPr lang="en-US"/>
              <a:t> Sm</a:t>
            </a:r>
            <a:r>
              <a:rPr lang="en-US" baseline="30000"/>
              <a:t>3+</a:t>
            </a:r>
            <a:r>
              <a:rPr lang="en-US"/>
              <a:t>(f</a:t>
            </a:r>
            <a:r>
              <a:rPr lang="en-US" baseline="30000"/>
              <a:t>5</a:t>
            </a:r>
            <a:r>
              <a:rPr lang="en-US"/>
              <a:t>) also has this effect.</a:t>
            </a:r>
          </a:p>
          <a:p>
            <a:r>
              <a:rPr lang="en-US"/>
              <a:t> The first order zeeman contribution is from the ground state </a:t>
            </a:r>
            <a:r>
              <a:rPr lang="en-US" baseline="30000"/>
              <a:t>6</a:t>
            </a:r>
            <a:r>
              <a:rPr lang="en-US"/>
              <a:t>H</a:t>
            </a:r>
            <a:r>
              <a:rPr lang="en-US" baseline="-25000"/>
              <a:t>5/2</a:t>
            </a:r>
            <a:r>
              <a:rPr lang="en-US"/>
              <a:t>and the second order zeeman contribution is from the upper state </a:t>
            </a:r>
            <a:r>
              <a:rPr lang="en-US" baseline="30000"/>
              <a:t>6</a:t>
            </a:r>
            <a:r>
              <a:rPr lang="en-US"/>
              <a:t>H</a:t>
            </a:r>
            <a:r>
              <a:rPr lang="en-US" baseline="-25000"/>
              <a:t>7/2</a:t>
            </a:r>
            <a:r>
              <a:rPr lang="en-US"/>
              <a:t>which lies some hundred cm</a:t>
            </a:r>
            <a:r>
              <a:rPr lang="en-US" baseline="30000"/>
              <a:t>-1</a:t>
            </a:r>
            <a:r>
              <a:rPr lang="en-US"/>
              <a:t>higher.</a:t>
            </a:r>
          </a:p>
          <a:p>
            <a:r>
              <a:rPr lang="en-US"/>
              <a:t> There is thermal population of the </a:t>
            </a:r>
            <a:r>
              <a:rPr lang="en-US" baseline="30000"/>
              <a:t>6</a:t>
            </a:r>
            <a:r>
              <a:rPr lang="en-US"/>
              <a:t>H</a:t>
            </a:r>
            <a:r>
              <a:rPr lang="en-US" baseline="-25000"/>
              <a:t>7/2</a:t>
            </a:r>
            <a:r>
              <a:rPr lang="en-US"/>
              <a:t>state and this contributes for first and second order zeeman effects.</a:t>
            </a:r>
          </a:p>
          <a:p>
            <a:r>
              <a:rPr lang="en-US"/>
              <a:t> At room temperature the magnetic moment for sm</a:t>
            </a:r>
            <a:r>
              <a:rPr lang="en-US" baseline="30000"/>
              <a:t>3+</a:t>
            </a:r>
            <a:r>
              <a:rPr lang="en-US"/>
              <a:t>is 1.54BM and this varies with temperature.</a:t>
            </a:r>
          </a:p>
          <a:p>
            <a:r>
              <a:rPr lang="en-US"/>
              <a:t> The energy (W</a:t>
            </a:r>
            <a:r>
              <a:rPr lang="en-US" baseline="-25000"/>
              <a:t>3</a:t>
            </a:r>
            <a:r>
              <a:rPr lang="en-US"/>
              <a:t>)of the upper state (J=7/2)relative to the ground state (J=5/2) is given as.      </a:t>
            </a:r>
          </a:p>
          <a:p>
            <a:pPr marL="0" indent="0">
              <a:buNone/>
            </a:pPr>
            <a:r>
              <a:rPr lang="en-US"/>
              <a:t>                      W</a:t>
            </a:r>
            <a:r>
              <a:rPr lang="en-US" baseline="-25000"/>
              <a:t>J</a:t>
            </a:r>
            <a:r>
              <a:rPr lang="en-US"/>
              <a:t>= ½[J(J+1)-|L-S|(|L-S|+1)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9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A910A-B297-7743-8969-04FB85E74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952" y="617339"/>
            <a:ext cx="9442847" cy="5623322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Zeeman effect for states &lt;&lt;kT</a:t>
            </a:r>
          </a:p>
          <a:p>
            <a:r>
              <a:rPr lang="en-US"/>
              <a:t> Systems with energy level separation much less than kT is rare since there are no systems with very small spin-orbit coupling.</a:t>
            </a:r>
          </a:p>
          <a:p>
            <a:r>
              <a:rPr lang="en-US"/>
              <a:t> but theoretically the magnetic moment can be deduced as</a:t>
            </a:r>
          </a:p>
          <a:p>
            <a:pPr marL="0" indent="0">
              <a:buNone/>
            </a:pPr>
            <a:r>
              <a:rPr lang="en-US"/>
              <a:t>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[4S(S+1)+L(L+1)]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if L=0,</a:t>
            </a: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[4S(S+1)]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magnetic moment from will be for the spin only value.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when L#0,the equation is used yo estimate the orbital contribution to the moment.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The deviation in magnetic moment from the spin-only value occurs when the states are separated by ~kT.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88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A7BC8-9FA3-B549-BD06-CBAFDB320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780" y="517922"/>
            <a:ext cx="9675019" cy="5659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Quenching of orbital angular momentum by ligand fields:</a:t>
            </a:r>
          </a:p>
          <a:p>
            <a:r>
              <a:rPr lang="en-US"/>
              <a:t> The orbital angular momentum of a free metal ion is lost when it comlexes with comlexes.</a:t>
            </a:r>
          </a:p>
          <a:p>
            <a:r>
              <a:rPr lang="en-US"/>
              <a:t> The orbital angular momentum is associated with the ability to rotate an orbital about an axis.</a:t>
            </a:r>
          </a:p>
          <a:p>
            <a:r>
              <a:rPr lang="en-US"/>
              <a:t> This produces degenerate orbitals.</a:t>
            </a:r>
          </a:p>
          <a:p>
            <a:r>
              <a:rPr lang="en-US"/>
              <a:t> The d</a:t>
            </a:r>
            <a:r>
              <a:rPr lang="en-US" baseline="-25000"/>
              <a:t>xy</a:t>
            </a:r>
            <a:r>
              <a:rPr lang="en-US"/>
              <a:t>(t</a:t>
            </a:r>
            <a:r>
              <a:rPr lang="en-US" baseline="-25000"/>
              <a:t>2g</a:t>
            </a:r>
            <a:r>
              <a:rPr lang="en-US"/>
              <a:t>) and d</a:t>
            </a:r>
            <a:r>
              <a:rPr lang="en-US" baseline="-25000"/>
              <a:t>(x2-y2)</a:t>
            </a:r>
            <a:r>
              <a:rPr lang="en-US"/>
              <a:t>(e</a:t>
            </a:r>
            <a:r>
              <a:rPr lang="en-US" baseline="-25000"/>
              <a:t>g</a:t>
            </a:r>
            <a:r>
              <a:rPr lang="en-US"/>
              <a:t>) orbitals are not degenarate and orbital angular momentum arises between them.</a:t>
            </a:r>
          </a:p>
          <a:p>
            <a:r>
              <a:rPr lang="en-US"/>
              <a:t> For the existence of orbital angular momentum due to rotation the second orbital should not have an electron with yhe same spinas that of the first orbital</a:t>
            </a:r>
          </a:p>
          <a:p>
            <a:r>
              <a:rPr lang="en-US"/>
              <a:t> For the t</a:t>
            </a:r>
            <a:r>
              <a:rPr lang="en-US" baseline="-25000"/>
              <a:t>2g</a:t>
            </a:r>
            <a:r>
              <a:rPr lang="en-US" baseline="30000"/>
              <a:t>3</a:t>
            </a:r>
            <a:r>
              <a:rPr lang="en-US"/>
              <a:t>and t</a:t>
            </a:r>
            <a:r>
              <a:rPr lang="en-US" baseline="-25000"/>
              <a:t>2g</a:t>
            </a:r>
            <a:r>
              <a:rPr lang="en-US" baseline="30000"/>
              <a:t>6</a:t>
            </a:r>
            <a:r>
              <a:rPr lang="en-US"/>
              <a:t> contributions the orbital angular momentum is quenched.</a:t>
            </a:r>
          </a:p>
          <a:p>
            <a:r>
              <a:rPr lang="en-US"/>
              <a:t> d orbitals in these cases cannot be transformed since there is no vacant orbital and all are equivalent and degenerate with the same spin.</a:t>
            </a:r>
          </a:p>
        </p:txBody>
      </p:sp>
    </p:spTree>
    <p:extLst>
      <p:ext uri="{BB962C8B-B14F-4D97-AF65-F5344CB8AC3E}">
        <p14:creationId xmlns:p14="http://schemas.microsoft.com/office/powerpoint/2010/main" val="138244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66FD5824-8E20-E149-83DA-6A2C59BC7C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2" y="750095"/>
            <a:ext cx="11626453" cy="589359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1561455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290E1-31C0-8D46-9EE6-D03A25D14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2788" y="617339"/>
            <a:ext cx="9728597" cy="5623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Quenching of orbital angular momentum for A,Eand T terms:</a:t>
            </a:r>
          </a:p>
          <a:p>
            <a:r>
              <a:rPr lang="en-US"/>
              <a:t> A is  the singlet,E is the doubly degenerate,and T is triply degenerate energy levels.</a:t>
            </a:r>
          </a:p>
          <a:p>
            <a:r>
              <a:rPr lang="en-US"/>
              <a:t> The orbital angular momentum is zero for the A and E terms.</a:t>
            </a:r>
          </a:p>
          <a:p>
            <a:r>
              <a:rPr lang="en-US"/>
              <a:t> Hence the A and E terms carry no magnetic momentum.</a:t>
            </a:r>
          </a:p>
          <a:p>
            <a:r>
              <a:rPr lang="en-US"/>
              <a:t> T term possesses some orbital angular momentum.</a:t>
            </a:r>
          </a:p>
          <a:p>
            <a:r>
              <a:rPr lang="en-US"/>
              <a:t> But several complexes with A and E ground state terms exhibit magnetic moments higher than the spin-only value.</a:t>
            </a:r>
          </a:p>
          <a:p>
            <a:r>
              <a:rPr lang="en-US"/>
              <a:t> let the Tterm is above the ground state </a:t>
            </a:r>
          </a:p>
          <a:p>
            <a:r>
              <a:rPr lang="en-US"/>
              <a:t> T term through spin-orbit coupling. Thus the A and E terms will possess some T character.</a:t>
            </a:r>
          </a:p>
          <a:p>
            <a:r>
              <a:rPr lang="en-US"/>
              <a:t> The quenching and non-quenching of  orbital angular momentum in a cubic ligand field for ground terms are summarized.</a:t>
            </a:r>
          </a:p>
        </p:txBody>
      </p:sp>
    </p:spTree>
    <p:extLst>
      <p:ext uri="{BB962C8B-B14F-4D97-AF65-F5344CB8AC3E}">
        <p14:creationId xmlns:p14="http://schemas.microsoft.com/office/powerpoint/2010/main" val="2572527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7DCB178-93BE-514C-9391-5C7C3CB32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392113"/>
            <a:ext cx="10751344" cy="5784850"/>
          </a:xfrm>
        </p:spPr>
      </p:pic>
    </p:spTree>
    <p:extLst>
      <p:ext uri="{BB962C8B-B14F-4D97-AF65-F5344CB8AC3E}">
        <p14:creationId xmlns:p14="http://schemas.microsoft.com/office/powerpoint/2010/main" val="2960266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D3BD-5BB0-3B4C-B2B6-B118E1B0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358" y="688776"/>
            <a:ext cx="9621441" cy="5480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Magnetic properties of A and E terms:</a:t>
            </a:r>
          </a:p>
          <a:p>
            <a:r>
              <a:rPr lang="en-US"/>
              <a:t> The magnetic moments of comlexes with A</a:t>
            </a:r>
            <a:r>
              <a:rPr lang="en-US" baseline="-25000"/>
              <a:t>g</a:t>
            </a:r>
            <a:r>
              <a:rPr lang="en-US"/>
              <a:t>and E</a:t>
            </a:r>
            <a:r>
              <a:rPr lang="en-US" baseline="-25000"/>
              <a:t>g</a:t>
            </a:r>
            <a:r>
              <a:rPr lang="en-US"/>
              <a:t>ground terms differ apreciably from the spin-only value.</a:t>
            </a:r>
          </a:p>
          <a:p>
            <a:r>
              <a:rPr lang="en-US"/>
              <a:t> An F term is split by a ligand field into the lowest A</a:t>
            </a:r>
            <a:r>
              <a:rPr lang="en-US" baseline="-25000"/>
              <a:t>2g</a:t>
            </a:r>
            <a:r>
              <a:rPr lang="en-US"/>
              <a:t> and upper T</a:t>
            </a:r>
            <a:r>
              <a:rPr lang="en-US" baseline="-25000"/>
              <a:t>2g</a:t>
            </a:r>
            <a:r>
              <a:rPr lang="en-US"/>
              <a:t> terms.</a:t>
            </a:r>
          </a:p>
          <a:p>
            <a:r>
              <a:rPr lang="en-US"/>
              <a:t> The splitting factor g has a value of.    </a:t>
            </a:r>
          </a:p>
          <a:p>
            <a:pPr marL="0" indent="0">
              <a:buNone/>
            </a:pPr>
            <a:r>
              <a:rPr lang="en-US"/>
              <a:t>              g=2.00(1-4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</a:t>
            </a:r>
            <a:endParaRPr lang="en-US"/>
          </a:p>
          <a:p>
            <a:r>
              <a:rPr lang="en-US"/>
              <a:t> For a </a:t>
            </a:r>
            <a:r>
              <a:rPr lang="en-US" baseline="30000"/>
              <a:t>2</a:t>
            </a:r>
            <a:r>
              <a:rPr lang="en-US"/>
              <a:t>A</a:t>
            </a:r>
            <a:r>
              <a:rPr lang="en-US" baseline="-25000"/>
              <a:t>2g</a:t>
            </a:r>
            <a:r>
              <a:rPr lang="en-US"/>
              <a:t> term the magnetic moment is due to the first order zeeman effect.</a:t>
            </a:r>
          </a:p>
          <a:p>
            <a:pPr marL="0" indent="0">
              <a:buNone/>
            </a:pPr>
            <a:r>
              <a:rPr lang="en-US"/>
              <a:t>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</a:t>
            </a:r>
            <a:r>
              <a:rPr lang="en-US"/>
              <a:t>(1-4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/>
              <a:t>(1-8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spin-only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/>
              <a:t> For the A</a:t>
            </a:r>
            <a:r>
              <a:rPr lang="en-US" baseline="-25000"/>
              <a:t>1g</a:t>
            </a:r>
            <a:r>
              <a:rPr lang="en-US"/>
              <a:t>term there is no mixing orbitals since there is no excited term of the same multiplicity. Therefore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82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4AC7E-5642-A24F-8553-52FA1D0C1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5968" y="626268"/>
            <a:ext cx="9317831" cy="5605463"/>
          </a:xfrm>
        </p:spPr>
        <p:txBody>
          <a:bodyPr anchor="ctr"/>
          <a:lstStyle/>
          <a:p>
            <a:r>
              <a:rPr lang="en-US"/>
              <a:t> For the E</a:t>
            </a:r>
            <a:r>
              <a:rPr lang="en-US" baseline="-25000"/>
              <a:t>g</a:t>
            </a:r>
            <a:r>
              <a:rPr lang="en-US"/>
              <a:t>terms g=2.00(1-2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/>
              <a:t> /10Dq)</a:t>
            </a:r>
          </a:p>
          <a:p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</a:t>
            </a:r>
            <a:r>
              <a:rPr lang="en-US"/>
              <a:t>(1-2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en-US"/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</a:t>
            </a:r>
            <a:r>
              <a:rPr lang="en-US"/>
              <a:t>(1-4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second order zeeman effect coefficient for the A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term is given as.</a:t>
            </a:r>
          </a:p>
          <a:p>
            <a:pPr marL="0" indent="0" algn="just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+s</a:t>
            </a:r>
          </a:p>
          <a:p>
            <a:pPr marL="0" indent="0" algn="just">
              <a:buNone/>
            </a:pPr>
            <a:r>
              <a:rPr lang="en-US"/>
              <a:t>  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∑  W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II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A2g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4(2S+1)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β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/10Dq</a:t>
            </a:r>
          </a:p>
          <a:p>
            <a:pPr marL="0" indent="0" algn="just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-S</a:t>
            </a:r>
          </a:p>
          <a:p>
            <a:pPr algn="just"/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magnetic susceptibility is given as.   </a:t>
            </a:r>
          </a:p>
          <a:p>
            <a:pPr marL="0" indent="0" algn="just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TIP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=8N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</a:t>
            </a:r>
          </a:p>
          <a:p>
            <a:pPr algn="just"/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the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6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A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1g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term of 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5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,d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0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,d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10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TIP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 0</a:t>
            </a:r>
          </a:p>
          <a:p>
            <a:pPr marL="0" indent="0" algn="just">
              <a:buNone/>
            </a:pP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2062028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FB3E7-5905-0643-8FA4-32E04314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656" y="517922"/>
            <a:ext cx="9532144" cy="5659041"/>
          </a:xfrm>
        </p:spPr>
        <p:txBody>
          <a:bodyPr>
            <a:normAutofit/>
          </a:bodyPr>
          <a:lstStyle/>
          <a:p>
            <a:r>
              <a:rPr lang="en-US"/>
              <a:t> For the </a:t>
            </a:r>
            <a:r>
              <a:rPr lang="en-US" baseline="30000"/>
              <a:t>1</a:t>
            </a:r>
            <a:r>
              <a:rPr lang="en-US"/>
              <a:t>A</a:t>
            </a:r>
            <a:r>
              <a:rPr lang="en-US" baseline="-25000"/>
              <a:t>1g</a:t>
            </a:r>
            <a:r>
              <a:rPr lang="en-US"/>
              <a:t> term of d</a:t>
            </a:r>
            <a:r>
              <a:rPr lang="en-US" baseline="30000"/>
              <a:t>6</a:t>
            </a:r>
            <a:r>
              <a:rPr lang="en-US"/>
              <a:t> (t</a:t>
            </a:r>
            <a:r>
              <a:rPr lang="en-US" baseline="-25000"/>
              <a:t>2g</a:t>
            </a:r>
            <a:r>
              <a:rPr lang="en-US" baseline="30000"/>
              <a:t>6</a:t>
            </a:r>
            <a:r>
              <a:rPr lang="en-US"/>
              <a:t>) and for A</a:t>
            </a:r>
            <a:r>
              <a:rPr lang="en-US" baseline="-25000"/>
              <a:t>2g</a:t>
            </a:r>
            <a:r>
              <a:rPr lang="en-US"/>
              <a:t> terms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TIP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=8N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the 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term. 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TIP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=4N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0.261 cm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-1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The magnetic behaviour of xomlexes Possessing A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g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and E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g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ground terms are 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C/T + N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α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Magnetic properties of T terms :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The magnetic moments for complexes with T ground terms are obtained by summing the first and second order zeeman effects.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ground state splitting by the spin-orbit coupling.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number of electrons on Pand d orbitals are same.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Thus,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,t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=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 ( p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5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  (p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6-1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5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,t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5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=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 ( p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3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,t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=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3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 ( p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4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586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D2F6B-D824-6F4B-AB25-AD0727968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844" y="593329"/>
            <a:ext cx="8924926" cy="5425280"/>
          </a:xfrm>
        </p:spPr>
        <p:txBody>
          <a:bodyPr>
            <a:normAutofit/>
          </a:bodyPr>
          <a:lstStyle/>
          <a:p>
            <a:r>
              <a:rPr lang="en-US"/>
              <a:t> The g value when there is splitting of T terms is given as.   </a:t>
            </a:r>
          </a:p>
          <a:p>
            <a:pPr marL="0" indent="0">
              <a:buNone/>
            </a:pPr>
            <a:r>
              <a:rPr lang="en-US"/>
              <a:t>       g= 1-1/2A +(2+A)[S(S+1)-2]/2J(J+1) </a:t>
            </a:r>
          </a:p>
          <a:p>
            <a:r>
              <a:rPr lang="en-US"/>
              <a:t> The second order zeeman effect when L=1 is given as.   </a:t>
            </a:r>
          </a:p>
          <a:p>
            <a:pPr marL="0" indent="0">
              <a:buNone/>
            </a:pPr>
            <a:r>
              <a:rPr lang="en-US"/>
              <a:t>          F</a:t>
            </a:r>
            <a:r>
              <a:rPr lang="en-US" baseline="-25000"/>
              <a:t>J,J+1</a:t>
            </a:r>
            <a:r>
              <a:rPr lang="en-US"/>
              <a:t>=[(2+A)</a:t>
            </a:r>
            <a:r>
              <a:rPr lang="en-US" baseline="30000"/>
              <a:t>2</a:t>
            </a:r>
            <a:r>
              <a:rPr lang="en-US"/>
              <a:t>/A]F</a:t>
            </a:r>
            <a:r>
              <a:rPr lang="en-US" baseline="-25000"/>
              <a:t>J,J+1</a:t>
            </a:r>
            <a:r>
              <a:rPr lang="en-US" baseline="30000"/>
              <a:t>free ion p term</a:t>
            </a:r>
            <a:r>
              <a:rPr lang="en-US"/>
              <a:t> </a:t>
            </a:r>
          </a:p>
          <a:p>
            <a:pPr marL="0" indent="0">
              <a:buNone/>
            </a:pPr>
            <a:r>
              <a:rPr lang="en-US"/>
              <a:t>Magnetic moment due to t</a:t>
            </a:r>
            <a:r>
              <a:rPr lang="en-US" baseline="-25000"/>
              <a:t>2g</a:t>
            </a:r>
            <a:r>
              <a:rPr lang="en-US"/>
              <a:t>electron delocalization:</a:t>
            </a:r>
          </a:p>
          <a:p>
            <a:r>
              <a:rPr lang="en-US"/>
              <a:t> Delocalization of electrons of the t</a:t>
            </a:r>
            <a:r>
              <a:rPr lang="en-US" baseline="-25000"/>
              <a:t>2g</a:t>
            </a:r>
            <a:r>
              <a:rPr lang="en-US"/>
              <a:t> orbitals of the ion onto the ligand atoms take place when ever the metal and ligand orbitals mix together symmetrically to form the molecular orbitals of the complex.</a:t>
            </a:r>
          </a:p>
          <a:p>
            <a:r>
              <a:rPr lang="en-US"/>
              <a:t>This reduces the orbital angular momentum of a metal ion by a factor k below those calculated.</a:t>
            </a:r>
          </a:p>
          <a:p>
            <a:r>
              <a:rPr lang="en-US"/>
              <a:t> The orbital momentum is taken as 2(1-k).</a:t>
            </a:r>
          </a:p>
        </p:txBody>
      </p:sp>
    </p:spTree>
    <p:extLst>
      <p:ext uri="{BB962C8B-B14F-4D97-AF65-F5344CB8AC3E}">
        <p14:creationId xmlns:p14="http://schemas.microsoft.com/office/powerpoint/2010/main" val="269940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75C98-A0C6-1844-9ABA-0BCFE79EC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62" y="482798"/>
            <a:ext cx="8697516" cy="5892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t</a:t>
            </a:r>
            <a:r>
              <a:rPr lang="en-US" b="1" baseline="-25000"/>
              <a:t>2g </a:t>
            </a:r>
            <a:r>
              <a:rPr lang="en-US" b="1"/>
              <a:t>electron delocalization of A and E terms:</a:t>
            </a:r>
          </a:p>
          <a:p>
            <a:r>
              <a:rPr lang="en-US"/>
              <a:t> A and E terms have the effects of t</a:t>
            </a:r>
            <a:r>
              <a:rPr lang="en-US" baseline="-25000"/>
              <a:t>2g</a:t>
            </a:r>
            <a:r>
              <a:rPr lang="en-US"/>
              <a:t> electron delocalization.</a:t>
            </a:r>
          </a:p>
          <a:p>
            <a:r>
              <a:rPr lang="en-US"/>
              <a:t> The spin –orbit coupling value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is reduced below the free ion value by a factor k.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A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terms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r>
              <a:rPr lang="en-US"/>
              <a:t>(1-8k</a:t>
            </a:r>
            <a:r>
              <a:rPr lang="en-US" baseline="30000"/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and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g=2</a:t>
            </a:r>
            <a:r>
              <a:rPr lang="en-US"/>
              <a:t>(1-4k</a:t>
            </a:r>
            <a:r>
              <a:rPr lang="en-US" baseline="30000"/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</a:t>
            </a: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/>
              <a:t>(1-4k</a:t>
            </a:r>
            <a:r>
              <a:rPr lang="en-US" baseline="30000"/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terms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r>
              <a:rPr lang="en-US"/>
              <a:t>(1-4k</a:t>
            </a:r>
            <a:r>
              <a:rPr lang="en-US" baseline="30000"/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and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g=2</a:t>
            </a:r>
            <a:r>
              <a:rPr lang="en-US"/>
              <a:t>(1-2k</a:t>
            </a:r>
            <a:r>
              <a:rPr lang="en-US" baseline="30000"/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</a:t>
            </a: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eff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spin-only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/>
              <a:t>(1-2k</a:t>
            </a:r>
            <a:r>
              <a:rPr lang="en-US" baseline="30000"/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There is also the second order zeeman effect..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1g.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=8k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=4k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92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D0699-BE23-D44C-879C-8CFEB191E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984" y="607219"/>
            <a:ext cx="9192816" cy="5569744"/>
          </a:xfrm>
        </p:spPr>
        <p:txBody>
          <a:bodyPr/>
          <a:lstStyle/>
          <a:p>
            <a:r>
              <a:rPr lang="en-US"/>
              <a:t> The total susceptibilites for the A</a:t>
            </a:r>
            <a:r>
              <a:rPr lang="en-US" baseline="-25000"/>
              <a:t>g </a:t>
            </a:r>
            <a:r>
              <a:rPr lang="en-US"/>
              <a:t>terms are.   </a:t>
            </a:r>
          </a:p>
          <a:p>
            <a:pPr marL="0" indent="0">
              <a:buNone/>
            </a:pPr>
            <a:r>
              <a:rPr lang="en-US"/>
              <a:t>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=X 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spin –only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(1-8k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+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8k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g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terms. 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</a:t>
            </a:r>
            <a:r>
              <a:rPr lang="en-US"/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=X 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spin –only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(1-4k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/10Dq) +4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k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/10Dq</a:t>
            </a: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Effect of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electron delocalization on magnetic moment of the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2g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term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–ve, cubic symmetry v=0,highly distorted v=-10.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8BE533-323C-8F4D-AB1D-AD6033B83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45" y="2357438"/>
            <a:ext cx="5447110" cy="25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62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9B8ED-D819-794B-9ACC-78E0202B3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 THANK YOU</a:t>
            </a:r>
          </a:p>
        </p:txBody>
      </p:sp>
    </p:spTree>
    <p:extLst>
      <p:ext uri="{BB962C8B-B14F-4D97-AF65-F5344CB8AC3E}">
        <p14:creationId xmlns:p14="http://schemas.microsoft.com/office/powerpoint/2010/main" val="4210879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5E210-12A7-4146-B045-CD47ADCCE7E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714499" y="321468"/>
            <a:ext cx="9995297" cy="408662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/>
              <a:t>    </a:t>
            </a:r>
          </a:p>
          <a:p>
            <a:r>
              <a:rPr lang="en-US" sz="9600"/>
              <a:t>The force ‘f’ between two magnetic poles of strength m</a:t>
            </a:r>
            <a:r>
              <a:rPr lang="en-US" sz="9600" baseline="-25000"/>
              <a:t>1 </a:t>
            </a:r>
            <a:r>
              <a:rPr lang="en-US" sz="9600"/>
              <a:t>and m</a:t>
            </a:r>
            <a:r>
              <a:rPr lang="en-US" sz="9600" baseline="-25000"/>
              <a:t>2 </a:t>
            </a:r>
            <a:r>
              <a:rPr lang="en-US" sz="9600"/>
              <a:t>at a distance r is.    </a:t>
            </a:r>
          </a:p>
          <a:p>
            <a:pPr marL="0" indent="0">
              <a:buNone/>
            </a:pPr>
            <a:r>
              <a:rPr lang="en-US" sz="9600"/>
              <a:t>                    f= m</a:t>
            </a:r>
            <a:r>
              <a:rPr lang="en-US" sz="9600" baseline="-25000"/>
              <a:t>1</a:t>
            </a:r>
            <a:r>
              <a:rPr lang="en-US" sz="9600"/>
              <a:t>m</a:t>
            </a:r>
            <a:r>
              <a:rPr lang="en-US" sz="9600" baseline="-25000"/>
              <a:t>2 </a:t>
            </a:r>
            <a:r>
              <a:rPr lang="en-US" sz="9600"/>
              <a:t>/qr</a:t>
            </a:r>
            <a:r>
              <a:rPr lang="en-US" sz="9600" baseline="30000"/>
              <a:t>2</a:t>
            </a:r>
            <a:endParaRPr lang="en-US" sz="9600"/>
          </a:p>
          <a:p>
            <a:pPr marL="0" indent="0">
              <a:buNone/>
            </a:pPr>
            <a:r>
              <a:rPr lang="en-US" sz="9600"/>
              <a:t>    q- magnetic permeability,In air and vaccum q=1.</a:t>
            </a:r>
          </a:p>
          <a:p>
            <a:r>
              <a:rPr lang="en-US" sz="9600"/>
              <a:t> The magnetic permeability is a measure of the tendency of the lines of force to pass through yhe medium in comparision with vaccum.</a:t>
            </a:r>
          </a:p>
          <a:p>
            <a:r>
              <a:rPr lang="en-US" sz="9600"/>
              <a:t> The magnetic field experienced by a molecule is given by.    </a:t>
            </a:r>
          </a:p>
          <a:p>
            <a:pPr marL="0" indent="0">
              <a:buNone/>
            </a:pPr>
            <a:r>
              <a:rPr lang="en-US" sz="9600"/>
              <a:t>                    B=H+4πI</a:t>
            </a:r>
          </a:p>
          <a:p>
            <a:pPr marL="0" indent="0">
              <a:buNone/>
            </a:pPr>
            <a:r>
              <a:rPr lang="en-US" sz="9600"/>
              <a:t> B-Magnetic induction,H- field strength, I is intensity. In vaccum B=H.</a:t>
            </a:r>
          </a:p>
          <a:p>
            <a:r>
              <a:rPr lang="en-US" sz="9600"/>
              <a:t> The intensity of magnetism induced by unit field is called the magnetic susceptibility of a substance.</a:t>
            </a:r>
          </a:p>
          <a:p>
            <a:pPr marL="0" indent="0">
              <a:buNone/>
            </a:pPr>
            <a:r>
              <a:rPr lang="en-US" sz="9600"/>
              <a:t>                  q=1+4π</a:t>
            </a:r>
            <a:r>
              <a:rPr lang="el-GR" sz="9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endParaRPr lang="en-US" sz="9600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9600">
                <a:solidFill>
                  <a:srgbClr val="333333"/>
                </a:solidFill>
                <a:latin typeface="Arial" panose="020B0604020202020204" pitchFamily="34" charset="0"/>
              </a:rPr>
              <a:t>Where </a:t>
            </a:r>
            <a:r>
              <a:rPr lang="el-GR" sz="9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sz="9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is specific magnetic susceptibility. The molar magnetic susceptibility is given by </a:t>
            </a:r>
            <a:r>
              <a:rPr lang="el-GR" sz="9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sz="9600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sz="9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</a:t>
            </a:r>
            <a:r>
              <a:rPr lang="el-GR" sz="9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sz="9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M</a:t>
            </a:r>
          </a:p>
          <a:p>
            <a:pPr marL="0" indent="0">
              <a:buNone/>
            </a:pPr>
            <a:r>
              <a:rPr lang="en-US" sz="9600">
                <a:solidFill>
                  <a:srgbClr val="333333"/>
                </a:solidFill>
                <a:latin typeface="Arial" panose="020B0604020202020204" pitchFamily="34" charset="0"/>
              </a:rPr>
              <a:t> M – Molecular weight of the substance</a:t>
            </a:r>
            <a:endParaRPr lang="en-US" sz="9600"/>
          </a:p>
        </p:txBody>
      </p:sp>
    </p:spTree>
    <p:extLst>
      <p:ext uri="{BB962C8B-B14F-4D97-AF65-F5344CB8AC3E}">
        <p14:creationId xmlns:p14="http://schemas.microsoft.com/office/powerpoint/2010/main" val="267024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05494-4F09-7E4F-850D-6012B41F7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766" y="2107406"/>
            <a:ext cx="8657034" cy="4069557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TYPES OF MAGNETISM:</a:t>
            </a:r>
          </a:p>
          <a:p>
            <a:pPr marL="0" indent="0">
              <a:buNone/>
            </a:pPr>
            <a:r>
              <a:rPr lang="en-US"/>
              <a:t>        I. Diamagnetism</a:t>
            </a:r>
          </a:p>
          <a:p>
            <a:pPr marL="0" indent="0">
              <a:buNone/>
            </a:pPr>
            <a:r>
              <a:rPr lang="en-US"/>
              <a:t>        II. Paramagnetism</a:t>
            </a:r>
          </a:p>
          <a:p>
            <a:pPr marL="0" indent="0">
              <a:buNone/>
            </a:pPr>
            <a:r>
              <a:rPr lang="en-US"/>
              <a:t>        III. Ferromagnetism</a:t>
            </a:r>
          </a:p>
          <a:p>
            <a:pPr marL="0" indent="0">
              <a:buNone/>
            </a:pPr>
            <a:r>
              <a:rPr lang="en-US"/>
              <a:t>        IV. Antiferromagnetism</a:t>
            </a:r>
          </a:p>
          <a:p>
            <a:pPr marL="0" indent="0">
              <a:buNone/>
            </a:pPr>
            <a:r>
              <a:rPr lang="en-US"/>
              <a:t>        V. Ferrimagnetism</a:t>
            </a:r>
          </a:p>
        </p:txBody>
      </p:sp>
    </p:spTree>
    <p:extLst>
      <p:ext uri="{BB962C8B-B14F-4D97-AF65-F5344CB8AC3E}">
        <p14:creationId xmlns:p14="http://schemas.microsoft.com/office/powerpoint/2010/main" val="263584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EAA8B-70B6-CC4F-8BC5-E799CA7C8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95B7ECF-FD4F-124E-9F81-B28AC5352D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91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62645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29343-64BC-6846-A93D-EE4E8F2DB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B70BB84-99E5-0C4F-8F8D-D30A4036F3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58" y="553641"/>
            <a:ext cx="10840641" cy="5939233"/>
          </a:xfrm>
        </p:spPr>
      </p:pic>
    </p:spTree>
    <p:extLst>
      <p:ext uri="{BB962C8B-B14F-4D97-AF65-F5344CB8AC3E}">
        <p14:creationId xmlns:p14="http://schemas.microsoft.com/office/powerpoint/2010/main" val="17689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7614-5286-3647-9A4F-39376B582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F0DC4BF-802D-3F42-8B15-40A4DF30F9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365125"/>
            <a:ext cx="10746581" cy="6127750"/>
          </a:xfrm>
        </p:spPr>
      </p:pic>
    </p:spTree>
    <p:extLst>
      <p:ext uri="{BB962C8B-B14F-4D97-AF65-F5344CB8AC3E}">
        <p14:creationId xmlns:p14="http://schemas.microsoft.com/office/powerpoint/2010/main" val="123636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FA1F9-ADB7-804E-832C-6DF7AA3CD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202" y="553641"/>
            <a:ext cx="10161985" cy="5623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Paramagnetism</a:t>
            </a:r>
            <a:r>
              <a:rPr lang="en-US"/>
              <a:t>:</a:t>
            </a:r>
          </a:p>
          <a:p>
            <a:r>
              <a:rPr lang="en-US"/>
              <a:t> The paramagnetic substances posses a permanent magnetic moment due to the presence of unpaired electrons.</a:t>
            </a:r>
          </a:p>
          <a:p>
            <a:r>
              <a:rPr lang="en-US"/>
              <a:t> The orientation depends on temperature.</a:t>
            </a:r>
          </a:p>
          <a:p>
            <a:r>
              <a:rPr lang="en-US"/>
              <a:t> paramagnetism is associated with the orbital angular momentum and spin. The angular momentum can have the quantised values of [l(l+1)]</a:t>
            </a:r>
            <a:r>
              <a:rPr lang="en-US" baseline="30000"/>
              <a:t>1/2</a:t>
            </a:r>
            <a:r>
              <a:rPr lang="en-US"/>
              <a:t>(h/2π).</a:t>
            </a:r>
          </a:p>
          <a:p>
            <a:r>
              <a:rPr lang="en-US"/>
              <a:t> The orbital magnetic moment of the electron is given by 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z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m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(eh/4πm)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 orbital angular momentum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e-charge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m-mass</a:t>
            </a:r>
          </a:p>
          <a:p>
            <a:r>
              <a:rPr lang="en-US"/>
              <a:t> The magnetic moment if single electron is given by the Bohr magnetron.    </a:t>
            </a:r>
          </a:p>
          <a:p>
            <a:pPr marL="0" indent="0">
              <a:buNone/>
            </a:pPr>
            <a:r>
              <a:rPr lang="en-US"/>
              <a:t>    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eh/4πm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816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05948-CCA9-F642-B4E9-FA412B3F3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656" y="535781"/>
            <a:ext cx="9532144" cy="5641182"/>
          </a:xfrm>
        </p:spPr>
        <p:txBody>
          <a:bodyPr>
            <a:normAutofit/>
          </a:bodyPr>
          <a:lstStyle/>
          <a:p>
            <a:r>
              <a:rPr lang="en-US"/>
              <a:t>The spinning electrons have the magnetic moment.</a:t>
            </a:r>
          </a:p>
          <a:p>
            <a:r>
              <a:rPr lang="en-US"/>
              <a:t> The spin angular momentum is quantised in units of[S(S+1)]</a:t>
            </a:r>
            <a:r>
              <a:rPr lang="en-US" baseline="30000"/>
              <a:t>1/2</a:t>
            </a:r>
            <a:r>
              <a:rPr lang="en-US"/>
              <a:t>(h/2π)</a:t>
            </a:r>
          </a:p>
          <a:p>
            <a:pPr marL="0" indent="0">
              <a:buNone/>
            </a:pPr>
            <a:r>
              <a:rPr lang="en-US"/>
              <a:t>     where s=1/2.</a:t>
            </a:r>
          </a:p>
          <a:p>
            <a:r>
              <a:rPr lang="en-US"/>
              <a:t>   In polyatomic system the orbital motions are rigidly oriented.</a:t>
            </a:r>
          </a:p>
          <a:p>
            <a:r>
              <a:rPr lang="en-US"/>
              <a:t>   so the applied  field has no effect and the orbital magnetic moment   is inoperative.</a:t>
            </a:r>
          </a:p>
          <a:p>
            <a:r>
              <a:rPr lang="en-US"/>
              <a:t> The magnetic moment is only is only due to the spin angular momentum.</a:t>
            </a:r>
          </a:p>
          <a:p>
            <a:pPr marL="0" indent="0">
              <a:buNone/>
            </a:pPr>
            <a:r>
              <a:rPr lang="en-US"/>
              <a:t>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2[s(s+1)]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Bohr magnetrons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Where s-the spin quantum number 1/2,1,3/2,2,……..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magnetic moment for n unpaired spins is given as. 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=[n(n+2]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Bohr magnetrons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83988586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Wisp</vt:lpstr>
      <vt:lpstr>MAGNETIC PROPERTIES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MAGNETIC PROPERTIES </dc:title>
  <dc:creator>919361498802</dc:creator>
  <cp:lastModifiedBy>919361498802</cp:lastModifiedBy>
  <cp:revision>24</cp:revision>
  <dcterms:created xsi:type="dcterms:W3CDTF">2020-09-07T13:51:52Z</dcterms:created>
  <dcterms:modified xsi:type="dcterms:W3CDTF">2020-09-09T12:50:39Z</dcterms:modified>
</cp:coreProperties>
</file>