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1" r:id="rId22"/>
    <p:sldId id="282" r:id="rId23"/>
    <p:sldId id="283" r:id="rId24"/>
    <p:sldId id="284" r:id="rId25"/>
    <p:sldId id="280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1A34B-F756-CB4D-BCEE-CA8DA03A2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8EEC4C-7AB9-2D44-911A-BF686D8E1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2FD6A-C2D2-2346-A846-DC3B51E16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7D73-DC5C-884F-B190-0E5592FBBC3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AF54B-1080-0140-87BA-B1888428A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AB3D3-484A-E040-918C-87A0A3F1B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0668-95A5-C14B-869E-6569C4667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47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D64B7-4B30-FB4F-8C46-BFEB09C10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F8B4FB-8E1B-BB4A-B823-FA9C008B3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81C6A-65DB-3A4F-82E2-7A1E345A6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7D73-DC5C-884F-B190-0E5592FBBC3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D2399-CDFD-C14E-B8F7-6B759FA94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2D843-0040-A740-A541-ABC6AF27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0668-95A5-C14B-869E-6569C4667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2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B6273A-5E92-5042-9DA3-71A621086A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DADAEA-1BD8-A842-BAB5-2EB98CC65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1B6FC-146F-6246-BCC6-127B11FBB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7D73-DC5C-884F-B190-0E5592FBBC3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DA057-F267-F94C-AFB7-43B1E1ACE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2BFD2-034B-3246-876D-B35C846F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0668-95A5-C14B-869E-6569C4667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4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C3437-C2C0-5F41-9F6E-DFA93283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C706B-2954-0049-9BF8-53CBCAB78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0F7C0-FAB0-A34D-85AA-C645111FF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7D73-DC5C-884F-B190-0E5592FBBC3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04FD5-A343-4949-9DB9-712F76450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54D8E-0ECB-624F-99FE-4F8065A1B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0668-95A5-C14B-869E-6569C4667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3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88FA7-4B5A-DA46-9448-8C5ED799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D4BFF-E883-4643-BE81-BFE368F20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DDA46-6EAD-8D41-A459-AF850F998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7D73-DC5C-884F-B190-0E5592FBBC3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33DCA-5A66-0441-A08F-BE1056E8D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50C5E-D129-AC4C-9943-1ED14DCEE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0668-95A5-C14B-869E-6569C4667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1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AB90E-A54C-5046-9FE2-922F4B714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AD2E6-C609-F944-B8E5-07DA4119B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3098E-5D07-CF4D-B4F2-645B9BACB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8E4D6F-33A0-CF4A-B408-3A107024A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7D73-DC5C-884F-B190-0E5592FBBC3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432A3-FD85-9846-A3B4-717484FFA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0C0A5D-1E6D-5849-9506-CB197180A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0668-95A5-C14B-869E-6569C4667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3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DCC34-4B5A-5F42-BC13-A8F58D265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3EBD3-0C24-1D40-8B7D-F171F1F3D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18BC60-117E-8A4A-8793-17A0476BD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9BFF64-AA72-8A43-8978-1D116E1DD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B8F145-18CA-AD43-A6D4-2703A19DF3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C2A134-3BF2-834E-B755-43BA8C6B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7D73-DC5C-884F-B190-0E5592FBBC3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398599-9656-7540-9B2A-805E0FBA1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9883E7-BB5C-5849-8DF5-A8776756D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0668-95A5-C14B-869E-6569C4667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79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5ACBD-CC5C-0149-872A-0C190225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BA7562-C833-8F46-8A51-11C24CCFC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7D73-DC5C-884F-B190-0E5592FBBC3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F0D01-BEE9-5044-85A5-70A975A4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D467F6-94C6-3E4A-B5A4-74DEA2D9B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0668-95A5-C14B-869E-6569C4667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34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117B5-E644-5C47-876B-7D5AA41EB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7D73-DC5C-884F-B190-0E5592FBBC3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AEC32C-D211-924A-BC16-AC9D8E67A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16CEE-C902-654F-BBC2-F1402E659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0668-95A5-C14B-869E-6569C4667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6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F3D1-FFF7-5D47-9396-8FFEEC536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05605-8DFA-BB44-A003-DBD3AC721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3446B-454C-D743-BE4D-D38A350FF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2E0E6-CC06-484F-BB83-18A3A287C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7D73-DC5C-884F-B190-0E5592FBBC3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765A4-01DA-6742-B269-2DF0AF32F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FB0D18-7C6A-7D4B-9B66-602A99C51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0668-95A5-C14B-869E-6569C4667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13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FBC28-7B69-FA4E-9C9F-2FED5BA30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565B2C-DF55-B74B-BB87-DFE2E016BB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7481A-52B4-A84E-995E-E0F6E00E2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58D981-C3FF-7C4C-99AD-2C7DD289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7D73-DC5C-884F-B190-0E5592FBBC3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DE0A3-040C-0645-80B2-069A6C4D1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5B50E-927F-604B-BEE1-D5395D971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0668-95A5-C14B-869E-6569C4667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9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6D3226-2C35-4A43-9834-4C80C4515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96C86-1E07-3A4C-851E-44B2078EE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E8B96-48DF-8A40-BE75-B5159D5E3A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27D73-DC5C-884F-B190-0E5592FBBC3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B3AF9-8DC6-C14A-825A-6E9D300C9B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E444C-60C6-CD41-8C73-F57D00B60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40668-95A5-C14B-869E-6569C4667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8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D2119-FED3-2241-9367-CABCBFF8D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/>
          <a:lstStyle/>
          <a:p>
            <a:r>
              <a:rPr lang="en-US" u="sng" baseline="30000"/>
              <a:t>31 </a:t>
            </a:r>
            <a:r>
              <a:rPr lang="en-US" u="sng"/>
              <a:t>P and </a:t>
            </a:r>
            <a:r>
              <a:rPr lang="en-US" u="sng" baseline="30000"/>
              <a:t>19</a:t>
            </a:r>
            <a:r>
              <a:rPr lang="en-US" u="sng"/>
              <a:t>F sectroscopy</a:t>
            </a:r>
            <a:endParaRPr lang="en-US" u="sng" baseline="30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AAF89B-0AE2-2B49-AD56-8A4CAC4A83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Name of the instructor: U.Nithya M.Sc.,M.Phil.,</a:t>
            </a:r>
          </a:p>
        </p:txBody>
      </p:sp>
    </p:spTree>
    <p:extLst>
      <p:ext uri="{BB962C8B-B14F-4D97-AF65-F5344CB8AC3E}">
        <p14:creationId xmlns:p14="http://schemas.microsoft.com/office/powerpoint/2010/main" val="438873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217B5-C880-9147-B99C-9BB5B86A5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E9777D0-24D5-C94B-8DA9-EED22A31C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9" y="365125"/>
            <a:ext cx="11447859" cy="6127750"/>
          </a:xfrm>
        </p:spPr>
      </p:pic>
    </p:spTree>
    <p:extLst>
      <p:ext uri="{BB962C8B-B14F-4D97-AF65-F5344CB8AC3E}">
        <p14:creationId xmlns:p14="http://schemas.microsoft.com/office/powerpoint/2010/main" val="3761840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B2431-10D6-F34E-B21F-EDF1C2B2A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 Pt X</a:t>
            </a:r>
            <a:r>
              <a:rPr lang="en-US" baseline="-25000"/>
              <a:t>2</a:t>
            </a:r>
            <a:r>
              <a:rPr lang="en-US"/>
              <a:t>(PR</a:t>
            </a:r>
            <a:r>
              <a:rPr lang="en-US" baseline="-25000"/>
              <a:t>3</a:t>
            </a:r>
            <a:r>
              <a:rPr lang="en-US"/>
              <a:t>)</a:t>
            </a:r>
            <a:r>
              <a:rPr lang="en-US" baseline="-25000"/>
              <a:t>2</a:t>
            </a:r>
            <a:r>
              <a:rPr lang="en-US"/>
              <a:t>:</a:t>
            </a:r>
          </a:p>
          <a:p>
            <a:pPr marL="0" indent="0">
              <a:buNone/>
            </a:pPr>
            <a:r>
              <a:rPr lang="en-US"/>
              <a:t>          For cis J</a:t>
            </a:r>
            <a:r>
              <a:rPr lang="en-US" baseline="-25000"/>
              <a:t>pt-p.     =     3.62Hz</a:t>
            </a:r>
          </a:p>
          <a:p>
            <a:pPr marL="0" indent="0">
              <a:buNone/>
            </a:pPr>
            <a:r>
              <a:rPr lang="en-US" baseline="-25000"/>
              <a:t>               </a:t>
            </a:r>
            <a:r>
              <a:rPr lang="en-US"/>
              <a:t>For trans J </a:t>
            </a:r>
            <a:r>
              <a:rPr lang="en-US" baseline="-25000"/>
              <a:t>pt-p =  2.46 H</a:t>
            </a:r>
          </a:p>
          <a:p>
            <a:pPr marL="0" indent="0">
              <a:buNone/>
            </a:pPr>
            <a:r>
              <a:rPr lang="en-US" baseline="-25000"/>
              <a:t>      </a:t>
            </a:r>
            <a:r>
              <a:rPr lang="en-US"/>
              <a:t>when both cis and trans complexes are available the coupling constant can be used to distinguish the two.</a:t>
            </a:r>
          </a:p>
        </p:txBody>
      </p:sp>
    </p:spTree>
    <p:extLst>
      <p:ext uri="{BB962C8B-B14F-4D97-AF65-F5344CB8AC3E}">
        <p14:creationId xmlns:p14="http://schemas.microsoft.com/office/powerpoint/2010/main" val="949175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4D143-554E-3746-96FC-1C25F2F0C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HP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5</a:t>
            </a:r>
            <a:r>
              <a:rPr lang="en-US" baseline="30000"/>
              <a:t>3-</a:t>
            </a:r>
            <a:r>
              <a:rPr lang="en-US"/>
              <a:t>:  Single peak</a:t>
            </a:r>
          </a:p>
          <a:p>
            <a:pPr marL="0" indent="0">
              <a:buNone/>
            </a:pPr>
            <a:r>
              <a:rPr lang="en-US"/>
              <a:t>       </a:t>
            </a:r>
          </a:p>
          <a:p>
            <a:pPr marL="0" indent="0">
              <a:buNone/>
            </a:pPr>
            <a:r>
              <a:rPr lang="en-US"/>
              <a:t>                  O.        O</a:t>
            </a:r>
          </a:p>
          <a:p>
            <a:pPr marL="0" indent="0">
              <a:buNone/>
            </a:pPr>
            <a:r>
              <a:rPr lang="en-US"/>
              <a:t>                  |           |</a:t>
            </a:r>
          </a:p>
          <a:p>
            <a:pPr marL="0" indent="0">
              <a:buNone/>
            </a:pPr>
            <a:r>
              <a:rPr lang="en-US"/>
              <a:t>      [  H -     P</a:t>
            </a:r>
            <a:r>
              <a:rPr lang="en-US" baseline="-25000"/>
              <a:t>a.    </a:t>
            </a:r>
            <a:r>
              <a:rPr lang="en-US"/>
              <a:t>-     P</a:t>
            </a:r>
            <a:r>
              <a:rPr lang="en-US" baseline="-25000"/>
              <a:t>b</a:t>
            </a:r>
            <a:r>
              <a:rPr lang="en-US"/>
              <a:t> – O ]</a:t>
            </a:r>
            <a:r>
              <a:rPr lang="en-US" baseline="30000"/>
              <a:t>3-</a:t>
            </a:r>
          </a:p>
          <a:p>
            <a:pPr marL="0" indent="0">
              <a:buNone/>
            </a:pPr>
            <a:r>
              <a:rPr lang="en-US"/>
              <a:t>                   |            |</a:t>
            </a:r>
          </a:p>
          <a:p>
            <a:pPr marL="0" indent="0">
              <a:buNone/>
            </a:pPr>
            <a:r>
              <a:rPr lang="en-US"/>
              <a:t>                   O.           O</a:t>
            </a:r>
          </a:p>
        </p:txBody>
      </p:sp>
    </p:spTree>
    <p:extLst>
      <p:ext uri="{BB962C8B-B14F-4D97-AF65-F5344CB8AC3E}">
        <p14:creationId xmlns:p14="http://schemas.microsoft.com/office/powerpoint/2010/main" val="2036002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C7DE1-BEE4-204C-A54B-8A4AF06CE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P</a:t>
            </a:r>
            <a:r>
              <a:rPr lang="en-US" sz="2800" baseline="-25000"/>
              <a:t>3</a:t>
            </a:r>
            <a:r>
              <a:rPr lang="en-US" sz="2800"/>
              <a:t>N</a:t>
            </a:r>
            <a:r>
              <a:rPr lang="en-US" sz="2800" baseline="-25000"/>
              <a:t>3</a:t>
            </a:r>
            <a:r>
              <a:rPr lang="en-US" sz="2800"/>
              <a:t>Cl</a:t>
            </a:r>
            <a:r>
              <a:rPr lang="en-US" sz="2800" baseline="-25000"/>
              <a:t>4</a:t>
            </a:r>
            <a:r>
              <a:rPr lang="en-US" sz="2800"/>
              <a:t>F</a:t>
            </a:r>
            <a:r>
              <a:rPr lang="en-US" sz="2800" baseline="-25000"/>
              <a:t>2</a:t>
            </a:r>
            <a:r>
              <a:rPr lang="en-US" sz="2800"/>
              <a:t>: AB</a:t>
            </a:r>
            <a:r>
              <a:rPr lang="en-US" sz="2800" baseline="-25000"/>
              <a:t>2</a:t>
            </a:r>
            <a:r>
              <a:rPr lang="en-US" sz="2800"/>
              <a:t>X</a:t>
            </a:r>
            <a:r>
              <a:rPr lang="en-US" sz="2800" baseline="-25000"/>
              <a:t>2</a:t>
            </a:r>
            <a:r>
              <a:rPr lang="en-US" sz="2800"/>
              <a:t>spin system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0F02D10-D170-A34F-BA88-E1D83BD336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693" y="2357438"/>
            <a:ext cx="9678276" cy="4500562"/>
          </a:xfrm>
        </p:spPr>
      </p:pic>
    </p:spTree>
    <p:extLst>
      <p:ext uri="{BB962C8B-B14F-4D97-AF65-F5344CB8AC3E}">
        <p14:creationId xmlns:p14="http://schemas.microsoft.com/office/powerpoint/2010/main" val="3980421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A5922-9E42-8540-9315-AD9062CBD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</a:t>
            </a:r>
            <a:r>
              <a:rPr lang="en-US" sz="2800" baseline="-25000"/>
              <a:t>4 </a:t>
            </a:r>
            <a:r>
              <a:rPr lang="en-US" sz="2800"/>
              <a:t>N</a:t>
            </a:r>
            <a:r>
              <a:rPr lang="en-US" sz="2800" baseline="-25000"/>
              <a:t>4</a:t>
            </a:r>
            <a:r>
              <a:rPr lang="en-US" sz="2800"/>
              <a:t>Cl</a:t>
            </a:r>
            <a:r>
              <a:rPr lang="en-US" sz="2800" baseline="-25000"/>
              <a:t>6</a:t>
            </a:r>
            <a:r>
              <a:rPr lang="en-US" sz="2800"/>
              <a:t>(NHC</a:t>
            </a:r>
            <a:r>
              <a:rPr lang="en-US" sz="2800" baseline="-25000"/>
              <a:t>6</a:t>
            </a:r>
            <a:r>
              <a:rPr lang="en-US" sz="2800"/>
              <a:t>H</a:t>
            </a:r>
            <a:r>
              <a:rPr lang="en-US" sz="2800" baseline="-25000"/>
              <a:t>5</a:t>
            </a:r>
            <a:r>
              <a:rPr lang="en-US" sz="2800"/>
              <a:t>)</a:t>
            </a:r>
            <a:r>
              <a:rPr lang="en-US" sz="2800" baseline="-25000"/>
              <a:t>2 </a:t>
            </a:r>
            <a:r>
              <a:rPr lang="en-US" sz="2800"/>
              <a:t>: </a:t>
            </a:r>
            <a:br>
              <a:rPr lang="en-US" sz="2800"/>
            </a:br>
            <a:r>
              <a:rPr lang="en-US" sz="2800"/>
              <a:t>       cis compound has one peak</a:t>
            </a:r>
            <a:br>
              <a:rPr lang="en-US" sz="2800"/>
            </a:br>
            <a:r>
              <a:rPr lang="en-US" sz="2800"/>
              <a:t>        Trans compound has two peaks.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B8D24C3-3CCC-4744-AA62-35E8324B9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38" y="1825624"/>
            <a:ext cx="9608343" cy="5032375"/>
          </a:xfrm>
        </p:spPr>
      </p:pic>
    </p:spTree>
    <p:extLst>
      <p:ext uri="{BB962C8B-B14F-4D97-AF65-F5344CB8AC3E}">
        <p14:creationId xmlns:p14="http://schemas.microsoft.com/office/powerpoint/2010/main" val="1079891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63890-4B8E-7D42-B620-4BCC418A7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973" y="1643062"/>
            <a:ext cx="10515600" cy="529829"/>
          </a:xfrm>
        </p:spPr>
        <p:txBody>
          <a:bodyPr>
            <a:normAutofit fontScale="90000"/>
          </a:bodyPr>
          <a:lstStyle/>
          <a:p>
            <a:r>
              <a:rPr lang="en-US" sz="2700"/>
              <a:t>Rh(PPh</a:t>
            </a:r>
            <a:r>
              <a:rPr lang="en-US" sz="2700" baseline="-25000"/>
              <a:t>3</a:t>
            </a:r>
            <a:r>
              <a:rPr lang="en-US" sz="2700"/>
              <a:t>)</a:t>
            </a:r>
            <a:r>
              <a:rPr lang="en-US" sz="2700" baseline="-25000"/>
              <a:t>3 </a:t>
            </a:r>
            <a:r>
              <a:rPr lang="en-US" sz="2700"/>
              <a:t>Cl</a:t>
            </a:r>
            <a:r>
              <a:rPr lang="en-US" sz="2700" baseline="-25000"/>
              <a:t>3</a:t>
            </a:r>
            <a:r>
              <a:rPr lang="en-US" sz="2700"/>
              <a:t>:</a:t>
            </a:r>
            <a:br>
              <a:rPr lang="en-US" sz="2700"/>
            </a:br>
            <a:r>
              <a:rPr lang="en-US" sz="2700"/>
              <a:t>      axial P – triplet, equatorial P- doublet</a:t>
            </a:r>
            <a:br>
              <a:rPr lang="en-US" sz="2700"/>
            </a:br>
            <a:r>
              <a:rPr lang="en-US" sz="2700"/>
              <a:t>two bond coupling, axial P-doublet. Equatorial P- triplet, since the doublet is twice that of triplet,the intensity is greater</a:t>
            </a:r>
            <a:br>
              <a:rPr lang="en-US"/>
            </a:br>
            <a:br>
              <a:rPr lang="en-US"/>
            </a:br>
            <a:r>
              <a:rPr lang="en-US"/>
              <a:t>   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C706C14-B907-7841-B889-699552E1A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73" y="2172891"/>
            <a:ext cx="9779199" cy="4238625"/>
          </a:xfrm>
        </p:spPr>
      </p:pic>
    </p:spTree>
    <p:extLst>
      <p:ext uri="{BB962C8B-B14F-4D97-AF65-F5344CB8AC3E}">
        <p14:creationId xmlns:p14="http://schemas.microsoft.com/office/powerpoint/2010/main" val="100901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83E5C-099F-A941-A1DF-F78A3C2BD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0C55A3C-3648-7049-982A-6E39E9CC19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22" y="365125"/>
            <a:ext cx="11037094" cy="6296421"/>
          </a:xfrm>
        </p:spPr>
      </p:pic>
    </p:spTree>
    <p:extLst>
      <p:ext uri="{BB962C8B-B14F-4D97-AF65-F5344CB8AC3E}">
        <p14:creationId xmlns:p14="http://schemas.microsoft.com/office/powerpoint/2010/main" val="3261598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060A2-125B-1E47-802C-9BB08D3DD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307DAC8-2654-EC48-B1D2-4020902A0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" y="142875"/>
            <a:ext cx="10818020" cy="6554391"/>
          </a:xfrm>
        </p:spPr>
      </p:pic>
    </p:spTree>
    <p:extLst>
      <p:ext uri="{BB962C8B-B14F-4D97-AF65-F5344CB8AC3E}">
        <p14:creationId xmlns:p14="http://schemas.microsoft.com/office/powerpoint/2010/main" val="2976820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DE2B4-1DA7-D145-96E1-BE978B18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AE1DFD4-4D82-A54B-AE66-5F3B60E87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" y="365125"/>
            <a:ext cx="10912078" cy="6296422"/>
          </a:xfrm>
        </p:spPr>
      </p:pic>
    </p:spTree>
    <p:extLst>
      <p:ext uri="{BB962C8B-B14F-4D97-AF65-F5344CB8AC3E}">
        <p14:creationId xmlns:p14="http://schemas.microsoft.com/office/powerpoint/2010/main" val="195086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3DB5B-5BB0-E346-97ED-30C6034D6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BAFD383-7E97-014E-B529-361A63F5F0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45" y="365125"/>
            <a:ext cx="11293080" cy="5999560"/>
          </a:xfrm>
        </p:spPr>
      </p:pic>
    </p:spTree>
    <p:extLst>
      <p:ext uri="{BB962C8B-B14F-4D97-AF65-F5344CB8AC3E}">
        <p14:creationId xmlns:p14="http://schemas.microsoft.com/office/powerpoint/2010/main" val="2303397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3B5C5-F6D6-094A-A3F6-A2EE22C9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E40372F-E181-6945-BBFB-C2BD91185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" y="365125"/>
            <a:ext cx="11572875" cy="6278563"/>
          </a:xfrm>
        </p:spPr>
      </p:pic>
    </p:spTree>
    <p:extLst>
      <p:ext uri="{BB962C8B-B14F-4D97-AF65-F5344CB8AC3E}">
        <p14:creationId xmlns:p14="http://schemas.microsoft.com/office/powerpoint/2010/main" val="263774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A4F42-F1FC-B44B-80C0-0DD8FF32B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41F1C39-E60F-BB4F-A86D-33DA4F7D5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5781"/>
            <a:ext cx="10663238" cy="5768578"/>
          </a:xfrm>
        </p:spPr>
      </p:pic>
    </p:spTree>
    <p:extLst>
      <p:ext uri="{BB962C8B-B14F-4D97-AF65-F5344CB8AC3E}">
        <p14:creationId xmlns:p14="http://schemas.microsoft.com/office/powerpoint/2010/main" val="2427009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4692C-F7A5-2447-979B-D92BEB939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2268E-4368-C845-8779-2425AACE2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ClF</a:t>
            </a:r>
            <a:r>
              <a:rPr lang="en-US" baseline="-25000"/>
              <a:t>3</a:t>
            </a:r>
            <a:r>
              <a:rPr lang="en-US"/>
              <a:t>:</a:t>
            </a:r>
          </a:p>
          <a:p>
            <a:pPr marL="0" indent="0">
              <a:buNone/>
            </a:pPr>
            <a:r>
              <a:rPr lang="en-US"/>
              <a:t>     Trigonal bipyramid structure</a:t>
            </a:r>
          </a:p>
          <a:p>
            <a:pPr marL="0" indent="0">
              <a:buNone/>
            </a:pPr>
            <a:r>
              <a:rPr lang="en-US"/>
              <a:t>     doublet for two fluorine atom and triplet for single fluorine atom.</a:t>
            </a:r>
          </a:p>
          <a:p>
            <a:pPr marL="0" indent="0">
              <a:buNone/>
            </a:pPr>
            <a:r>
              <a:rPr lang="en-US"/>
              <a:t>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E0B3649-8102-C846-85C0-DF1960A32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5" y="3286124"/>
            <a:ext cx="4768453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20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C7852-01DE-0E45-93D9-028B465FD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3048B-10D7-9A42-80C7-AB2E74128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ClF</a:t>
            </a:r>
            <a:r>
              <a:rPr lang="en-US" baseline="-25000"/>
              <a:t>5</a:t>
            </a:r>
            <a:r>
              <a:rPr lang="en-US"/>
              <a:t>:</a:t>
            </a:r>
          </a:p>
          <a:p>
            <a:pPr marL="0" indent="0">
              <a:buNone/>
            </a:pPr>
            <a:r>
              <a:rPr lang="en-US"/>
              <a:t>       square pyramidal structure.</a:t>
            </a:r>
          </a:p>
          <a:p>
            <a:pPr marL="0" indent="0">
              <a:buNone/>
            </a:pPr>
            <a:r>
              <a:rPr lang="en-US"/>
              <a:t>        axial fluorine atom – quintet</a:t>
            </a:r>
          </a:p>
          <a:p>
            <a:pPr marL="0" indent="0">
              <a:buNone/>
            </a:pPr>
            <a:r>
              <a:rPr lang="en-US"/>
              <a:t> equatorial fluorine atom – doublet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E4F9A59-F6E8-DF42-9C87-99BFDB69C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295" y="3018236"/>
            <a:ext cx="4256143" cy="315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14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9872B-678B-304A-A783-E5B4CE681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TiF</a:t>
            </a:r>
            <a:r>
              <a:rPr lang="en-US" baseline="-25000"/>
              <a:t>4</a:t>
            </a:r>
            <a:r>
              <a:rPr lang="en-US"/>
              <a:t>: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F0F5C-FC97-3044-9B0A-BE834659D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    -30°c. – two triplets</a:t>
            </a:r>
          </a:p>
          <a:p>
            <a:pPr marL="0" indent="0">
              <a:buNone/>
            </a:pPr>
            <a:r>
              <a:rPr lang="en-US"/>
              <a:t>      0°c – only a single peak</a:t>
            </a:r>
          </a:p>
          <a:p>
            <a:pPr marL="0" indent="0">
              <a:buNone/>
            </a:pPr>
            <a:r>
              <a:rPr lang="en-US"/>
              <a:t>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FDA664D-AF3B-B64E-8C0C-16596FE1C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58296"/>
            <a:ext cx="4125125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67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829FE-BB31-9D44-8EE3-123418DFA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</a:t>
            </a:r>
            <a:r>
              <a:rPr lang="en-US" baseline="-25000"/>
              <a:t>2</a:t>
            </a:r>
            <a:r>
              <a:rPr lang="en-US"/>
              <a:t>PF</a:t>
            </a:r>
            <a:r>
              <a:rPr lang="en-US" baseline="-25000"/>
              <a:t>3</a:t>
            </a:r>
            <a:r>
              <a:rPr lang="en-US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F3366-FA83-0A40-B233-0C32E4875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   Trigonal biyramidal structure.</a:t>
            </a:r>
          </a:p>
          <a:p>
            <a:r>
              <a:rPr lang="en-US"/>
              <a:t>     J</a:t>
            </a:r>
            <a:r>
              <a:rPr lang="en-US" baseline="-25000"/>
              <a:t>p-F.</a:t>
            </a:r>
            <a:r>
              <a:rPr lang="en-US"/>
              <a:t>for apical florines are 170Hz less than those for equatorial ones.</a:t>
            </a:r>
          </a:p>
          <a:p>
            <a:r>
              <a:rPr lang="en-US"/>
              <a:t>     The most electronegative groups are found in the aical positions.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76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F3156-729F-3241-A5F3-0068CB59C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624CAB1-95E7-3D4C-B694-7C1025543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92" y="553641"/>
            <a:ext cx="10515600" cy="5939234"/>
          </a:xfrm>
        </p:spPr>
      </p:pic>
    </p:spTree>
    <p:extLst>
      <p:ext uri="{BB962C8B-B14F-4D97-AF65-F5344CB8AC3E}">
        <p14:creationId xmlns:p14="http://schemas.microsoft.com/office/powerpoint/2010/main" val="466187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5305D-357C-0744-8493-55BFF4D4B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SF</a:t>
            </a:r>
            <a:r>
              <a:rPr lang="en-US" baseline="-25000"/>
              <a:t>4 </a:t>
            </a:r>
            <a:r>
              <a:rPr lang="en-US"/>
              <a:t>: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47B8B-27CA-7746-98EE-E74D2375D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Trigonal bipyramid structure</a:t>
            </a:r>
          </a:p>
          <a:p>
            <a:r>
              <a:rPr lang="en-US"/>
              <a:t> The triplets of equal intensity are observed.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1CAE2E3-F346-974A-B015-523513D80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53" y="681037"/>
            <a:ext cx="4185219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06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12744-FFE7-E346-8B27-5FD834411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PF</a:t>
            </a:r>
            <a:r>
              <a:rPr lang="en-US" baseline="-25000"/>
              <a:t>5</a:t>
            </a:r>
            <a:r>
              <a:rPr lang="en-US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47679-27CC-6546-A037-C38DD14F1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Trigonal bipyramidal structure.</a:t>
            </a:r>
          </a:p>
          <a:p>
            <a:r>
              <a:rPr lang="en-US"/>
              <a:t> Two peaks are exected. One a triplet and another one a doublet.</a:t>
            </a:r>
          </a:p>
          <a:p>
            <a:r>
              <a:rPr lang="en-US"/>
              <a:t> but only one sharp peak observed. Due to the fluxional behaviour  all the fluorine atoms. It is called pseudorotation process.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D24062B-9840-CE43-8EA5-58FB4DE8C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156" y="3911202"/>
            <a:ext cx="6750844" cy="258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26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D967B-F048-B246-A2AC-B58C679D8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</a:t>
            </a:r>
            <a:r>
              <a:rPr lang="en-US" baseline="-25000"/>
              <a:t>3</a:t>
            </a:r>
            <a:r>
              <a:rPr lang="en-US"/>
              <a:t>N</a:t>
            </a:r>
            <a:r>
              <a:rPr lang="en-US" baseline="-25000"/>
              <a:t>3</a:t>
            </a:r>
            <a:r>
              <a:rPr lang="en-US"/>
              <a:t>(C</a:t>
            </a:r>
            <a:r>
              <a:rPr lang="en-US" baseline="-25000"/>
              <a:t>6</a:t>
            </a:r>
            <a:r>
              <a:rPr lang="en-US"/>
              <a:t>H</a:t>
            </a:r>
            <a:r>
              <a:rPr lang="en-US" baseline="-25000"/>
              <a:t>5</a:t>
            </a:r>
            <a:r>
              <a:rPr lang="en-US"/>
              <a:t>)</a:t>
            </a:r>
            <a:r>
              <a:rPr lang="en-US" baseline="-25000"/>
              <a:t>3</a:t>
            </a:r>
            <a:r>
              <a:rPr lang="en-US"/>
              <a:t>F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6C51C-6ECB-CD44-89D0-88556E10C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Structure I :</a:t>
            </a:r>
          </a:p>
          <a:p>
            <a:pPr marL="0" indent="0">
              <a:buNone/>
            </a:pPr>
            <a:r>
              <a:rPr lang="en-US"/>
              <a:t>        </a:t>
            </a:r>
            <a:r>
              <a:rPr lang="en-US" baseline="30000"/>
              <a:t>19</a:t>
            </a:r>
            <a:r>
              <a:rPr lang="en-US"/>
              <a:t>F  - doublet,</a:t>
            </a:r>
            <a:r>
              <a:rPr lang="en-US" baseline="30000"/>
              <a:t>31</a:t>
            </a:r>
            <a:r>
              <a:rPr lang="en-US"/>
              <a:t>P- doublet,quintet</a:t>
            </a:r>
          </a:p>
          <a:p>
            <a:pPr marL="0" indent="0">
              <a:buNone/>
            </a:pPr>
            <a:r>
              <a:rPr lang="en-US"/>
              <a:t>Structure II :</a:t>
            </a:r>
          </a:p>
          <a:p>
            <a:pPr marL="0" indent="0">
              <a:buNone/>
            </a:pPr>
            <a:r>
              <a:rPr lang="en-US"/>
              <a:t>          </a:t>
            </a:r>
            <a:r>
              <a:rPr lang="en-US" baseline="30000"/>
              <a:t>19</a:t>
            </a:r>
            <a:r>
              <a:rPr lang="en-US"/>
              <a:t>F – no splitting, phosphorous – doublet,triplet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EEF077A-DA5E-104E-9381-E2BD52CFF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172" y="3964781"/>
            <a:ext cx="7625953" cy="252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38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200B-B367-484E-93FF-86B14C6A3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SbF</a:t>
            </a:r>
            <a:r>
              <a:rPr lang="en-US" baseline="-25000"/>
              <a:t>5</a:t>
            </a:r>
            <a:r>
              <a:rPr lang="en-US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B62B5-C83F-3044-8EE1-1B6AAE21A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One shift is for free axial fluorines</a:t>
            </a:r>
          </a:p>
          <a:p>
            <a:r>
              <a:rPr lang="en-US"/>
              <a:t> second shift for free equational flourines </a:t>
            </a:r>
          </a:p>
          <a:p>
            <a:r>
              <a:rPr lang="en-US"/>
              <a:t> third for the bridged flourine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E0C5BE7-4DD9-3E49-B384-51815B1DF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032" y="1125142"/>
            <a:ext cx="5083968" cy="558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94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83AA7-6ECF-F341-8EF5-538ACC871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A8A157B-4EAB-7E42-9D1B-4A4B8A1806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9" y="365125"/>
            <a:ext cx="11376420" cy="6127750"/>
          </a:xfrm>
        </p:spPr>
      </p:pic>
    </p:spTree>
    <p:extLst>
      <p:ext uri="{BB962C8B-B14F-4D97-AF65-F5344CB8AC3E}">
        <p14:creationId xmlns:p14="http://schemas.microsoft.com/office/powerpoint/2010/main" val="1418726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3BF2F-A0D4-B849-9ADF-DB104ED8F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WF</a:t>
            </a:r>
            <a:r>
              <a:rPr lang="en-US" baseline="-25000"/>
              <a:t>5</a:t>
            </a:r>
            <a:r>
              <a:rPr lang="en-US"/>
              <a:t>L (L- ligand)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C7044-08F3-5948-9E7F-9788240B4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Octahetral geomentry</a:t>
            </a:r>
          </a:p>
          <a:p>
            <a:r>
              <a:rPr lang="en-US"/>
              <a:t> Equatorial fluorine –doublet</a:t>
            </a:r>
          </a:p>
          <a:p>
            <a:r>
              <a:rPr lang="en-US"/>
              <a:t> axial fluorine – quintet</a:t>
            </a:r>
          </a:p>
          <a:p>
            <a:r>
              <a:rPr lang="en-US" baseline="30000"/>
              <a:t> 183</a:t>
            </a:r>
            <a:r>
              <a:rPr lang="en-US"/>
              <a:t>W – single line</a:t>
            </a:r>
          </a:p>
          <a:p>
            <a:r>
              <a:rPr lang="en-US" baseline="30000"/>
              <a:t> </a:t>
            </a:r>
            <a:r>
              <a:rPr lang="en-US"/>
              <a:t>if L goes to the equatorial position, then the quintet is not expected.</a:t>
            </a:r>
          </a:p>
          <a:p>
            <a:r>
              <a:rPr lang="en-US" baseline="30000"/>
              <a:t> </a:t>
            </a:r>
            <a:r>
              <a:rPr lang="en-US"/>
              <a:t>triplet and quadrulet will be observed.</a:t>
            </a:r>
          </a:p>
          <a:p>
            <a:pPr marL="0" indent="0">
              <a:buNone/>
            </a:pPr>
            <a:endParaRPr lang="en-US" baseline="30000"/>
          </a:p>
        </p:txBody>
      </p:sp>
    </p:spTree>
    <p:extLst>
      <p:ext uri="{BB962C8B-B14F-4D97-AF65-F5344CB8AC3E}">
        <p14:creationId xmlns:p14="http://schemas.microsoft.com/office/powerpoint/2010/main" val="1352823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192F2-A3DC-8545-933B-9DF735C3A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NMR of Boron compounds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F5344-6708-6D47-BE96-C3AE41042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It is used to get the structural information of boranes.</a:t>
            </a:r>
          </a:p>
          <a:p>
            <a:r>
              <a:rPr lang="en-US"/>
              <a:t> </a:t>
            </a:r>
            <a:r>
              <a:rPr lang="en-US" baseline="30000"/>
              <a:t>11</a:t>
            </a:r>
            <a:r>
              <a:rPr lang="en-US"/>
              <a:t>B is studied to recognize the structure</a:t>
            </a:r>
          </a:p>
          <a:p>
            <a:r>
              <a:rPr lang="en-US"/>
              <a:t> B</a:t>
            </a:r>
            <a:r>
              <a:rPr lang="en-US" baseline="-25000"/>
              <a:t>10</a:t>
            </a:r>
            <a:r>
              <a:rPr lang="en-US"/>
              <a:t>H</a:t>
            </a:r>
            <a:r>
              <a:rPr lang="en-US" baseline="-25000"/>
              <a:t>14</a:t>
            </a:r>
            <a:r>
              <a:rPr lang="en-US"/>
              <a:t> are three types of boron atoms.</a:t>
            </a:r>
          </a:p>
          <a:p>
            <a:r>
              <a:rPr lang="en-US"/>
              <a:t> signals are all doublets</a:t>
            </a:r>
          </a:p>
          <a:p>
            <a:r>
              <a:rPr lang="en-US"/>
              <a:t> because the proton attached by a 2C -2e bond</a:t>
            </a:r>
          </a:p>
          <a:p>
            <a:r>
              <a:rPr lang="en-US"/>
              <a:t>Bridged protons are not resolved.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7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499A6-2233-D14B-A3BB-30CD604F4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B3C619B-D66C-604B-946E-3E8358DB16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486" y="660797"/>
            <a:ext cx="11537156" cy="5832078"/>
          </a:xfrm>
        </p:spPr>
      </p:pic>
    </p:spTree>
    <p:extLst>
      <p:ext uri="{BB962C8B-B14F-4D97-AF65-F5344CB8AC3E}">
        <p14:creationId xmlns:p14="http://schemas.microsoft.com/office/powerpoint/2010/main" val="1510618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03667-086E-E249-A796-C625FFB4C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897A8E7-80DF-5A40-A758-210728B8F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770394" cy="5778500"/>
          </a:xfrm>
        </p:spPr>
      </p:pic>
    </p:spTree>
    <p:extLst>
      <p:ext uri="{BB962C8B-B14F-4D97-AF65-F5344CB8AC3E}">
        <p14:creationId xmlns:p14="http://schemas.microsoft.com/office/powerpoint/2010/main" val="335311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7638F-7A0E-8246-BB90-C1AD022BE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8249E-529F-FB40-9485-05D12CB8E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                                  THANK YOU</a:t>
            </a:r>
          </a:p>
        </p:txBody>
      </p:sp>
    </p:spTree>
    <p:extLst>
      <p:ext uri="{BB962C8B-B14F-4D97-AF65-F5344CB8AC3E}">
        <p14:creationId xmlns:p14="http://schemas.microsoft.com/office/powerpoint/2010/main" val="91416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C5DEA-E050-A64F-ADAF-D610ADE27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CC6725A-0265-E947-B390-9B79D76D8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1805047" cy="6127750"/>
          </a:xfrm>
        </p:spPr>
      </p:pic>
    </p:spTree>
    <p:extLst>
      <p:ext uri="{BB962C8B-B14F-4D97-AF65-F5344CB8AC3E}">
        <p14:creationId xmlns:p14="http://schemas.microsoft.com/office/powerpoint/2010/main" val="3433064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45ECB-AB52-A742-9BFE-19E117061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B1C0C06-BF3B-164E-B1B1-CC3517256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15" y="365124"/>
            <a:ext cx="10983515" cy="6492875"/>
          </a:xfrm>
        </p:spPr>
      </p:pic>
    </p:spTree>
    <p:extLst>
      <p:ext uri="{BB962C8B-B14F-4D97-AF65-F5344CB8AC3E}">
        <p14:creationId xmlns:p14="http://schemas.microsoft.com/office/powerpoint/2010/main" val="440671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1AA51-8437-6C45-A9ED-D5E139D0C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D6C1AD4-0E69-BB48-A21C-A4ABBA1ADB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7" y="365125"/>
            <a:ext cx="11840764" cy="6314281"/>
          </a:xfrm>
        </p:spPr>
      </p:pic>
    </p:spTree>
    <p:extLst>
      <p:ext uri="{BB962C8B-B14F-4D97-AF65-F5344CB8AC3E}">
        <p14:creationId xmlns:p14="http://schemas.microsoft.com/office/powerpoint/2010/main" val="1614674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05DE1-B465-424A-8B12-8C1B4457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F5FAACA-EAD1-B140-AB2C-7B36472CE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365125"/>
            <a:ext cx="11906250" cy="6350000"/>
          </a:xfrm>
        </p:spPr>
      </p:pic>
    </p:spTree>
    <p:extLst>
      <p:ext uri="{BB962C8B-B14F-4D97-AF65-F5344CB8AC3E}">
        <p14:creationId xmlns:p14="http://schemas.microsoft.com/office/powerpoint/2010/main" val="306479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C7028-645E-1F44-9183-6BAADCD4F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E7D7725A-0994-B848-86A5-04DC2BE73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9" y="365125"/>
            <a:ext cx="11304984" cy="5811838"/>
          </a:xfrm>
        </p:spPr>
      </p:pic>
    </p:spTree>
    <p:extLst>
      <p:ext uri="{BB962C8B-B14F-4D97-AF65-F5344CB8AC3E}">
        <p14:creationId xmlns:p14="http://schemas.microsoft.com/office/powerpoint/2010/main" val="3199839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2275-98AB-574A-B13E-9B7268137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D8BED1A-9591-9742-A338-2D1557420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16" y="365125"/>
            <a:ext cx="10858500" cy="5811838"/>
          </a:xfrm>
        </p:spPr>
      </p:pic>
    </p:spTree>
    <p:extLst>
      <p:ext uri="{BB962C8B-B14F-4D97-AF65-F5344CB8AC3E}">
        <p14:creationId xmlns:p14="http://schemas.microsoft.com/office/powerpoint/2010/main" val="1070785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31 P and 19F sectroscopy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P3N3Cl4F2: AB2X2spin system</vt:lpstr>
      <vt:lpstr>P4 N4Cl6(NHC6H5)2 :         cis compound has one peak         Trans compound has two peaks.</vt:lpstr>
      <vt:lpstr>Rh(PPh3)3 Cl3:       axial P – triplet, equatorial P- doublet two bond coupling, axial P-doublet. Equatorial P- triplet, since the doublet is twice that of triplet,the intensity is greater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TiF4: </vt:lpstr>
      <vt:lpstr>R2PF3:</vt:lpstr>
      <vt:lpstr>PowerPoint Presentation</vt:lpstr>
      <vt:lpstr>SF4 : </vt:lpstr>
      <vt:lpstr>PF5:</vt:lpstr>
      <vt:lpstr>P3N3(C6H5)3F3</vt:lpstr>
      <vt:lpstr>SbF5:</vt:lpstr>
      <vt:lpstr>WF5L (L- ligand)</vt:lpstr>
      <vt:lpstr>NMR of Boron compounds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919361498802</dc:creator>
  <cp:lastModifiedBy>919361498802</cp:lastModifiedBy>
  <cp:revision>13</cp:revision>
  <dcterms:created xsi:type="dcterms:W3CDTF">2020-08-18T06:07:53Z</dcterms:created>
  <dcterms:modified xsi:type="dcterms:W3CDTF">2020-08-18T10:05:22Z</dcterms:modified>
</cp:coreProperties>
</file>