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5310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7121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00770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5747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0259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1200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227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4030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020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99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254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998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9989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112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5025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40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550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4536013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80C2-C2DF-4543-9A5A-0EE94BB87F8D}"/>
              </a:ext>
            </a:extLst>
          </p:cNvPr>
          <p:cNvSpPr>
            <a:spLocks noGrp="1"/>
          </p:cNvSpPr>
          <p:nvPr>
            <p:ph type="ctrTitle"/>
          </p:nvPr>
        </p:nvSpPr>
        <p:spPr>
          <a:xfrm>
            <a:off x="1524000" y="1041400"/>
            <a:ext cx="9144000" cy="2387600"/>
          </a:xfrm>
        </p:spPr>
        <p:txBody>
          <a:bodyPr>
            <a:normAutofit/>
          </a:bodyPr>
          <a:lstStyle/>
          <a:p>
            <a:r>
              <a:rPr lang="en-US"/>
              <a:t>NMR OF PARAMAGNETIC MOLECULES </a:t>
            </a:r>
            <a:br>
              <a:rPr lang="en-US"/>
            </a:br>
            <a:r>
              <a:rPr lang="en-US" sz="2000">
                <a:solidFill>
                  <a:schemeClr val="tx2">
                    <a:lumMod val="75000"/>
                  </a:schemeClr>
                </a:solidFill>
                <a:latin typeface="Times New Roman" panose="02020603050405020304" pitchFamily="18" charset="0"/>
                <a:cs typeface="Times New Roman" panose="02020603050405020304" pitchFamily="18" charset="0"/>
              </a:rPr>
              <a:t>Name of the instructor: U.Nithya M.sc., M.Phil</a:t>
            </a:r>
            <a:r>
              <a:rPr lang="en-US" sz="2800">
                <a:solidFill>
                  <a:schemeClr val="tx2">
                    <a:lumMod val="75000"/>
                  </a:schemeClr>
                </a:solidFill>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360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ECA3AA-8E0D-6143-90FF-40C07B4F8EDF}"/>
              </a:ext>
            </a:extLst>
          </p:cNvPr>
          <p:cNvSpPr>
            <a:spLocks noGrp="1"/>
          </p:cNvSpPr>
          <p:nvPr>
            <p:ph idx="1"/>
          </p:nvPr>
        </p:nvSpPr>
        <p:spPr>
          <a:xfrm>
            <a:off x="1875234" y="924393"/>
            <a:ext cx="9905999" cy="5360194"/>
          </a:xfrm>
        </p:spPr>
        <p:txBody>
          <a:bodyPr>
            <a:normAutofit lnSpcReduction="10000"/>
          </a:bodyPr>
          <a:lstStyle/>
          <a:p>
            <a:pPr marL="0" indent="0">
              <a:buNone/>
            </a:pPr>
            <a:r>
              <a:rPr lang="en-US">
                <a:solidFill>
                  <a:srgbClr val="C00000"/>
                </a:solidFill>
              </a:rPr>
              <a:t>ISOTROPIC SHIFT:-</a:t>
            </a:r>
          </a:p>
          <a:p>
            <a:pPr marL="0" indent="0">
              <a:buNone/>
            </a:pPr>
            <a:r>
              <a:rPr lang="en-US"/>
              <a:t>          A large. Chemical shift is observed for paramagnetic complex compared to the diamagnetic complex of the same ligand.</a:t>
            </a:r>
          </a:p>
          <a:p>
            <a:pPr marL="0" indent="0">
              <a:buNone/>
            </a:pPr>
            <a:r>
              <a:rPr lang="en-US"/>
              <a:t>           The shift difference between the paramagnetic complex and an analogous diamalgnetic complex is referred to as the isotropic shift.</a:t>
            </a:r>
          </a:p>
          <a:p>
            <a:pPr marL="0" indent="0">
              <a:buNone/>
            </a:pPr>
            <a:r>
              <a:rPr lang="en-US"/>
              <a:t>           Each spin may have a chemical shift value but a weighted average of the mole fraction of these two shifts would be observed when the spins are rapidly relaxing It is called average electron spin polarization S</a:t>
            </a:r>
            <a:r>
              <a:rPr lang="en-US" baseline="-25000"/>
              <a:t>q .</a:t>
            </a:r>
          </a:p>
          <a:p>
            <a:pPr marL="0" indent="0">
              <a:buNone/>
            </a:pPr>
            <a:endParaRPr lang="en-US"/>
          </a:p>
          <a:p>
            <a:pPr marL="0" indent="0">
              <a:buNone/>
            </a:pPr>
            <a:r>
              <a:rPr lang="en-US"/>
              <a:t>             Isotropic shift has two components 1) contact shift or scalar shift</a:t>
            </a:r>
          </a:p>
          <a:p>
            <a:pPr marL="0" indent="0">
              <a:buNone/>
            </a:pPr>
            <a:r>
              <a:rPr lang="en-US"/>
              <a:t>ii) Pseudo conduct shift or dipolar shift</a:t>
            </a:r>
          </a:p>
          <a:p>
            <a:pPr marL="0" indent="0">
              <a:buNone/>
            </a:pPr>
            <a:endParaRPr lang="en-US"/>
          </a:p>
        </p:txBody>
      </p:sp>
      <p:pic>
        <p:nvPicPr>
          <p:cNvPr id="5" name="Picture 5">
            <a:extLst>
              <a:ext uri="{FF2B5EF4-FFF2-40B4-BE49-F238E27FC236}">
                <a16:creationId xmlns:a16="http://schemas.microsoft.com/office/drawing/2014/main" id="{CFC59339-E738-3240-8B2B-A3A164326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516" y="4505461"/>
            <a:ext cx="6125765" cy="620180"/>
          </a:xfrm>
          <a:prstGeom prst="rect">
            <a:avLst/>
          </a:prstGeom>
        </p:spPr>
      </p:pic>
    </p:spTree>
    <p:extLst>
      <p:ext uri="{BB962C8B-B14F-4D97-AF65-F5344CB8AC3E}">
        <p14:creationId xmlns:p14="http://schemas.microsoft.com/office/powerpoint/2010/main" val="1391217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A1FBC-54C6-6544-8025-2C6A26995CBF}"/>
              </a:ext>
            </a:extLst>
          </p:cNvPr>
          <p:cNvSpPr>
            <a:spLocks noGrp="1"/>
          </p:cNvSpPr>
          <p:nvPr>
            <p:ph idx="1"/>
          </p:nvPr>
        </p:nvSpPr>
        <p:spPr>
          <a:xfrm>
            <a:off x="1143000" y="660796"/>
            <a:ext cx="9905999" cy="5536408"/>
          </a:xfrm>
        </p:spPr>
        <p:txBody>
          <a:bodyPr>
            <a:normAutofit lnSpcReduction="10000"/>
          </a:bodyPr>
          <a:lstStyle/>
          <a:p>
            <a:pPr marL="0" indent="0">
              <a:buNone/>
            </a:pPr>
            <a:r>
              <a:rPr lang="en-US"/>
              <a:t>     Isotropic shift is used in the structure determination of complexes with the help of enhanced signal separation for paramagnetic complexes.</a:t>
            </a:r>
          </a:p>
          <a:p>
            <a:pPr marL="0" indent="0">
              <a:buNone/>
            </a:pPr>
            <a:r>
              <a:rPr lang="en-US"/>
              <a:t>  Eg. Five coordinate schiff’s base of Ni (II) </a:t>
            </a:r>
          </a:p>
          <a:p>
            <a:pPr marL="0" indent="0">
              <a:buNone/>
            </a:pPr>
            <a:r>
              <a:rPr lang="en-US"/>
              <a:t>       It is also used to study the presence of ion pairs in solution nature of second co ordination sphere in complexes and yo study the equilibrium constant and the rate of chemical reactions.</a:t>
            </a:r>
          </a:p>
          <a:p>
            <a:pPr marL="0" indent="0">
              <a:buNone/>
            </a:pPr>
            <a:r>
              <a:rPr lang="en-US">
                <a:solidFill>
                  <a:schemeClr val="accent4"/>
                </a:solidFill>
              </a:rPr>
              <a:t>CONTACT SHIFT</a:t>
            </a:r>
            <a:r>
              <a:rPr lang="en-US"/>
              <a:t>:</a:t>
            </a:r>
          </a:p>
          <a:p>
            <a:r>
              <a:rPr lang="en-US"/>
              <a:t>       contact shift occur in NMR spectrum for the paramagnetic molecules</a:t>
            </a:r>
          </a:p>
          <a:p>
            <a:r>
              <a:rPr lang="en-US"/>
              <a:t>  It arises due to the intraction of delocalized unpaired electron spin density onto the nmr nucleus</a:t>
            </a:r>
          </a:p>
          <a:p>
            <a:r>
              <a:rPr lang="en-US"/>
              <a:t> It is otherwise called as scalar shift.</a:t>
            </a:r>
          </a:p>
        </p:txBody>
      </p:sp>
    </p:spTree>
    <p:extLst>
      <p:ext uri="{BB962C8B-B14F-4D97-AF65-F5344CB8AC3E}">
        <p14:creationId xmlns:p14="http://schemas.microsoft.com/office/powerpoint/2010/main" val="5581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65942-D29E-D242-8689-876CB22C2BD6}"/>
              </a:ext>
            </a:extLst>
          </p:cNvPr>
          <p:cNvSpPr>
            <a:spLocks noGrp="1"/>
          </p:cNvSpPr>
          <p:nvPr>
            <p:ph idx="1"/>
          </p:nvPr>
        </p:nvSpPr>
        <p:spPr>
          <a:xfrm>
            <a:off x="1141412" y="928688"/>
            <a:ext cx="9905999" cy="4862513"/>
          </a:xfrm>
        </p:spPr>
        <p:txBody>
          <a:bodyPr/>
          <a:lstStyle/>
          <a:p>
            <a:r>
              <a:rPr lang="en-US"/>
              <a:t> It is expressed in terms of the eletron spin nuclear spin coupling constant A.</a:t>
            </a:r>
          </a:p>
          <a:p>
            <a:r>
              <a:rPr lang="en-US"/>
              <a:t> A value gives a very high isotropic shift.</a:t>
            </a:r>
          </a:p>
          <a:p>
            <a:r>
              <a:rPr lang="en-US"/>
              <a:t> The major effect on the spectrum due to presence of unpaired electrons is to change the magnetic field experienced by the  Magnetic nucleus</a:t>
            </a:r>
          </a:p>
          <a:p>
            <a:r>
              <a:rPr lang="en-US"/>
              <a:t> This causes a very large chemical shift of the resonance. This shift is reffered to as contact shift.</a:t>
            </a:r>
          </a:p>
          <a:p>
            <a:r>
              <a:rPr lang="en-US"/>
              <a:t> The relation between contact shift change and the electron spin – nuclear spin coupling constant A is given as</a:t>
            </a:r>
          </a:p>
        </p:txBody>
      </p:sp>
    </p:spTree>
    <p:extLst>
      <p:ext uri="{BB962C8B-B14F-4D97-AF65-F5344CB8AC3E}">
        <p14:creationId xmlns:p14="http://schemas.microsoft.com/office/powerpoint/2010/main" val="103382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07441A8-6AB5-D14A-8532-FC97F2C14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2234" y="517922"/>
            <a:ext cx="10315179" cy="5893594"/>
          </a:xfrm>
        </p:spPr>
      </p:pic>
    </p:spTree>
    <p:extLst>
      <p:ext uri="{BB962C8B-B14F-4D97-AF65-F5344CB8AC3E}">
        <p14:creationId xmlns:p14="http://schemas.microsoft.com/office/powerpoint/2010/main" val="158265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FC1D3-9754-574B-B180-9FB41E6C25FE}"/>
              </a:ext>
            </a:extLst>
          </p:cNvPr>
          <p:cNvSpPr>
            <a:spLocks noGrp="1"/>
          </p:cNvSpPr>
          <p:nvPr>
            <p:ph idx="1"/>
          </p:nvPr>
        </p:nvSpPr>
        <p:spPr>
          <a:xfrm>
            <a:off x="1141412" y="1250156"/>
            <a:ext cx="9905999" cy="4541045"/>
          </a:xfrm>
        </p:spPr>
        <p:txBody>
          <a:bodyPr>
            <a:normAutofit lnSpcReduction="10000"/>
          </a:bodyPr>
          <a:lstStyle/>
          <a:p>
            <a:pPr marL="0" indent="0">
              <a:buNone/>
            </a:pPr>
            <a:r>
              <a:rPr lang="en-US"/>
              <a:t> </a:t>
            </a:r>
          </a:p>
          <a:p>
            <a:r>
              <a:rPr lang="en-US"/>
              <a:t> Thus the nmr experiments are used to detect the unpaired spin density at the nucleus.</a:t>
            </a:r>
          </a:p>
          <a:p>
            <a:r>
              <a:rPr lang="en-US"/>
              <a:t> eg.  Contact shift values of metallocenes</a:t>
            </a:r>
          </a:p>
          <a:p>
            <a:pPr marL="0" indent="0">
              <a:buNone/>
            </a:pPr>
            <a:r>
              <a:rPr lang="en-US">
                <a:solidFill>
                  <a:schemeClr val="accent4"/>
                </a:solidFill>
              </a:rPr>
              <a:t> PSEUDO – CONTACT SHIFT:</a:t>
            </a:r>
          </a:p>
          <a:p>
            <a:r>
              <a:rPr lang="en-US"/>
              <a:t> It is otherwise called dipolar shift.</a:t>
            </a:r>
          </a:p>
          <a:p>
            <a:r>
              <a:rPr lang="en-US"/>
              <a:t> Dipolar effect is averaged to zero by a rapid rotation of the molecule.</a:t>
            </a:r>
          </a:p>
          <a:p>
            <a:r>
              <a:rPr lang="en-US"/>
              <a:t> g has different values for different orientations this through space contribution need not be averaged to zero by rapid rotation of the molecule.</a:t>
            </a:r>
          </a:p>
          <a:p>
            <a:endParaRPr lang="en-US"/>
          </a:p>
        </p:txBody>
      </p:sp>
    </p:spTree>
    <p:extLst>
      <p:ext uri="{BB962C8B-B14F-4D97-AF65-F5344CB8AC3E}">
        <p14:creationId xmlns:p14="http://schemas.microsoft.com/office/powerpoint/2010/main" val="38228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B9901-A93F-164C-8124-10F23A179B09}"/>
              </a:ext>
            </a:extLst>
          </p:cNvPr>
          <p:cNvSpPr>
            <a:spLocks noGrp="1"/>
          </p:cNvSpPr>
          <p:nvPr>
            <p:ph idx="1"/>
          </p:nvPr>
        </p:nvSpPr>
        <p:spPr>
          <a:xfrm>
            <a:off x="1143000" y="482203"/>
            <a:ext cx="9905999" cy="5701905"/>
          </a:xfrm>
        </p:spPr>
        <p:txBody>
          <a:bodyPr/>
          <a:lstStyle/>
          <a:p>
            <a:r>
              <a:rPr lang="en-US"/>
              <a:t> Perfect cubic symmetry no pseudo –contact contribution</a:t>
            </a:r>
          </a:p>
          <a:p>
            <a:r>
              <a:rPr lang="en-US"/>
              <a:t> The psedo conduct contribution can be calculated for systems which have same known geometry in both solid state and in solution.</a:t>
            </a:r>
          </a:p>
          <a:p>
            <a:r>
              <a:rPr lang="en-US"/>
              <a:t> The psedo contact term may also be calculated if the gtensor is known for the system under study.</a:t>
            </a:r>
          </a:p>
          <a:p>
            <a:r>
              <a:rPr lang="en-US"/>
              <a:t>  Pyridine –N-oxide ligand has only pseudo conduct contribution.</a:t>
            </a:r>
          </a:p>
          <a:p>
            <a:r>
              <a:rPr lang="en-US"/>
              <a:t>Isotropic shifts occurs when there is influence of solvent on ion pair.</a:t>
            </a:r>
          </a:p>
          <a:p>
            <a:r>
              <a:rPr lang="en-US"/>
              <a:t>Non –anisotropic tetrahedral metal containing anions can produce a pseudo – contact contribution in a non-metallic cation.</a:t>
            </a:r>
          </a:p>
          <a:p>
            <a:pPr marL="0" indent="0">
              <a:buNone/>
            </a:pPr>
            <a:endParaRPr lang="en-US"/>
          </a:p>
        </p:txBody>
      </p:sp>
    </p:spTree>
    <p:extLst>
      <p:ext uri="{BB962C8B-B14F-4D97-AF65-F5344CB8AC3E}">
        <p14:creationId xmlns:p14="http://schemas.microsoft.com/office/powerpoint/2010/main" val="77610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DA3E4-F0CC-0944-B909-6847E5BB66EF}"/>
              </a:ext>
            </a:extLst>
          </p:cNvPr>
          <p:cNvSpPr>
            <a:spLocks noGrp="1"/>
          </p:cNvSpPr>
          <p:nvPr>
            <p:ph idx="1"/>
          </p:nvPr>
        </p:nvSpPr>
        <p:spPr>
          <a:xfrm>
            <a:off x="1946671" y="1009055"/>
            <a:ext cx="9233297" cy="4839890"/>
          </a:xfrm>
        </p:spPr>
        <p:txBody>
          <a:bodyPr/>
          <a:lstStyle/>
          <a:p>
            <a:pPr marL="0" indent="0">
              <a:buNone/>
            </a:pPr>
            <a:r>
              <a:rPr lang="en-US">
                <a:solidFill>
                  <a:schemeClr val="accent4"/>
                </a:solidFill>
              </a:rPr>
              <a:t>LANTHANIDE SHIFT REAGENTS:</a:t>
            </a:r>
          </a:p>
          <a:p>
            <a:r>
              <a:rPr lang="en-US"/>
              <a:t> The proton shifts lie in the range of 10 ppm</a:t>
            </a:r>
          </a:p>
          <a:p>
            <a:r>
              <a:rPr lang="en-US"/>
              <a:t>  It is very narrow compared to the chemical shift value of other elements for which thr normal ranges are hundreds of ppm.</a:t>
            </a:r>
          </a:p>
          <a:p>
            <a:r>
              <a:rPr lang="en-US"/>
              <a:t> Therefore in proton spectrum Overlapping of lines may takes place.</a:t>
            </a:r>
          </a:p>
          <a:p>
            <a:r>
              <a:rPr lang="en-US"/>
              <a:t> The spectral complexity arises due to small relative chemical shifts. This may be removed by adding a amount of a paramagnetic shift reagent. This will induce large differential shifts for the various types of protons present and spread out the spectrum</a:t>
            </a:r>
          </a:p>
        </p:txBody>
      </p:sp>
    </p:spTree>
    <p:extLst>
      <p:ext uri="{BB962C8B-B14F-4D97-AF65-F5344CB8AC3E}">
        <p14:creationId xmlns:p14="http://schemas.microsoft.com/office/powerpoint/2010/main" val="383996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3CDA0-08C3-8E4D-BA4A-C4F2AD7DF6F8}"/>
              </a:ext>
            </a:extLst>
          </p:cNvPr>
          <p:cNvSpPr>
            <a:spLocks noGrp="1"/>
          </p:cNvSpPr>
          <p:nvPr>
            <p:ph idx="1"/>
          </p:nvPr>
        </p:nvSpPr>
        <p:spPr>
          <a:xfrm>
            <a:off x="1143000" y="892969"/>
            <a:ext cx="9905999" cy="5072062"/>
          </a:xfrm>
        </p:spPr>
        <p:txBody>
          <a:bodyPr>
            <a:normAutofit fontScale="92500" lnSpcReduction="20000"/>
          </a:bodyPr>
          <a:lstStyle/>
          <a:p>
            <a:r>
              <a:rPr lang="en-US"/>
              <a:t> The rare-earth tris –chelates of     --   -6P diketonate derivatives are lewis acids and cause large pseudo-conduct shifts inleeis bases that are added to solutions containing these complexes.</a:t>
            </a:r>
          </a:p>
          <a:p>
            <a:r>
              <a:rPr lang="en-US"/>
              <a:t> The rare earth complexes that exhibit this behaviour are called shift reagents.</a:t>
            </a:r>
          </a:p>
          <a:p>
            <a:r>
              <a:rPr lang="en-US"/>
              <a:t> The lanthanide complex should be soluble in common nmr solvents.</a:t>
            </a:r>
          </a:p>
          <a:p>
            <a:r>
              <a:rPr lang="en-US"/>
              <a:t> In general europium complexes produce downfirld shifts while Praseodymium complexes produce upfield shifts. </a:t>
            </a:r>
          </a:p>
          <a:p>
            <a:r>
              <a:rPr lang="en-US"/>
              <a:t> Ytterbium,erbium and holmium compounds tend to give greater shifts but broadening.</a:t>
            </a:r>
          </a:p>
          <a:p>
            <a:r>
              <a:rPr lang="en-US"/>
              <a:t> The spining paramagnetic ion also generates magnetic vectors which operate through space and create secondary fields around the protons. This is pseocontact Shift.This ptedominates in the case of lanthanide ions.</a:t>
            </a:r>
          </a:p>
          <a:p>
            <a:pPr marL="0" indent="0">
              <a:buNone/>
            </a:pPr>
            <a:endParaRPr lang="en-US"/>
          </a:p>
        </p:txBody>
      </p:sp>
      <p:graphicFrame>
        <p:nvGraphicFramePr>
          <p:cNvPr id="6" name="Table 5">
            <a:extLst>
              <a:ext uri="{FF2B5EF4-FFF2-40B4-BE49-F238E27FC236}">
                <a16:creationId xmlns:a16="http://schemas.microsoft.com/office/drawing/2014/main" id="{329887CB-C5D9-DB4E-951F-7983ED16FA2E}"/>
              </a:ext>
            </a:extLst>
          </p:cNvPr>
          <p:cNvGraphicFramePr/>
          <p:nvPr>
            <p:extLst>
              <p:ext uri="{D42A27DB-BD31-4B8C-83A1-F6EECF244321}">
                <p14:modId xmlns:p14="http://schemas.microsoft.com/office/powerpoint/2010/main" val="1706055238"/>
              </p:ext>
            </p:extLst>
          </p:nvPr>
        </p:nvGraphicFramePr>
        <p:xfrm>
          <a:off x="5554266" y="618172"/>
          <a:ext cx="541734" cy="739141"/>
        </p:xfrm>
        <a:graphic>
          <a:graphicData uri="http://schemas.openxmlformats.org/drawingml/2006/table">
            <a:tbl>
              <a:tblPr>
                <a:tableStyleId>{5C22544A-7EE6-4342-B048-85BDC9FD1C3A}</a:tableStyleId>
              </a:tblPr>
              <a:tblGrid>
                <a:gridCol w="541734">
                  <a:extLst>
                    <a:ext uri="{9D8B030D-6E8A-4147-A177-3AD203B41FA5}">
                      <a16:colId xmlns:a16="http://schemas.microsoft.com/office/drawing/2014/main" val="611738100"/>
                    </a:ext>
                  </a:extLst>
                </a:gridCol>
              </a:tblGrid>
              <a:tr h="739141">
                <a:tc>
                  <a:txBody>
                    <a:bodyPr/>
                    <a:lstStyle/>
                    <a:p>
                      <a:br>
                        <a:rPr lang="el-GR">
                          <a:effectLst/>
                        </a:rPr>
                      </a:br>
                      <a:r>
                        <a:rPr lang="el-GR">
                          <a:effectLst/>
                        </a:rPr>
                        <a:t>β</a:t>
                      </a:r>
                    </a:p>
                  </a:txBody>
                  <a:tcPr marL="9525" marR="9525" marT="23813" marB="23813" anchor="ctr"/>
                </a:tc>
                <a:extLst>
                  <a:ext uri="{0D108BD9-81ED-4DB2-BD59-A6C34878D82A}">
                    <a16:rowId xmlns:a16="http://schemas.microsoft.com/office/drawing/2014/main" val="2963730237"/>
                  </a:ext>
                </a:extLst>
              </a:tr>
            </a:tbl>
          </a:graphicData>
        </a:graphic>
      </p:graphicFrame>
    </p:spTree>
    <p:extLst>
      <p:ext uri="{BB962C8B-B14F-4D97-AF65-F5344CB8AC3E}">
        <p14:creationId xmlns:p14="http://schemas.microsoft.com/office/powerpoint/2010/main" val="412723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D120E-8645-3D41-883F-A340F0CEF587}"/>
              </a:ext>
            </a:extLst>
          </p:cNvPr>
          <p:cNvSpPr>
            <a:spLocks noGrp="1"/>
          </p:cNvSpPr>
          <p:nvPr>
            <p:ph idx="1"/>
          </p:nvPr>
        </p:nvSpPr>
        <p:spPr>
          <a:xfrm>
            <a:off x="1302146" y="875108"/>
            <a:ext cx="9905999" cy="5250657"/>
          </a:xfrm>
        </p:spPr>
        <p:txBody>
          <a:bodyPr/>
          <a:lstStyle/>
          <a:p>
            <a:r>
              <a:rPr lang="en-US"/>
              <a:t> Shift reagents are also used to determine the geomentries of molecules in solution.</a:t>
            </a:r>
          </a:p>
          <a:p>
            <a:r>
              <a:rPr lang="en-US"/>
              <a:t> They are used to differentiate between internal and external phospholipids layers in membranes.</a:t>
            </a:r>
          </a:p>
          <a:p>
            <a:r>
              <a:rPr lang="en-US"/>
              <a:t> They have also been employed in conformational studies of nucleotides in solution and in other biochemical systems.</a:t>
            </a:r>
          </a:p>
          <a:p>
            <a:r>
              <a:rPr lang="en-US"/>
              <a:t> optically active shift reagents may be used to determine the optical purity.</a:t>
            </a:r>
          </a:p>
          <a:p>
            <a:pPr marL="0" indent="0">
              <a:buNone/>
            </a:pPr>
            <a:endParaRPr lang="en-US"/>
          </a:p>
        </p:txBody>
      </p:sp>
    </p:spTree>
    <p:extLst>
      <p:ext uri="{BB962C8B-B14F-4D97-AF65-F5344CB8AC3E}">
        <p14:creationId xmlns:p14="http://schemas.microsoft.com/office/powerpoint/2010/main" val="1276856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1F9F9-4643-2343-9239-820A7275C207}"/>
              </a:ext>
            </a:extLst>
          </p:cNvPr>
          <p:cNvSpPr>
            <a:spLocks noGrp="1"/>
          </p:cNvSpPr>
          <p:nvPr>
            <p:ph idx="1"/>
          </p:nvPr>
        </p:nvSpPr>
        <p:spPr>
          <a:xfrm>
            <a:off x="1141412" y="1428749"/>
            <a:ext cx="9905999" cy="4643439"/>
          </a:xfrm>
        </p:spPr>
        <p:txBody>
          <a:bodyPr/>
          <a:lstStyle/>
          <a:p>
            <a:pPr marL="0" indent="0">
              <a:buNone/>
            </a:pPr>
            <a:endParaRPr lang="en-US">
              <a:solidFill>
                <a:schemeClr val="accent1">
                  <a:lumMod val="75000"/>
                </a:schemeClr>
              </a:solidFill>
            </a:endParaRPr>
          </a:p>
          <a:p>
            <a:pPr marL="0" indent="0">
              <a:buNone/>
            </a:pPr>
            <a:endParaRPr lang="en-US">
              <a:solidFill>
                <a:schemeClr val="accent1">
                  <a:lumMod val="75000"/>
                </a:schemeClr>
              </a:solidFill>
            </a:endParaRPr>
          </a:p>
          <a:p>
            <a:pPr marL="0" indent="0">
              <a:buNone/>
            </a:pPr>
            <a:endParaRPr lang="en-US">
              <a:solidFill>
                <a:schemeClr val="accent1">
                  <a:lumMod val="75000"/>
                </a:schemeClr>
              </a:solidFill>
            </a:endParaRPr>
          </a:p>
          <a:p>
            <a:pPr marL="0" indent="0">
              <a:buNone/>
            </a:pPr>
            <a:endParaRPr lang="en-US">
              <a:solidFill>
                <a:schemeClr val="accent1">
                  <a:lumMod val="75000"/>
                </a:schemeClr>
              </a:solidFill>
            </a:endParaRPr>
          </a:p>
          <a:p>
            <a:pPr marL="0" indent="0">
              <a:buNone/>
            </a:pPr>
            <a:r>
              <a:rPr lang="en-US">
                <a:solidFill>
                  <a:schemeClr val="accent1">
                    <a:lumMod val="75000"/>
                  </a:schemeClr>
                </a:solidFill>
              </a:rPr>
              <a:t>                                            </a:t>
            </a:r>
            <a:r>
              <a:rPr lang="en-US">
                <a:solidFill>
                  <a:srgbClr val="FFFF00"/>
                </a:solidFill>
              </a:rPr>
              <a:t>THANK YOU</a:t>
            </a:r>
          </a:p>
        </p:txBody>
      </p:sp>
    </p:spTree>
    <p:extLst>
      <p:ext uri="{BB962C8B-B14F-4D97-AF65-F5344CB8AC3E}">
        <p14:creationId xmlns:p14="http://schemas.microsoft.com/office/powerpoint/2010/main" val="160341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A247A-2050-0F4F-B068-E97B326C0E39}"/>
              </a:ext>
            </a:extLst>
          </p:cNvPr>
          <p:cNvSpPr>
            <a:spLocks noGrp="1"/>
          </p:cNvSpPr>
          <p:nvPr>
            <p:ph idx="1"/>
          </p:nvPr>
        </p:nvSpPr>
        <p:spPr>
          <a:xfrm>
            <a:off x="1268016" y="178595"/>
            <a:ext cx="9947672" cy="6679405"/>
          </a:xfrm>
        </p:spPr>
        <p:txBody>
          <a:bodyPr>
            <a:normAutofit fontScale="25000" lnSpcReduction="20000"/>
          </a:bodyPr>
          <a:lstStyle/>
          <a:p>
            <a:pPr marL="0" indent="0">
              <a:buNone/>
            </a:pPr>
            <a:r>
              <a:rPr lang="en-US" sz="11200">
                <a:solidFill>
                  <a:srgbClr val="FF0000"/>
                </a:solidFill>
              </a:rPr>
              <a:t>Effect off quadrupolar nuclei on </a:t>
            </a:r>
            <a:r>
              <a:rPr lang="en-US" sz="11200" baseline="30000">
                <a:solidFill>
                  <a:srgbClr val="FF0000"/>
                </a:solidFill>
              </a:rPr>
              <a:t>1</a:t>
            </a:r>
            <a:r>
              <a:rPr lang="en-US" sz="11200">
                <a:solidFill>
                  <a:srgbClr val="FF0000"/>
                </a:solidFill>
              </a:rPr>
              <a:t>H NMR spectra:</a:t>
            </a:r>
          </a:p>
          <a:p>
            <a:r>
              <a:rPr lang="en-US" sz="4000">
                <a:solidFill>
                  <a:srgbClr val="FF0000"/>
                </a:solidFill>
              </a:rPr>
              <a:t>  </a:t>
            </a:r>
            <a:r>
              <a:rPr lang="en-US" sz="11200"/>
              <a:t>Quadrupolar nuclei are those with spin greater than ½.</a:t>
            </a:r>
          </a:p>
          <a:p>
            <a:r>
              <a:rPr lang="en-US" sz="11200"/>
              <a:t>   A spin of ½ causes a splitting into (n+1) lines.</a:t>
            </a:r>
          </a:p>
          <a:p>
            <a:r>
              <a:rPr lang="en-US" sz="11200"/>
              <a:t>  Quadruolar nuclei are very efficiently relaxed by the flutuating electric fields.</a:t>
            </a:r>
          </a:p>
          <a:p>
            <a:r>
              <a:rPr lang="en-US" sz="11200"/>
              <a:t> The relaxation mechanism depends Upon the interaction of the quadrupolar nucleus with the electric field gradient (efg) at the nucleus.</a:t>
            </a:r>
          </a:p>
          <a:p>
            <a:r>
              <a:rPr lang="en-US" sz="11200"/>
              <a:t>  The efg is used to describe the deviation of the electronic charge cloud about yhe nucleus from spheriical symmetry.</a:t>
            </a:r>
          </a:p>
          <a:p>
            <a:r>
              <a:rPr lang="en-US" sz="11200"/>
              <a:t> The gradient is zero for regular tetrahetral,octahetral,cubic or spherical symmetry.</a:t>
            </a:r>
          </a:p>
          <a:p>
            <a:r>
              <a:rPr lang="en-US" sz="11200"/>
              <a:t> For other geometries the efg is not zero.</a:t>
            </a:r>
          </a:p>
          <a:p>
            <a:endParaRPr lang="en-US" sz="4000"/>
          </a:p>
          <a:p>
            <a:endParaRPr lang="en-US"/>
          </a:p>
          <a:p>
            <a:pPr marL="0" indent="0">
              <a:buNone/>
            </a:pPr>
            <a:r>
              <a:rPr lang="en-US"/>
              <a:t>      </a:t>
            </a:r>
          </a:p>
        </p:txBody>
      </p:sp>
    </p:spTree>
    <p:extLst>
      <p:ext uri="{BB962C8B-B14F-4D97-AF65-F5344CB8AC3E}">
        <p14:creationId xmlns:p14="http://schemas.microsoft.com/office/powerpoint/2010/main" val="411681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52249-7C5D-EC4C-A200-3B8194977090}"/>
              </a:ext>
            </a:extLst>
          </p:cNvPr>
          <p:cNvSpPr>
            <a:spLocks noGrp="1"/>
          </p:cNvSpPr>
          <p:nvPr>
            <p:ph idx="1"/>
          </p:nvPr>
        </p:nvSpPr>
        <p:spPr>
          <a:xfrm>
            <a:off x="1143000" y="1071563"/>
            <a:ext cx="9905999" cy="5291137"/>
          </a:xfrm>
        </p:spPr>
        <p:txBody>
          <a:bodyPr>
            <a:normAutofit lnSpcReduction="10000"/>
          </a:bodyPr>
          <a:lstStyle/>
          <a:p>
            <a:r>
              <a:rPr lang="en-US" sz="2800"/>
              <a:t> The quatrupolar nuclei have short relaxation times.</a:t>
            </a:r>
          </a:p>
          <a:p>
            <a:r>
              <a:rPr lang="en-US" sz="2800"/>
              <a:t> The time depends upon the magnitude of the efg.</a:t>
            </a:r>
          </a:p>
          <a:p>
            <a:r>
              <a:rPr lang="en-US" sz="2800"/>
              <a:t> The splitting of proton from the quadrupolar nucleus may not observed.</a:t>
            </a:r>
          </a:p>
          <a:p>
            <a:r>
              <a:rPr lang="en-US" sz="2800"/>
              <a:t> Rapid quadruole relaxation places the proton on a nucleus whose spin state is rapidly changing..</a:t>
            </a:r>
          </a:p>
          <a:p>
            <a:r>
              <a:rPr lang="en-US" sz="2800"/>
              <a:t> As a result broading of the lines is observed.</a:t>
            </a:r>
          </a:p>
          <a:p>
            <a:r>
              <a:rPr lang="en-US" sz="2800"/>
              <a:t> The proton nmr spectrum of </a:t>
            </a:r>
            <a:r>
              <a:rPr lang="en-US" sz="2800" baseline="30000"/>
              <a:t>14</a:t>
            </a:r>
            <a:r>
              <a:rPr lang="en-US" sz="2800"/>
              <a:t>NH</a:t>
            </a:r>
            <a:r>
              <a:rPr lang="en-US" sz="2800" baseline="-25000"/>
              <a:t>3</a:t>
            </a:r>
            <a:r>
              <a:rPr lang="en-US" sz="2800"/>
              <a:t> ( </a:t>
            </a:r>
            <a:r>
              <a:rPr lang="en-US" sz="2800" baseline="30000"/>
              <a:t>14</a:t>
            </a:r>
            <a:r>
              <a:rPr lang="en-US" sz="2800"/>
              <a:t>N (I =1) consists of three broad Signals (2x1x1+1).</a:t>
            </a:r>
          </a:p>
        </p:txBody>
      </p:sp>
    </p:spTree>
    <p:extLst>
      <p:ext uri="{BB962C8B-B14F-4D97-AF65-F5344CB8AC3E}">
        <p14:creationId xmlns:p14="http://schemas.microsoft.com/office/powerpoint/2010/main" val="341962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1F853-BFE3-1D4A-9039-9E8201977A2D}"/>
              </a:ext>
            </a:extLst>
          </p:cNvPr>
          <p:cNvSpPr>
            <a:spLocks noGrp="1"/>
          </p:cNvSpPr>
          <p:nvPr>
            <p:ph idx="1"/>
          </p:nvPr>
        </p:nvSpPr>
        <p:spPr>
          <a:xfrm>
            <a:off x="1446609" y="285750"/>
            <a:ext cx="9715501" cy="6000750"/>
          </a:xfrm>
        </p:spPr>
        <p:txBody>
          <a:bodyPr>
            <a:normAutofit fontScale="92500"/>
          </a:bodyPr>
          <a:lstStyle/>
          <a:p>
            <a:r>
              <a:rPr lang="en-US"/>
              <a:t> In the absence of the shift the spectrum of </a:t>
            </a:r>
            <a:r>
              <a:rPr lang="en-US" baseline="30000"/>
              <a:t>15</a:t>
            </a:r>
            <a:r>
              <a:rPr lang="en-US"/>
              <a:t>NH</a:t>
            </a:r>
            <a:r>
              <a:rPr lang="en-US" baseline="-25000"/>
              <a:t>3</a:t>
            </a:r>
            <a:r>
              <a:rPr lang="en-US"/>
              <a:t> ( </a:t>
            </a:r>
            <a:r>
              <a:rPr lang="en-US" baseline="30000"/>
              <a:t>15</a:t>
            </a:r>
            <a:r>
              <a:rPr lang="en-US"/>
              <a:t>N I = ½) consists of a sharp doublet ( 2x1x1/2 +1).</a:t>
            </a:r>
          </a:p>
          <a:p>
            <a:r>
              <a:rPr lang="en-US"/>
              <a:t> </a:t>
            </a:r>
            <a:r>
              <a:rPr lang="en-US" baseline="30000"/>
              <a:t>14</a:t>
            </a:r>
            <a:r>
              <a:rPr lang="en-US"/>
              <a:t>NH</a:t>
            </a:r>
            <a:r>
              <a:rPr lang="en-US" baseline="-25000"/>
              <a:t>4</a:t>
            </a:r>
            <a:r>
              <a:rPr lang="en-US" baseline="30000"/>
              <a:t>+</a:t>
            </a:r>
            <a:r>
              <a:rPr lang="en-US"/>
              <a:t> has a spherical distribution of eletron density and hence the efg is zero.</a:t>
            </a:r>
          </a:p>
          <a:p>
            <a:r>
              <a:rPr lang="en-US"/>
              <a:t> In a molecule with a very large field gradient a broad signal with no fine structure.</a:t>
            </a:r>
          </a:p>
          <a:p>
            <a:r>
              <a:rPr lang="en-US"/>
              <a:t>  The most of the halogens no spectrum is obtained due to rapid relaxation.</a:t>
            </a:r>
          </a:p>
          <a:p>
            <a:r>
              <a:rPr lang="en-US"/>
              <a:t> Very sharp signals  obtained for the halide ions and. Symmetrical comounds.</a:t>
            </a:r>
          </a:p>
          <a:p>
            <a:r>
              <a:rPr lang="en-US"/>
              <a:t> where the spherical charge distribution gives rise to very small efg and larger relaxatiin time.</a:t>
            </a:r>
          </a:p>
          <a:p>
            <a:r>
              <a:rPr lang="en-US"/>
              <a:t> coupling to more than one quadrupolar nucleus is rarely observed. Expection is dueterium with I = 1</a:t>
            </a:r>
          </a:p>
        </p:txBody>
      </p:sp>
    </p:spTree>
    <p:extLst>
      <p:ext uri="{BB962C8B-B14F-4D97-AF65-F5344CB8AC3E}">
        <p14:creationId xmlns:p14="http://schemas.microsoft.com/office/powerpoint/2010/main" val="19463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F6644-1792-1542-9BDA-72AF019896F6}"/>
              </a:ext>
            </a:extLst>
          </p:cNvPr>
          <p:cNvSpPr>
            <a:spLocks noGrp="1"/>
          </p:cNvSpPr>
          <p:nvPr>
            <p:ph idx="1"/>
          </p:nvPr>
        </p:nvSpPr>
        <p:spPr>
          <a:xfrm>
            <a:off x="1116905" y="908446"/>
            <a:ext cx="9958190" cy="5041107"/>
          </a:xfrm>
        </p:spPr>
        <p:txBody>
          <a:bodyPr/>
          <a:lstStyle/>
          <a:p>
            <a:pPr marL="0" indent="0">
              <a:buNone/>
            </a:pPr>
            <a:r>
              <a:rPr lang="en-US">
                <a:solidFill>
                  <a:srgbClr val="C00000"/>
                </a:solidFill>
              </a:rPr>
              <a:t>NMR SPECTRUM OF PARAMAGNETIC MOLECULES:</a:t>
            </a:r>
          </a:p>
          <a:p>
            <a:r>
              <a:rPr lang="en-US"/>
              <a:t>     The NMR spectrum of many paramagnetic compounds can not be obtained because the unpairedelectrons broden the spectrum by both dipolar and electron spin –nuclear spin coupling mechanisms.</a:t>
            </a:r>
          </a:p>
          <a:p>
            <a:r>
              <a:rPr lang="en-US"/>
              <a:t> The normal chemical shift scale to more than 200 ppm for protons.</a:t>
            </a:r>
          </a:p>
          <a:p>
            <a:r>
              <a:rPr lang="en-US"/>
              <a:t> The signals from diamagnetic materials may also show these effects in the presence of paramagnetic species even in low concentration.</a:t>
            </a:r>
          </a:p>
          <a:p>
            <a:pPr marL="0" indent="0">
              <a:buNone/>
            </a:pPr>
            <a:r>
              <a:rPr lang="en-US"/>
              <a:t>  Eg. </a:t>
            </a:r>
            <a:r>
              <a:rPr lang="en-US" baseline="30000"/>
              <a:t>31</a:t>
            </a:r>
            <a:r>
              <a:rPr lang="en-US"/>
              <a:t>P Spectrum of Ru</a:t>
            </a:r>
            <a:r>
              <a:rPr lang="en-US" baseline="-25000"/>
              <a:t>2</a:t>
            </a:r>
            <a:r>
              <a:rPr lang="en-US"/>
              <a:t>Cl</a:t>
            </a:r>
            <a:r>
              <a:rPr lang="en-US" baseline="-25000"/>
              <a:t>4</a:t>
            </a:r>
            <a:r>
              <a:rPr lang="en-US"/>
              <a:t>( CO) (PPh</a:t>
            </a:r>
            <a:r>
              <a:rPr lang="en-US" baseline="-25000"/>
              <a:t>3</a:t>
            </a:r>
            <a:r>
              <a:rPr lang="en-US"/>
              <a:t>) </a:t>
            </a:r>
            <a:r>
              <a:rPr lang="en-US" baseline="-25000"/>
              <a:t>4 </a:t>
            </a:r>
          </a:p>
          <a:p>
            <a:pPr marL="0" indent="0">
              <a:buNone/>
            </a:pPr>
            <a:endParaRPr lang="en-US"/>
          </a:p>
        </p:txBody>
      </p:sp>
    </p:spTree>
    <p:extLst>
      <p:ext uri="{BB962C8B-B14F-4D97-AF65-F5344CB8AC3E}">
        <p14:creationId xmlns:p14="http://schemas.microsoft.com/office/powerpoint/2010/main" val="356557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BBB5D6-917A-9649-9C5C-BD6D40FA0AEF}"/>
              </a:ext>
            </a:extLst>
          </p:cNvPr>
          <p:cNvSpPr>
            <a:spLocks noGrp="1"/>
          </p:cNvSpPr>
          <p:nvPr>
            <p:ph idx="1"/>
          </p:nvPr>
        </p:nvSpPr>
        <p:spPr>
          <a:xfrm>
            <a:off x="1131093" y="970954"/>
            <a:ext cx="9929813" cy="4916092"/>
          </a:xfrm>
        </p:spPr>
        <p:txBody>
          <a:bodyPr>
            <a:normAutofit fontScale="92500" lnSpcReduction="10000"/>
          </a:bodyPr>
          <a:lstStyle/>
          <a:p>
            <a:r>
              <a:rPr lang="en-US"/>
              <a:t>   It shows two (AB) pattern signals arising from the four chemically non-equivalent triphenyl phophine ligands in the diamagnetic ruthenium complex.</a:t>
            </a:r>
          </a:p>
          <a:p>
            <a:r>
              <a:rPr lang="en-US"/>
              <a:t>   It undergoes a one –eletron oxidation to give a cation in which the unpaired electron is localized on one ruthenium atom.</a:t>
            </a:r>
          </a:p>
          <a:p>
            <a:r>
              <a:rPr lang="en-US"/>
              <a:t> This shifts the </a:t>
            </a:r>
            <a:r>
              <a:rPr lang="en-US" baseline="30000"/>
              <a:t>31 </a:t>
            </a:r>
            <a:r>
              <a:rPr lang="en-US"/>
              <a:t>P spectrum to nearly 80ppm and it is also very broad. The coupling pattern cannot be understood from broad peak.</a:t>
            </a:r>
          </a:p>
          <a:p>
            <a:r>
              <a:rPr lang="en-US"/>
              <a:t>  The spectrum of the other (AB) pattern is unchanged.</a:t>
            </a:r>
          </a:p>
          <a:p>
            <a:r>
              <a:rPr lang="en-US"/>
              <a:t>  The magnetic moment of an electron is 1000 times larger than nuclear magnetic moment.</a:t>
            </a:r>
          </a:p>
          <a:p>
            <a:r>
              <a:rPr lang="en-US"/>
              <a:t>The life time of the electron spin state necessary to permit observation of nmr spectrum ranges from 10</a:t>
            </a:r>
            <a:r>
              <a:rPr lang="en-US" baseline="30000"/>
              <a:t>-9</a:t>
            </a:r>
            <a:r>
              <a:rPr lang="en-US"/>
              <a:t> to 10 </a:t>
            </a:r>
            <a:r>
              <a:rPr lang="en-US" baseline="30000"/>
              <a:t>-13 </a:t>
            </a:r>
            <a:r>
              <a:rPr lang="en-US"/>
              <a:t>s .</a:t>
            </a:r>
          </a:p>
        </p:txBody>
      </p:sp>
    </p:spTree>
    <p:extLst>
      <p:ext uri="{BB962C8B-B14F-4D97-AF65-F5344CB8AC3E}">
        <p14:creationId xmlns:p14="http://schemas.microsoft.com/office/powerpoint/2010/main" val="161993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50A70-D965-984C-A4A7-B088749A773B}"/>
              </a:ext>
            </a:extLst>
          </p:cNvPr>
          <p:cNvSpPr>
            <a:spLocks noGrp="1"/>
          </p:cNvSpPr>
          <p:nvPr>
            <p:ph idx="1"/>
          </p:nvPr>
        </p:nvSpPr>
        <p:spPr>
          <a:xfrm>
            <a:off x="928689" y="598289"/>
            <a:ext cx="10679906" cy="5661421"/>
          </a:xfrm>
        </p:spPr>
        <p:txBody>
          <a:bodyPr>
            <a:normAutofit lnSpcReduction="10000"/>
          </a:bodyPr>
          <a:lstStyle/>
          <a:p>
            <a:r>
              <a:rPr lang="en-US"/>
              <a:t> The rapid nuclear relaxation causes a broad nmr line but the rapid electron relaxation decreases the efficiency of the nuclear relaxation mechanism lengthening life time for proton nucleus and causing the line to sharpen.</a:t>
            </a:r>
          </a:p>
          <a:p>
            <a:r>
              <a:rPr lang="en-US"/>
              <a:t> For Mn (II) complex a single very broad line is obtained because the electrons relax slowly.</a:t>
            </a:r>
          </a:p>
          <a:p>
            <a:r>
              <a:rPr lang="en-US"/>
              <a:t> complex with triply degenerate (T) ground states have short electron Spin life times leading to sharp nmr spectra.</a:t>
            </a:r>
          </a:p>
          <a:p>
            <a:pPr marL="0" indent="0">
              <a:buNone/>
            </a:pPr>
            <a:r>
              <a:rPr lang="en-US"/>
              <a:t> Eg: octahedral complex  Of d</a:t>
            </a:r>
            <a:r>
              <a:rPr lang="en-US" baseline="30000"/>
              <a:t>1</a:t>
            </a:r>
            <a:r>
              <a:rPr lang="en-US"/>
              <a:t>,d</a:t>
            </a:r>
            <a:r>
              <a:rPr lang="en-US" baseline="30000"/>
              <a:t>2</a:t>
            </a:r>
            <a:r>
              <a:rPr lang="en-US"/>
              <a:t>,low spin d</a:t>
            </a:r>
            <a:r>
              <a:rPr lang="en-US" baseline="30000"/>
              <a:t>4</a:t>
            </a:r>
            <a:r>
              <a:rPr lang="en-US"/>
              <a:t>,low spin d</a:t>
            </a:r>
            <a:r>
              <a:rPr lang="en-US" baseline="30000"/>
              <a:t>5</a:t>
            </a:r>
            <a:r>
              <a:rPr lang="en-US"/>
              <a:t>,high spin d</a:t>
            </a:r>
            <a:r>
              <a:rPr lang="en-US" baseline="30000"/>
              <a:t>6</a:t>
            </a:r>
            <a:r>
              <a:rPr lang="en-US"/>
              <a:t>,highspin d</a:t>
            </a:r>
            <a:r>
              <a:rPr lang="en-US" baseline="30000"/>
              <a:t>7</a:t>
            </a:r>
            <a:r>
              <a:rPr lang="en-US"/>
              <a:t>. Systems with broad nmr lines include octahedral d</a:t>
            </a:r>
            <a:r>
              <a:rPr lang="en-US" baseline="30000"/>
              <a:t>3</a:t>
            </a:r>
            <a:r>
              <a:rPr lang="en-US"/>
              <a:t>,high spin d</a:t>
            </a:r>
            <a:r>
              <a:rPr lang="en-US" baseline="30000"/>
              <a:t>5</a:t>
            </a:r>
            <a:r>
              <a:rPr lang="en-US"/>
              <a:t>and d</a:t>
            </a:r>
            <a:r>
              <a:rPr lang="en-US" baseline="30000"/>
              <a:t>9 </a:t>
            </a:r>
            <a:r>
              <a:rPr lang="en-US"/>
              <a:t>configuration.</a:t>
            </a:r>
          </a:p>
        </p:txBody>
      </p:sp>
    </p:spTree>
    <p:extLst>
      <p:ext uri="{BB962C8B-B14F-4D97-AF65-F5344CB8AC3E}">
        <p14:creationId xmlns:p14="http://schemas.microsoft.com/office/powerpoint/2010/main" val="154017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E6F773-7BE0-0B44-9B7C-AA4B48ED38D9}"/>
              </a:ext>
            </a:extLst>
          </p:cNvPr>
          <p:cNvSpPr>
            <a:spLocks noGrp="1"/>
          </p:cNvSpPr>
          <p:nvPr>
            <p:ph idx="1"/>
          </p:nvPr>
        </p:nvSpPr>
        <p:spPr>
          <a:xfrm>
            <a:off x="1143000" y="464343"/>
            <a:ext cx="9905999" cy="5500688"/>
          </a:xfrm>
        </p:spPr>
        <p:txBody>
          <a:bodyPr/>
          <a:lstStyle/>
          <a:p>
            <a:r>
              <a:rPr lang="en-US"/>
              <a:t>   The paramagnetic shifts can be used to derive important information and are made up of two components.</a:t>
            </a:r>
          </a:p>
          <a:p>
            <a:r>
              <a:rPr lang="en-US"/>
              <a:t> first there is a through space dipolar interaction between the magnetic moments of the electron and the resonating nucleus. It gives a dipolar shift or pseudo contact shift</a:t>
            </a:r>
          </a:p>
          <a:p>
            <a:r>
              <a:rPr lang="en-US"/>
              <a:t> second the contact shift arises due to Coupling between electron and nucleus which would give a doublet under conditions of slow electron spin-lattice relaxation.</a:t>
            </a:r>
          </a:p>
          <a:p>
            <a:r>
              <a:rPr lang="en-US"/>
              <a:t>  contact sjifts give a measure of unpaired spin density at the resonating nucleus. Therefore they are useful in studying the spin distribution in organic radicals or in ligands in organometallic compounds.</a:t>
            </a:r>
          </a:p>
        </p:txBody>
      </p:sp>
    </p:spTree>
    <p:extLst>
      <p:ext uri="{BB962C8B-B14F-4D97-AF65-F5344CB8AC3E}">
        <p14:creationId xmlns:p14="http://schemas.microsoft.com/office/powerpoint/2010/main" val="118871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2A815-B7DD-2F46-940E-1CAE39E0EAF3}"/>
              </a:ext>
            </a:extLst>
          </p:cNvPr>
          <p:cNvSpPr>
            <a:spLocks noGrp="1"/>
          </p:cNvSpPr>
          <p:nvPr>
            <p:ph idx="1"/>
          </p:nvPr>
        </p:nvSpPr>
        <p:spPr>
          <a:xfrm>
            <a:off x="266302" y="482203"/>
            <a:ext cx="11145839" cy="5357813"/>
          </a:xfrm>
        </p:spPr>
        <p:txBody>
          <a:bodyPr/>
          <a:lstStyle/>
          <a:p>
            <a:r>
              <a:rPr lang="en-US"/>
              <a:t>Paramagnetic Compounds are used to induce decoupling by rapid relaxation mechanism. They are also used to eliminate the nuclear overhauser effect.</a:t>
            </a:r>
          </a:p>
          <a:p>
            <a:r>
              <a:rPr lang="en-US"/>
              <a:t> shift in resonance frequency caused by paramagnetic substances can be used to measure the magnetic susceptibilities.</a:t>
            </a:r>
          </a:p>
          <a:p>
            <a:r>
              <a:rPr lang="en-US"/>
              <a:t>  The mass susceptibility Of the dissoved substance is given by</a:t>
            </a:r>
          </a:p>
          <a:p>
            <a:pPr marL="0" indent="0">
              <a:buNone/>
            </a:pPr>
            <a:r>
              <a:rPr lang="en-US"/>
              <a:t>                      </a:t>
            </a:r>
          </a:p>
          <a:p>
            <a:pPr marL="0" indent="0">
              <a:buNone/>
            </a:pPr>
            <a:endParaRPr lang="en-US"/>
          </a:p>
        </p:txBody>
      </p:sp>
      <p:pic>
        <p:nvPicPr>
          <p:cNvPr id="2" name="Picture 3">
            <a:extLst>
              <a:ext uri="{FF2B5EF4-FFF2-40B4-BE49-F238E27FC236}">
                <a16:creationId xmlns:a16="http://schemas.microsoft.com/office/drawing/2014/main" id="{6CE87034-9F16-0D4D-A83A-2C1B48363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221" y="3429000"/>
            <a:ext cx="8128000" cy="1982549"/>
          </a:xfrm>
          <a:prstGeom prst="rect">
            <a:avLst/>
          </a:prstGeom>
        </p:spPr>
      </p:pic>
    </p:spTree>
    <p:extLst>
      <p:ext uri="{BB962C8B-B14F-4D97-AF65-F5344CB8AC3E}">
        <p14:creationId xmlns:p14="http://schemas.microsoft.com/office/powerpoint/2010/main" val="3595291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Circuit</vt:lpstr>
      <vt:lpstr>NMR OF PARAMAGNETIC MOLECULES  Name of the instructor: U.Nithya M.sc., M.Phil.,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919361498802</dc:creator>
  <cp:lastModifiedBy>919361498802</cp:lastModifiedBy>
  <cp:revision>26</cp:revision>
  <dcterms:created xsi:type="dcterms:W3CDTF">2020-08-19T14:18:33Z</dcterms:created>
  <dcterms:modified xsi:type="dcterms:W3CDTF">2020-08-25T15:38:04Z</dcterms:modified>
</cp:coreProperties>
</file>