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9" r:id="rId15"/>
    <p:sldId id="260" r:id="rId16"/>
    <p:sldId id="261" r:id="rId17"/>
    <p:sldId id="273" r:id="rId18"/>
    <p:sldId id="274" r:id="rId19"/>
    <p:sldId id="258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DA72-E4D3-AE49-A3B5-C15DFD3EF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F0A20-ECF8-AA43-BA37-DA2B1BC11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11CE-F409-E142-BCCA-0524A181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F1AB2-1900-4C44-BC19-152F7B14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C1A58-53FD-E841-8C80-3FB81F98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540D-C11E-6E4D-A003-C49E6055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AB58F-C726-D24E-8F33-0B1996EE0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56A02-7C04-0B49-9095-DE2AE086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7FD78-82A4-CF4C-BCF3-1954B234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D18E2-B152-DE42-99FE-363586C0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D4410-FBBF-6743-B006-535560C51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4176D-83DF-6A4D-BDD2-AEB1F8F72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2A2D5-5233-1A41-901C-EB323E41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D07C5-0D36-1F4A-A143-680F37D8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6C976-063C-B649-85B1-E01AB5A9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2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2C6F-C5B5-D844-B194-668F92FD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ACE36-DCA2-0D44-B3CA-40D190D5E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59AA9-F910-6747-AE6B-565139F0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E899E-1FD9-AD4E-921B-B4B78F16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15B67-C40E-8F47-9156-57C34AB2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EC3A-61FA-8D40-BE70-90773445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355FE-67B8-F14D-90E0-9081E9691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26657-D4E9-0D43-BFD5-D4A427AD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9DD64-907B-8E45-8386-6ABD45DA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17ECF-E4F3-6845-B559-675F8EA7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7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FAD1-DF85-8D42-8279-43D05766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24A8-E2AB-314C-A5FA-0A1874921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55C02-D621-5A40-9290-CAFB354E7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FC6AA-848F-064B-9960-7C7B45A8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16DDA-541E-9747-B851-29BC65D8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A058F-391C-D744-A3C6-73D03287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AB9C-FE11-B74A-AE4B-0B689EAE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02108-1686-A548-8174-EB7F441DB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12CBB-9B03-0246-BF68-A4E52266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A6A04-738B-5840-B071-EF868DAAD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F616E4-6756-2D42-A4D8-F59BCC458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1BEE3-BE6B-1B4F-949F-FBBAFD67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3B7263-745B-3542-A15B-B0ABB585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114D8-7C29-F549-B5C0-03B01685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F488-786A-3543-9FB3-84A7F28A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E1EB8-30E9-7642-B13C-AB9825D3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A7D22-C01D-234E-BDA7-6E5B07AC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65AE7-C01F-3F43-BA22-EB7B520D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C121B-09A1-5441-88E3-CEB528FB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BD9B4-5881-D840-9738-A8EBC54B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817F1-1D69-2E4E-958F-13E5EF1E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0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919C-AC90-B34D-9C94-72EA61BC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0948-EE29-3346-BEE3-DAA8BFCAF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928C-4B7D-FB49-89BF-08142DD2C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04AF0-0440-8C4B-9209-A20BE4FF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A3614-5935-F649-82CF-CA390E13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05C99-98EA-094E-A8E1-239A03AD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7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B3E0-3672-5749-9BF2-1139773D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85AB-818D-DB4D-A947-0F5DD35BA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3F574-EC53-9740-A1F0-57B66DE7F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7D9A6-CACD-6545-B510-09334338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C1A1C-2658-C348-B07E-7738181D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4656-14D1-B94D-9E5E-CA0D6EA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D3507-8738-C74D-B53B-7CC3D9FF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57926-EF56-4549-AC5B-59C637C0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C28BA-8882-404C-B988-29025F49F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B5FF-AC5A-344F-AA72-6A01ADB88D9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A0CC7-5DE4-0046-9A83-5506FE714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3C708-7D90-274B-8D5B-BBD41A790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3BDC-5AD2-214A-90DD-AFD7147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9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2935-9F4B-5344-ABF7-69727CEB0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APPLICATION OF ESR SPECTROSCOPY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E0DA8-D792-B94A-9839-BE11F568A2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Name of the instructor:U.Nithya M.Sc.,M.Phil.,</a:t>
            </a:r>
          </a:p>
        </p:txBody>
      </p:sp>
    </p:spTree>
    <p:extLst>
      <p:ext uri="{BB962C8B-B14F-4D97-AF65-F5344CB8AC3E}">
        <p14:creationId xmlns:p14="http://schemas.microsoft.com/office/powerpoint/2010/main" val="269938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CA7FE-90EF-B14F-8338-3AFE2C8E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0094"/>
            <a:ext cx="11216878" cy="5426869"/>
          </a:xfrm>
        </p:spPr>
        <p:txBody>
          <a:bodyPr/>
          <a:lstStyle/>
          <a:p>
            <a:r>
              <a:rPr lang="en-US"/>
              <a:t> In some iron(III) complexes the zero field splitting parameter is very large and hence only the transitions between +1/2 and -1/2 states will be observed.</a:t>
            </a:r>
          </a:p>
          <a:p>
            <a:r>
              <a:rPr lang="en-US"/>
              <a:t> The effective spin state s’ = ½.</a:t>
            </a:r>
          </a:p>
          <a:p>
            <a:r>
              <a:rPr lang="en-US"/>
              <a:t> Therefore only one peak is observed in epr spectrum.</a:t>
            </a:r>
          </a:p>
          <a:p>
            <a:r>
              <a:rPr lang="en-US"/>
              <a:t> This is observed for weak field ligand complexes such as [FeF</a:t>
            </a:r>
            <a:r>
              <a:rPr lang="en-US" baseline="-25000"/>
              <a:t>6</a:t>
            </a:r>
            <a:r>
              <a:rPr lang="en-US"/>
              <a:t>]</a:t>
            </a:r>
            <a:r>
              <a:rPr lang="en-US" baseline="30000"/>
              <a:t>3</a:t>
            </a:r>
            <a:r>
              <a:rPr lang="en-US"/>
              <a:t>,[Fe(H</a:t>
            </a:r>
            <a:r>
              <a:rPr lang="en-US" baseline="-25000"/>
              <a:t>2</a:t>
            </a:r>
            <a:r>
              <a:rPr lang="en-US"/>
              <a:t>o)]</a:t>
            </a:r>
            <a:r>
              <a:rPr lang="en-US" baseline="30000"/>
              <a:t>3+</a:t>
            </a:r>
            <a:r>
              <a:rPr lang="en-US"/>
              <a:t>etc.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DEBBF0-2BFA-DB4B-BB30-193FAC89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69" y="3429000"/>
            <a:ext cx="7006481" cy="28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0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9A395-AF62-534E-A6C6-92D34982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8409"/>
            <a:ext cx="10515600" cy="5641182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</a:t>
            </a:r>
            <a:r>
              <a:rPr lang="en-US" b="1" baseline="30000"/>
              <a:t>7</a:t>
            </a:r>
            <a:r>
              <a:rPr lang="en-US" b="1"/>
              <a:t> high spin s= 3/2 co(II) complexes:</a:t>
            </a:r>
          </a:p>
          <a:p>
            <a:r>
              <a:rPr lang="en-US"/>
              <a:t> The ground state for an O</a:t>
            </a:r>
            <a:r>
              <a:rPr lang="en-US" baseline="-25000"/>
              <a:t>h</a:t>
            </a:r>
            <a:r>
              <a:rPr lang="en-US"/>
              <a:t>high spin complex is </a:t>
            </a:r>
            <a:r>
              <a:rPr lang="en-US" baseline="30000"/>
              <a:t>4</a:t>
            </a:r>
            <a:r>
              <a:rPr lang="en-US"/>
              <a:t>T</a:t>
            </a:r>
            <a:r>
              <a:rPr lang="en-US" baseline="-25000"/>
              <a:t>1g</a:t>
            </a:r>
            <a:r>
              <a:rPr lang="en-US"/>
              <a:t>(F). Since there is large spin – orbit coupling epr measurements are possible only at low temperatures.</a:t>
            </a:r>
          </a:p>
          <a:p>
            <a:r>
              <a:rPr lang="en-US"/>
              <a:t> At low temperatures only the low – lying doublet spin state is populated. Therefore a single peak is observed from an effective spin S’ = ½ with a g value of 4.33.</a:t>
            </a:r>
          </a:p>
          <a:p>
            <a:r>
              <a:rPr lang="en-US"/>
              <a:t> Eg. CoF</a:t>
            </a:r>
            <a:r>
              <a:rPr lang="en-US" baseline="-25000"/>
              <a:t>6</a:t>
            </a:r>
            <a:r>
              <a:rPr lang="en-US" baseline="30000"/>
              <a:t>4-</a:t>
            </a:r>
            <a:r>
              <a:rPr lang="en-US"/>
              <a:t> spectrum recorded at 20k gives a sharp peak with g values g</a:t>
            </a:r>
            <a:r>
              <a:rPr lang="en-US" baseline="-25000"/>
              <a:t>x</a:t>
            </a:r>
            <a:r>
              <a:rPr lang="en-US"/>
              <a:t>=2.6,g</a:t>
            </a:r>
            <a:r>
              <a:rPr lang="en-US" baseline="-25000"/>
              <a:t>y</a:t>
            </a:r>
            <a:r>
              <a:rPr lang="en-US"/>
              <a:t>=6.05 and g</a:t>
            </a:r>
            <a:r>
              <a:rPr lang="en-US" baseline="-25000"/>
              <a:t>z</a:t>
            </a:r>
            <a:r>
              <a:rPr lang="en-US"/>
              <a:t>= 4.1.</a:t>
            </a:r>
          </a:p>
          <a:p>
            <a:r>
              <a:rPr lang="en-US"/>
              <a:t> In tetrahedral symmetry cobalt (II) complexes with </a:t>
            </a:r>
            <a:r>
              <a:rPr lang="en-US" baseline="30000"/>
              <a:t>4</a:t>
            </a:r>
            <a:r>
              <a:rPr lang="en-US"/>
              <a:t>A</a:t>
            </a:r>
            <a:r>
              <a:rPr lang="en-US" baseline="-25000"/>
              <a:t>2</a:t>
            </a:r>
            <a:r>
              <a:rPr lang="en-US"/>
              <a:t> ground state is closer in energy with the excited </a:t>
            </a:r>
            <a:r>
              <a:rPr lang="en-US" baseline="30000"/>
              <a:t>4</a:t>
            </a:r>
            <a:r>
              <a:rPr lang="en-US"/>
              <a:t>T</a:t>
            </a:r>
            <a:r>
              <a:rPr lang="en-US" baseline="-25000"/>
              <a:t>2</a:t>
            </a:r>
            <a:r>
              <a:rPr lang="en-US"/>
              <a:t>state.</a:t>
            </a:r>
          </a:p>
          <a:p>
            <a:r>
              <a:rPr lang="en-US"/>
              <a:t> Due to more spin-orbit coupling broader lines are observed for Co(II).</a:t>
            </a:r>
          </a:p>
        </p:txBody>
      </p:sp>
    </p:spTree>
    <p:extLst>
      <p:ext uri="{BB962C8B-B14F-4D97-AF65-F5344CB8AC3E}">
        <p14:creationId xmlns:p14="http://schemas.microsoft.com/office/powerpoint/2010/main" val="55460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1070-2ABB-DD49-934D-B6C2A41A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203" y="794742"/>
            <a:ext cx="10465593" cy="52685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d</a:t>
            </a:r>
            <a:r>
              <a:rPr lang="en-US" b="1" baseline="30000"/>
              <a:t>7</a:t>
            </a:r>
            <a:r>
              <a:rPr lang="en-US" b="1"/>
              <a:t>low spin S=1/2 co(II) complexes:</a:t>
            </a:r>
          </a:p>
          <a:p>
            <a:r>
              <a:rPr lang="en-US"/>
              <a:t> For low spin complexes s=1/2 the </a:t>
            </a:r>
            <a:r>
              <a:rPr lang="en-US" baseline="30000"/>
              <a:t>2</a:t>
            </a:r>
            <a:r>
              <a:rPr lang="en-US"/>
              <a:t>E state becomes lowest in energy.</a:t>
            </a:r>
          </a:p>
          <a:p>
            <a:r>
              <a:rPr lang="en-US"/>
              <a:t> In the </a:t>
            </a:r>
            <a:r>
              <a:rPr lang="en-US" baseline="30000"/>
              <a:t>2</a:t>
            </a:r>
            <a:r>
              <a:rPr lang="en-US"/>
              <a:t>E state there is no sin-orbit coupling. There the electron spin life times are long leading to narrow epr lines at liquid nitrogen and room temperature.</a:t>
            </a:r>
          </a:p>
          <a:p>
            <a:r>
              <a:rPr lang="en-US"/>
              <a:t> In low spin d</a:t>
            </a:r>
            <a:r>
              <a:rPr lang="en-US" baseline="30000"/>
              <a:t>7</a:t>
            </a:r>
            <a:r>
              <a:rPr lang="en-US"/>
              <a:t>systems the d</a:t>
            </a:r>
            <a:r>
              <a:rPr lang="en-US" baseline="-25000"/>
              <a:t>z</a:t>
            </a:r>
            <a:r>
              <a:rPr lang="en-US" baseline="30000"/>
              <a:t>2 </a:t>
            </a:r>
            <a:r>
              <a:rPr lang="en-US"/>
              <a:t>and 4s orbitals belong to the same irreducible representation and are allowed to mix.</a:t>
            </a:r>
          </a:p>
          <a:p>
            <a:r>
              <a:rPr lang="en-US"/>
              <a:t> Therefore it is impossible to utilize the fermi contact term to deduce informations about molecular orbital coefficients and covalency.</a:t>
            </a:r>
          </a:p>
          <a:p>
            <a:r>
              <a:rPr lang="en-US"/>
              <a:t> For five and six coordinate tetragonal d</a:t>
            </a:r>
            <a:r>
              <a:rPr lang="en-US" baseline="30000"/>
              <a:t>7 </a:t>
            </a:r>
            <a:r>
              <a:rPr lang="en-US"/>
              <a:t>systems the umpaired electron resides in the d</a:t>
            </a:r>
            <a:r>
              <a:rPr lang="en-US" baseline="-25000"/>
              <a:t>z</a:t>
            </a:r>
            <a:r>
              <a:rPr lang="en-US" baseline="30000"/>
              <a:t>2</a:t>
            </a:r>
            <a:r>
              <a:rPr lang="en-US"/>
              <a:t> orbital. If axial symmetry is assumed.</a:t>
            </a:r>
          </a:p>
          <a:p>
            <a:pPr marL="0" indent="0">
              <a:buNone/>
            </a:pPr>
            <a:r>
              <a:rPr lang="en-US"/>
              <a:t>      g</a:t>
            </a:r>
            <a:r>
              <a:rPr lang="en-US" baseline="-25000"/>
              <a:t>II</a:t>
            </a:r>
            <a:r>
              <a:rPr lang="en-US"/>
              <a:t>= 2.0023, g</a:t>
            </a:r>
            <a:r>
              <a:rPr lang="en-US" baseline="-25000"/>
              <a:t>_|_ </a:t>
            </a:r>
            <a:r>
              <a:rPr lang="en-US"/>
              <a:t>=2.0023 - 6 </a:t>
            </a:r>
            <a:r>
              <a:rPr lang="el-GR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ξ</a:t>
            </a: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l-GR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E(z</a:t>
            </a:r>
            <a:r>
              <a:rPr lang="en-US" b="0" i="0" baseline="3000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-xz,yz).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473AA-BD34-DF43-9A2D-23FA66C2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109" y="767954"/>
            <a:ext cx="9679782" cy="5125640"/>
          </a:xfrm>
        </p:spPr>
        <p:txBody>
          <a:bodyPr/>
          <a:lstStyle/>
          <a:p>
            <a:r>
              <a:rPr lang="en-US"/>
              <a:t> It is used to study the adduct formation of coordinatively unsaturated cobalt cobalt complexes with varieties of axially coordinated bases.</a:t>
            </a:r>
          </a:p>
        </p:txBody>
      </p:sp>
    </p:spTree>
    <p:extLst>
      <p:ext uri="{BB962C8B-B14F-4D97-AF65-F5344CB8AC3E}">
        <p14:creationId xmlns:p14="http://schemas.microsoft.com/office/powerpoint/2010/main" val="229044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979DDBD-5802-404E-B2C3-DAC6C9C10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696516"/>
            <a:ext cx="10412016" cy="5393531"/>
          </a:xfrm>
        </p:spPr>
      </p:pic>
    </p:spTree>
    <p:extLst>
      <p:ext uri="{BB962C8B-B14F-4D97-AF65-F5344CB8AC3E}">
        <p14:creationId xmlns:p14="http://schemas.microsoft.com/office/powerpoint/2010/main" val="58630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9B0F3B8-D23F-A14A-80BD-0247F582F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2" y="589359"/>
            <a:ext cx="10715624" cy="5750719"/>
          </a:xfrm>
        </p:spPr>
      </p:pic>
    </p:spTree>
    <p:extLst>
      <p:ext uri="{BB962C8B-B14F-4D97-AF65-F5344CB8AC3E}">
        <p14:creationId xmlns:p14="http://schemas.microsoft.com/office/powerpoint/2010/main" val="94748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1936-CE6D-D74F-87AE-3DF34B99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5198"/>
            <a:ext cx="10515600" cy="5587604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 CO(III) COMPLEXES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/>
              <a:t>         • The esr spectra of O</a:t>
            </a:r>
            <a:r>
              <a:rPr lang="en-US" baseline="-25000"/>
              <a:t>2</a:t>
            </a:r>
            <a:r>
              <a:rPr lang="en-US"/>
              <a:t>adducts of co(III) complexes show that the unpaired electron resides mainly on O</a:t>
            </a:r>
            <a:r>
              <a:rPr lang="en-US" baseline="-25000"/>
              <a:t>2</a:t>
            </a:r>
            <a:r>
              <a:rPr lang="en-US"/>
              <a:t>. There is also metal hyperfine coupling.</a:t>
            </a:r>
          </a:p>
          <a:p>
            <a:pPr marL="0" indent="0">
              <a:buNone/>
            </a:pPr>
            <a:r>
              <a:rPr lang="en-US"/>
              <a:t>         • The cobalt coupling arises from spin polarization of the filled molecular orbital of O</a:t>
            </a:r>
            <a:r>
              <a:rPr lang="en-US" baseline="-25000"/>
              <a:t>2</a:t>
            </a:r>
            <a:r>
              <a:rPr lang="en-US"/>
              <a:t> adduct.</a:t>
            </a:r>
          </a:p>
          <a:p>
            <a:pPr marL="0" indent="0">
              <a:buNone/>
            </a:pPr>
            <a:r>
              <a:rPr lang="en-US"/>
              <a:t>         • The extent of electron transfer from Co(III) into the coordinated O</a:t>
            </a:r>
            <a:r>
              <a:rPr lang="en-US" baseline="-25000"/>
              <a:t>2</a:t>
            </a:r>
            <a:r>
              <a:rPr lang="en-US"/>
              <a:t>molecule has been estimated.</a:t>
            </a:r>
          </a:p>
          <a:p>
            <a:pPr marL="0" indent="0">
              <a:buNone/>
            </a:pPr>
            <a:r>
              <a:rPr lang="en-US" b="1"/>
              <a:t>d</a:t>
            </a:r>
            <a:r>
              <a:rPr lang="en-US" b="1" baseline="30000"/>
              <a:t>8</a:t>
            </a:r>
            <a:r>
              <a:rPr lang="en-US" b="1"/>
              <a:t> systemNi(II):</a:t>
            </a:r>
          </a:p>
          <a:p>
            <a:pPr marL="0" indent="0">
              <a:buNone/>
            </a:pPr>
            <a:r>
              <a:rPr lang="en-US"/>
              <a:t>        • The ground state of the gaseous ion is </a:t>
            </a:r>
            <a:r>
              <a:rPr lang="en-US" baseline="30000"/>
              <a:t>3</a:t>
            </a:r>
            <a:r>
              <a:rPr lang="en-US"/>
              <a:t>F with A</a:t>
            </a:r>
            <a:r>
              <a:rPr lang="en-US" baseline="-25000"/>
              <a:t>2g </a:t>
            </a:r>
            <a:r>
              <a:rPr lang="en-US"/>
              <a:t>as the lowest state in an octahetral field.</a:t>
            </a:r>
          </a:p>
          <a:p>
            <a:pPr marL="0" indent="0">
              <a:buNone/>
            </a:pPr>
            <a:r>
              <a:rPr lang="en-US"/>
              <a:t>         • The d-shell is more than half filled.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8907-83CF-CE40-B041-040C2A50A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063"/>
            <a:ext cx="10515600" cy="5676900"/>
          </a:xfrm>
        </p:spPr>
        <p:txBody>
          <a:bodyPr>
            <a:normAutofit lnSpcReduction="10000"/>
          </a:bodyPr>
          <a:lstStyle/>
          <a:p>
            <a:r>
              <a:rPr lang="en-US"/>
              <a:t> The spin-spin coupling leads to greater g-value than the free electron value.</a:t>
            </a:r>
          </a:p>
          <a:p>
            <a:r>
              <a:rPr lang="en-US"/>
              <a:t> The zero-field splitting makes it difficult to detect the esr spectra except at low temperature.</a:t>
            </a:r>
          </a:p>
          <a:p>
            <a:r>
              <a:rPr lang="en-US"/>
              <a:t> The g-values are usually close to isotropic.</a:t>
            </a:r>
          </a:p>
          <a:p>
            <a:r>
              <a:rPr lang="en-US"/>
              <a:t> eg: g for Ni (H</a:t>
            </a:r>
            <a:r>
              <a:rPr lang="en-US" baseline="-25000"/>
              <a:t>2</a:t>
            </a:r>
            <a:r>
              <a:rPr lang="en-US"/>
              <a:t>O)</a:t>
            </a:r>
            <a:r>
              <a:rPr lang="en-US" baseline="-25000"/>
              <a:t>6</a:t>
            </a:r>
            <a:r>
              <a:rPr lang="en-US" baseline="30000"/>
              <a:t>2+</a:t>
            </a:r>
            <a:r>
              <a:rPr lang="en-US"/>
              <a:t> is 2.25.</a:t>
            </a:r>
          </a:p>
          <a:p>
            <a:r>
              <a:rPr lang="en-US"/>
              <a:t> Ni(II) has A</a:t>
            </a:r>
            <a:r>
              <a:rPr lang="en-US" baseline="-25000"/>
              <a:t>2g</a:t>
            </a:r>
            <a:r>
              <a:rPr lang="en-US"/>
              <a:t> ground state in an octahetral field.</a:t>
            </a:r>
          </a:p>
          <a:p>
            <a:r>
              <a:rPr lang="en-US"/>
              <a:t>spin-orbit coupling mixes in excited states which splits the </a:t>
            </a:r>
            <a:r>
              <a:rPr lang="en-US" baseline="30000"/>
              <a:t>3</a:t>
            </a:r>
            <a:r>
              <a:rPr lang="en-US"/>
              <a:t>A</a:t>
            </a:r>
            <a:r>
              <a:rPr lang="en-US" baseline="-25000"/>
              <a:t>2g</a:t>
            </a:r>
            <a:r>
              <a:rPr lang="en-US"/>
              <a:t> configuration.</a:t>
            </a:r>
          </a:p>
          <a:p>
            <a:r>
              <a:rPr lang="en-US"/>
              <a:t> This is the zero field splitting and it is very anisotropic.</a:t>
            </a:r>
          </a:p>
          <a:p>
            <a:r>
              <a:rPr lang="en-US"/>
              <a:t> It provides  a relaxation mechanism for the electron spin state.</a:t>
            </a:r>
          </a:p>
          <a:p>
            <a:r>
              <a:rPr lang="en-US"/>
              <a:t> Therefore epr spectra of Ni(II) O</a:t>
            </a:r>
            <a:r>
              <a:rPr lang="en-US" baseline="-25000"/>
              <a:t>h</a:t>
            </a:r>
            <a:r>
              <a:rPr lang="en-US"/>
              <a:t>complexes are difficult to detect and if at all studied it is at liquid nitrogen or helium temperature.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C5809-3017-D649-9660-85E6CCA74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339"/>
            <a:ext cx="10515600" cy="5623322"/>
          </a:xfrm>
        </p:spPr>
        <p:txBody>
          <a:bodyPr/>
          <a:lstStyle/>
          <a:p>
            <a:r>
              <a:rPr lang="en-US"/>
              <a:t> The Ni(II) squre planar complexes are diamagnetic in nature.</a:t>
            </a:r>
          </a:p>
          <a:p>
            <a:r>
              <a:rPr lang="en-US"/>
              <a:t> Therefore epr spectra are not recorded for them.</a:t>
            </a:r>
          </a:p>
          <a:p>
            <a:r>
              <a:rPr lang="en-US"/>
              <a:t> They are used to dilute the spins if cu(II) complexes</a:t>
            </a:r>
          </a:p>
          <a:p>
            <a:pPr marL="0" indent="0">
              <a:buNone/>
            </a:pPr>
            <a:r>
              <a:rPr lang="en-US" b="1"/>
              <a:t>d</a:t>
            </a:r>
            <a:r>
              <a:rPr lang="en-US" b="1" baseline="30000"/>
              <a:t>9</a:t>
            </a:r>
            <a:r>
              <a:rPr lang="en-US" b="1"/>
              <a:t> system cu(II):</a:t>
            </a:r>
          </a:p>
          <a:p>
            <a:r>
              <a:rPr lang="en-US"/>
              <a:t> The ground state of an octahetral d</a:t>
            </a:r>
            <a:r>
              <a:rPr lang="en-US" baseline="30000"/>
              <a:t>9</a:t>
            </a:r>
            <a:r>
              <a:rPr lang="en-US"/>
              <a:t> system is </a:t>
            </a:r>
            <a:r>
              <a:rPr lang="en-US" baseline="30000"/>
              <a:t>2</a:t>
            </a:r>
            <a:r>
              <a:rPr lang="en-US"/>
              <a:t>E</a:t>
            </a:r>
            <a:r>
              <a:rPr lang="en-US" baseline="-25000"/>
              <a:t>g</a:t>
            </a:r>
            <a:r>
              <a:rPr lang="en-US"/>
              <a:t>. Since there is large jahn –teller distortion the spectrum is recorded at room temperature.</a:t>
            </a:r>
          </a:p>
          <a:p>
            <a:r>
              <a:rPr lang="en-US"/>
              <a:t> In tetrahonalcomplexes the ground state is </a:t>
            </a:r>
            <a:r>
              <a:rPr lang="en-US" baseline="30000"/>
              <a:t>2</a:t>
            </a:r>
            <a:r>
              <a:rPr lang="en-US"/>
              <a:t>A and Sharp epr lines.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2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BEACF52-3C54-DE48-ABB0-ADD6CA027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589359"/>
            <a:ext cx="9536905" cy="5375672"/>
          </a:xfrm>
        </p:spPr>
      </p:pic>
    </p:spTree>
    <p:extLst>
      <p:ext uri="{BB962C8B-B14F-4D97-AF65-F5344CB8AC3E}">
        <p14:creationId xmlns:p14="http://schemas.microsoft.com/office/powerpoint/2010/main" val="9823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07A1423-0280-954D-8D1F-AA9FC8DA3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7" y="875110"/>
            <a:ext cx="10358436" cy="5359400"/>
          </a:xfrm>
        </p:spPr>
      </p:pic>
    </p:spTree>
    <p:extLst>
      <p:ext uri="{BB962C8B-B14F-4D97-AF65-F5344CB8AC3E}">
        <p14:creationId xmlns:p14="http://schemas.microsoft.com/office/powerpoint/2010/main" val="201528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09CC-B2E4-9446-A656-326363DE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/>
          <a:lstStyle/>
          <a:p>
            <a:r>
              <a:rPr lang="en-US"/>
              <a:t> Eg: copper (II) tetraphenylporphine complex.It is squreplanar.</a:t>
            </a:r>
          </a:p>
          <a:p>
            <a:r>
              <a:rPr lang="en-US"/>
              <a:t> copper has two isotopes of about 70% and 30% abundance both with spin3/2.</a:t>
            </a:r>
          </a:p>
          <a:p>
            <a:r>
              <a:rPr lang="en-US"/>
              <a:t> There are four groups of parallel resonances three are seen at low field.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A810CE6-C655-C844-AFC7-8722CEEA4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750344"/>
            <a:ext cx="8128000" cy="3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CB04C8F-4B1B-364B-87A9-4EA056A48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3" y="750888"/>
            <a:ext cx="10983516" cy="5426075"/>
          </a:xfrm>
        </p:spPr>
      </p:pic>
    </p:spTree>
    <p:extLst>
      <p:ext uri="{BB962C8B-B14F-4D97-AF65-F5344CB8AC3E}">
        <p14:creationId xmlns:p14="http://schemas.microsoft.com/office/powerpoint/2010/main" val="2215427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9598-EA8A-F84F-81FD-9F050D28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/>
          <a:lstStyle/>
          <a:p>
            <a:r>
              <a:rPr lang="en-US"/>
              <a:t> The spectrum is recorded in solid state and it is not isotropic.</a:t>
            </a:r>
          </a:p>
          <a:p>
            <a:r>
              <a:rPr lang="en-US"/>
              <a:t> There are four main groups of lines for cu(I=3/2).</a:t>
            </a:r>
          </a:p>
          <a:p>
            <a:r>
              <a:rPr lang="en-US"/>
              <a:t> The hyperfine spectrum of each of the four groups consists of eleven peaks of intensity 1:2:3:4:5:6:5:4:3:2:1. These peaks result from splitting by the two equivalent nitrogen and two hydrogens.</a:t>
            </a:r>
          </a:p>
          <a:p>
            <a:r>
              <a:rPr lang="en-US"/>
              <a:t> The total peaks expected is fifteen.(2x2x1+1)(2x2x1/2+1)=15.</a:t>
            </a:r>
          </a:p>
          <a:p>
            <a:r>
              <a:rPr lang="en-US"/>
              <a:t> since some of the lines overlap only 11 peaks are observed.</a:t>
            </a:r>
          </a:p>
          <a:p>
            <a:r>
              <a:rPr lang="en-US"/>
              <a:t> Deuteration of the N-H’’ group produces a compound which gives an identical spectrum.</a:t>
            </a:r>
          </a:p>
          <a:p>
            <a:r>
              <a:rPr lang="en-US"/>
              <a:t> when C-H’ are replaced by methyl groups the epr spectrum has only four main groups each of which consists of five lines resulting from nitrogen splitting only.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25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28F3-8330-084D-8EC1-3ADFC143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/>
          <a:lstStyle/>
          <a:p>
            <a:r>
              <a:rPr lang="en-US"/>
              <a:t> The hyperfine splittng by theN-H” protons and that by the methyl protons are either too small to be detected or non-existent. </a:t>
            </a:r>
          </a:p>
        </p:txBody>
      </p:sp>
    </p:spTree>
    <p:extLst>
      <p:ext uri="{BB962C8B-B14F-4D97-AF65-F5344CB8AC3E}">
        <p14:creationId xmlns:p14="http://schemas.microsoft.com/office/powerpoint/2010/main" val="1907459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BD1B5-2BE9-7744-8AE8-72C045D8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88620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D1A2-57C4-A541-A47E-5D8501E2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0828"/>
            <a:ext cx="10515600" cy="5266135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 d</a:t>
            </a:r>
            <a:r>
              <a:rPr lang="en-US" b="1" baseline="30000"/>
              <a:t>5 </a:t>
            </a:r>
            <a:r>
              <a:rPr lang="en-US" b="1"/>
              <a:t>Low spin s=1/2:</a:t>
            </a:r>
          </a:p>
          <a:p>
            <a:r>
              <a:rPr lang="en-US"/>
              <a:t> For an octahetral symmetry the ground state is </a:t>
            </a:r>
            <a:r>
              <a:rPr lang="en-US" baseline="30000"/>
              <a:t>2</a:t>
            </a:r>
            <a:r>
              <a:rPr lang="en-US"/>
              <a:t>T</a:t>
            </a:r>
            <a:r>
              <a:rPr lang="en-US" baseline="-25000"/>
              <a:t>2g</a:t>
            </a:r>
            <a:r>
              <a:rPr lang="en-US"/>
              <a:t>for the low spin d</a:t>
            </a:r>
            <a:r>
              <a:rPr lang="en-US" baseline="30000"/>
              <a:t>5</a:t>
            </a:r>
            <a:r>
              <a:rPr lang="en-US"/>
              <a:t>systems.</a:t>
            </a:r>
          </a:p>
          <a:p>
            <a:r>
              <a:rPr lang="en-US"/>
              <a:t> It is like a d</a:t>
            </a:r>
            <a:r>
              <a:rPr lang="en-US" baseline="30000"/>
              <a:t>1</a:t>
            </a:r>
            <a:r>
              <a:rPr lang="en-US"/>
              <a:t>system with a positive hole.</a:t>
            </a:r>
          </a:p>
          <a:p>
            <a:r>
              <a:rPr lang="en-US"/>
              <a:t> Spin-orbit coupling splits the </a:t>
            </a:r>
            <a:r>
              <a:rPr lang="en-US" baseline="30000"/>
              <a:t>2</a:t>
            </a:r>
            <a:r>
              <a:rPr lang="en-US"/>
              <a:t>T</a:t>
            </a:r>
            <a:r>
              <a:rPr lang="en-US" baseline="-25000"/>
              <a:t>2g</a:t>
            </a:r>
            <a:r>
              <a:rPr lang="en-US"/>
              <a:t>into three closely spaced kramer’s doublet.</a:t>
            </a:r>
          </a:p>
          <a:p>
            <a:r>
              <a:rPr lang="en-US"/>
              <a:t> Due to large amount of  spin-orbit coupling the esr spectrum is recorded at liquidhelium temperature.</a:t>
            </a:r>
          </a:p>
          <a:p>
            <a:r>
              <a:rPr lang="en-US"/>
              <a:t> Jahn – Teller distortion affects the g-value.</a:t>
            </a:r>
          </a:p>
        </p:txBody>
      </p:sp>
    </p:spTree>
    <p:extLst>
      <p:ext uri="{BB962C8B-B14F-4D97-AF65-F5344CB8AC3E}">
        <p14:creationId xmlns:p14="http://schemas.microsoft.com/office/powerpoint/2010/main" val="10428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25CDEB-39BE-B142-AACB-BA019098B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446485"/>
            <a:ext cx="10733484" cy="5679282"/>
          </a:xfrm>
        </p:spPr>
      </p:pic>
    </p:spTree>
    <p:extLst>
      <p:ext uri="{BB962C8B-B14F-4D97-AF65-F5344CB8AC3E}">
        <p14:creationId xmlns:p14="http://schemas.microsoft.com/office/powerpoint/2010/main" val="131694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DFECA-C06D-7648-864E-FA58369F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987"/>
            <a:ext cx="10515600" cy="553402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 Eg:</a:t>
            </a:r>
            <a:r>
              <a:rPr lang="en-US" b="1"/>
              <a:t> [Fe(CN)</a:t>
            </a:r>
            <a:r>
              <a:rPr lang="en-US" b="1" baseline="-25000"/>
              <a:t>6</a:t>
            </a:r>
            <a:r>
              <a:rPr lang="en-US" b="1"/>
              <a:t>]</a:t>
            </a:r>
            <a:r>
              <a:rPr lang="en-US" b="1" baseline="30000"/>
              <a:t>3-</a:t>
            </a:r>
            <a:r>
              <a:rPr lang="en-US" b="1"/>
              <a:t>Iron in +3 o</a:t>
            </a:r>
            <a:r>
              <a:rPr lang="en-US"/>
              <a:t>xidation state: g</a:t>
            </a:r>
            <a:r>
              <a:rPr lang="en-US" baseline="-25000"/>
              <a:t>II </a:t>
            </a:r>
            <a:r>
              <a:rPr lang="en-US"/>
              <a:t>= 0.915,g</a:t>
            </a:r>
            <a:r>
              <a:rPr lang="en-US" baseline="-25000"/>
              <a:t>_|_</a:t>
            </a:r>
            <a:r>
              <a:rPr lang="en-US"/>
              <a:t>=2.2.</a:t>
            </a:r>
          </a:p>
          <a:p>
            <a:r>
              <a:rPr lang="en-US" baseline="30000"/>
              <a:t> </a:t>
            </a:r>
            <a:r>
              <a:rPr lang="en-US"/>
              <a:t>low spin ferric haemoglobin (Fe</a:t>
            </a:r>
            <a:r>
              <a:rPr lang="en-US" baseline="30000"/>
              <a:t>3+</a:t>
            </a:r>
            <a:r>
              <a:rPr lang="en-US"/>
              <a:t>)has large deviations from octahetral symmetry.</a:t>
            </a:r>
          </a:p>
          <a:p>
            <a:r>
              <a:rPr lang="en-US" baseline="30000"/>
              <a:t> </a:t>
            </a:r>
            <a:r>
              <a:rPr lang="en-US"/>
              <a:t>These deviations cause an orbitally non-degenerate excited states.</a:t>
            </a:r>
          </a:p>
          <a:p>
            <a:r>
              <a:rPr lang="en-US" baseline="30000"/>
              <a:t> </a:t>
            </a:r>
            <a:r>
              <a:rPr lang="en-US"/>
              <a:t>This increases the electron relaxation time and hence the esr spectra can be observed at higher temperatures.</a:t>
            </a:r>
            <a:endParaRPr lang="en-US" baseline="30000"/>
          </a:p>
          <a:p>
            <a:pPr marL="0" indent="0">
              <a:buNone/>
            </a:pPr>
            <a:r>
              <a:rPr lang="en-US" baseline="30000"/>
              <a:t> </a:t>
            </a:r>
            <a:r>
              <a:rPr lang="en-US" b="1"/>
              <a:t>d</a:t>
            </a:r>
            <a:r>
              <a:rPr lang="en-US" b="1" baseline="30000"/>
              <a:t>5</a:t>
            </a:r>
            <a:r>
              <a:rPr lang="en-US" b="1"/>
              <a:t>High spin S= 5/2:</a:t>
            </a:r>
          </a:p>
          <a:p>
            <a:r>
              <a:rPr lang="en-US" baseline="30000"/>
              <a:t>  </a:t>
            </a:r>
            <a:r>
              <a:rPr lang="en-US"/>
              <a:t>The high spin complexes have </a:t>
            </a:r>
            <a:r>
              <a:rPr lang="en-US" baseline="30000"/>
              <a:t>6</a:t>
            </a:r>
            <a:r>
              <a:rPr lang="en-US"/>
              <a:t>s ground state.</a:t>
            </a:r>
          </a:p>
          <a:p>
            <a:r>
              <a:rPr lang="en-US" baseline="30000"/>
              <a:t> </a:t>
            </a:r>
            <a:r>
              <a:rPr lang="en-US"/>
              <a:t>eg:</a:t>
            </a:r>
            <a:r>
              <a:rPr lang="en-US" b="1"/>
              <a:t> Mn(II) complexes</a:t>
            </a:r>
          </a:p>
          <a:p>
            <a:r>
              <a:rPr lang="en-US" baseline="30000"/>
              <a:t> </a:t>
            </a:r>
            <a:r>
              <a:rPr lang="en-US"/>
              <a:t>The octehedral Mn(II) has a </a:t>
            </a:r>
            <a:r>
              <a:rPr lang="en-US" baseline="30000"/>
              <a:t>6</a:t>
            </a:r>
            <a:r>
              <a:rPr lang="en-US"/>
              <a:t>A</a:t>
            </a:r>
            <a:r>
              <a:rPr lang="en-US" baseline="-25000"/>
              <a:t>1g</a:t>
            </a:r>
            <a:r>
              <a:rPr lang="en-US"/>
              <a:t>ground state.</a:t>
            </a:r>
          </a:p>
          <a:p>
            <a:r>
              <a:rPr lang="en-US" baseline="30000"/>
              <a:t> </a:t>
            </a:r>
            <a:r>
              <a:rPr lang="en-US"/>
              <a:t>It is split by zero-field effects.</a:t>
            </a:r>
          </a:p>
          <a:p>
            <a:r>
              <a:rPr lang="en-US" baseline="30000"/>
              <a:t> </a:t>
            </a:r>
            <a:r>
              <a:rPr lang="en-US"/>
              <a:t>spin- orbit coupling mixing gives rise to a small zero –field splitting.</a:t>
            </a:r>
          </a:p>
          <a:p>
            <a:r>
              <a:rPr lang="en-US" baseline="30000"/>
              <a:t> </a:t>
            </a:r>
            <a:r>
              <a:rPr lang="en-US"/>
              <a:t>The excited </a:t>
            </a:r>
            <a:r>
              <a:rPr lang="en-US" baseline="30000"/>
              <a:t>4</a:t>
            </a:r>
            <a:r>
              <a:rPr lang="en-US"/>
              <a:t>T</a:t>
            </a:r>
            <a:r>
              <a:rPr lang="en-US" baseline="-25000"/>
              <a:t>2</a:t>
            </a:r>
            <a:r>
              <a:rPr lang="en-US"/>
              <a:t> state can mix with </a:t>
            </a:r>
            <a:r>
              <a:rPr lang="en-US" baseline="30000"/>
              <a:t>6</a:t>
            </a:r>
            <a:r>
              <a:rPr lang="en-US"/>
              <a:t>S only by second order spin –orbit effects.</a:t>
            </a:r>
            <a:endParaRPr lang="en-US" baseline="30000"/>
          </a:p>
          <a:p>
            <a:pPr marL="0" indent="0">
              <a:buNone/>
            </a:pPr>
            <a:endParaRPr lang="en-US" baseline="30000"/>
          </a:p>
          <a:p>
            <a:pPr marL="0" indent="0">
              <a:buNone/>
            </a:pPr>
            <a:endParaRPr lang="en-US" baseline="30000"/>
          </a:p>
          <a:p>
            <a:endParaRPr lang="en-US" baseline="30000"/>
          </a:p>
          <a:p>
            <a:pPr marL="0" indent="0">
              <a:buNone/>
            </a:pPr>
            <a:endParaRPr lang="en-US" baseline="30000"/>
          </a:p>
          <a:p>
            <a:endParaRPr lang="en-US" baseline="30000"/>
          </a:p>
          <a:p>
            <a:endParaRPr lang="en-US" baseline="30000"/>
          </a:p>
          <a:p>
            <a:endParaRPr lang="en-US" baseline="30000"/>
          </a:p>
          <a:p>
            <a:pPr marL="0" indent="0">
              <a:buNone/>
            </a:pPr>
            <a:endParaRPr lang="en-US" baseline="30000"/>
          </a:p>
          <a:p>
            <a:pPr marL="0" indent="0">
              <a:buNone/>
            </a:pPr>
            <a:endParaRPr lang="en-US" baseline="30000"/>
          </a:p>
          <a:p>
            <a:pPr marL="0" indent="0">
              <a:buNone/>
            </a:pPr>
            <a:endParaRPr lang="en-US" baseline="30000"/>
          </a:p>
          <a:p>
            <a:pPr marL="0" indent="0">
              <a:buNone/>
            </a:pP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349825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318EF9E-58B7-8840-A88B-C71BB97D9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3" y="535781"/>
            <a:ext cx="10412016" cy="5982891"/>
          </a:xfrm>
        </p:spPr>
      </p:pic>
    </p:spTree>
    <p:extLst>
      <p:ext uri="{BB962C8B-B14F-4D97-AF65-F5344CB8AC3E}">
        <p14:creationId xmlns:p14="http://schemas.microsoft.com/office/powerpoint/2010/main" val="143320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D9AA6DE-608E-B548-98FD-1D4791DB4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642938"/>
            <a:ext cx="10358437" cy="5518546"/>
          </a:xfrm>
        </p:spPr>
      </p:pic>
    </p:spTree>
    <p:extLst>
      <p:ext uri="{BB962C8B-B14F-4D97-AF65-F5344CB8AC3E}">
        <p14:creationId xmlns:p14="http://schemas.microsoft.com/office/powerpoint/2010/main" val="184472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A2048-3128-1545-8A3A-F332E919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7953"/>
            <a:ext cx="10515600" cy="5409010"/>
          </a:xfrm>
        </p:spPr>
        <p:txBody>
          <a:bodyPr/>
          <a:lstStyle/>
          <a:p>
            <a:r>
              <a:rPr lang="en-US"/>
              <a:t> For an undistorted octahetral iron (III) complex the zero field splitting is very small and therefore there are only three transititions.</a:t>
            </a:r>
          </a:p>
          <a:p>
            <a:r>
              <a:rPr lang="en-US"/>
              <a:t> The two transitions are obtained as doublets and another one as singlet.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4B2AA43-380F-3F47-B83F-E17B9CFAB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71" y="2339578"/>
            <a:ext cx="8036719" cy="43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4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EF664-5C12-F542-9B20-86B3E9724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063"/>
            <a:ext cx="10515600" cy="5676900"/>
          </a:xfrm>
        </p:spPr>
        <p:txBody>
          <a:bodyPr/>
          <a:lstStyle/>
          <a:p>
            <a:r>
              <a:rPr lang="en-US"/>
              <a:t> In iron(III) complexes with small tetragonal distortions the zero-field splitting is very small.</a:t>
            </a:r>
          </a:p>
          <a:p>
            <a:r>
              <a:rPr lang="en-US"/>
              <a:t> The observed g-values are very close to 2.00 because of the extremely small amount of spin-orbit coupling.</a:t>
            </a:r>
          </a:p>
          <a:p>
            <a:r>
              <a:rPr lang="en-US"/>
              <a:t> Therefore the esr spectrum is observed at room temperature.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77F41B-3714-504E-9115-C69ABD244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9" y="2875358"/>
            <a:ext cx="8876108" cy="37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APPLICATION OF ESR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ESR SPECTROSCOPY</dc:title>
  <dc:creator>919361498802</dc:creator>
  <cp:lastModifiedBy>919361498802</cp:lastModifiedBy>
  <cp:revision>24</cp:revision>
  <dcterms:created xsi:type="dcterms:W3CDTF">2020-08-31T13:35:07Z</dcterms:created>
  <dcterms:modified xsi:type="dcterms:W3CDTF">2020-09-07T13:48:16Z</dcterms:modified>
</cp:coreProperties>
</file>