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08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0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84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6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30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9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20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05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9/10/2020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86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7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493C-E476-064F-A09F-2019D3C6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892" y="1875234"/>
            <a:ext cx="7518796" cy="2143125"/>
          </a:xfrm>
        </p:spPr>
        <p:txBody>
          <a:bodyPr/>
          <a:lstStyle/>
          <a:p>
            <a:r>
              <a:rPr lang="en-US"/>
              <a:t>TEMPERATURE INDEPENDENT PARAMAGNETISM (TIP)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B7B619-BE41-C54A-9B58-2E0FBC189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4250529" y="4982765"/>
            <a:ext cx="7179470" cy="857251"/>
          </a:xfrm>
        </p:spPr>
        <p:txBody>
          <a:bodyPr>
            <a:normAutofit/>
          </a:bodyPr>
          <a:lstStyle/>
          <a:p>
            <a:r>
              <a:rPr lang="en-US"/>
              <a:t>Name of the instructor : U.Nithya M.Sc.,M.phil.,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9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D7B7F-F94D-9040-B2CF-8298B4F6A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88" y="744736"/>
            <a:ext cx="10556748" cy="5368528"/>
          </a:xfrm>
        </p:spPr>
        <p:txBody>
          <a:bodyPr/>
          <a:lstStyle/>
          <a:p>
            <a:r>
              <a:rPr lang="en-US"/>
              <a:t> But for the ferromagnetic substance, a break occurs at curie point T</a:t>
            </a:r>
            <a:r>
              <a:rPr lang="en-US" baseline="-25000"/>
              <a:t>c</a:t>
            </a:r>
            <a:r>
              <a:rPr lang="en-US"/>
              <a:t>.</a:t>
            </a:r>
          </a:p>
          <a:p>
            <a:r>
              <a:rPr lang="en-US"/>
              <a:t> At this temerature spataneous magnetization vanishes.</a:t>
            </a:r>
          </a:p>
          <a:p>
            <a:r>
              <a:rPr lang="en-US"/>
              <a:t> At temperature less than T</a:t>
            </a:r>
            <a:r>
              <a:rPr lang="en-US" baseline="-25000"/>
              <a:t>c</a:t>
            </a:r>
            <a:r>
              <a:rPr lang="en-US"/>
              <a:t>a finite value of spontaneous magnetization takes place in ferromagnetic substances.</a:t>
            </a:r>
          </a:p>
          <a:p>
            <a:r>
              <a:rPr lang="en-US"/>
              <a:t> Intramolecular antiferromagnetism arises when the interacting paramagnetic. Centers are present within the same molecule.</a:t>
            </a:r>
          </a:p>
          <a:p>
            <a:r>
              <a:rPr lang="en-US"/>
              <a:t>Eg:copper(II) acetate monohydratedimer.</a:t>
            </a:r>
          </a:p>
          <a:p>
            <a:r>
              <a:rPr lang="en-US"/>
              <a:t> Antiferromagnetic substances have low magnetic moments.</a:t>
            </a:r>
          </a:p>
          <a:p>
            <a:r>
              <a:rPr lang="en-US"/>
              <a:t> The transition occurs at Neel temperature.</a:t>
            </a:r>
          </a:p>
          <a:p>
            <a:r>
              <a:rPr lang="en-US"/>
              <a:t> As the temperature is decreased,the magnetic susceptibility decreases and at high temperature spin inversion takes place and a smooth curve of paramagnetic behaviour is been.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44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DE33E-5840-8D48-B857-3F4EA84CA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500063"/>
            <a:ext cx="10058400" cy="5672137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Ferro and antiferromagnetic exchanges:</a:t>
            </a:r>
          </a:p>
          <a:p>
            <a:r>
              <a:rPr lang="en-US"/>
              <a:t> Magnetically dilute and concentrated transition metal complexes have anomalous magnetic moments.</a:t>
            </a:r>
          </a:p>
          <a:p>
            <a:r>
              <a:rPr lang="en-US"/>
              <a:t> Magnetic exchange intractions in such complexes occur when the neighbouring magnetic centers are close enough for direct or indirect orbital overlap.</a:t>
            </a:r>
          </a:p>
          <a:p>
            <a:r>
              <a:rPr lang="en-US"/>
              <a:t> This interaction affects the magnetic property of the complex.</a:t>
            </a:r>
          </a:p>
          <a:p>
            <a:r>
              <a:rPr lang="en-US"/>
              <a:t> This kind of interaction is dominant at a very low temperature.</a:t>
            </a:r>
          </a:p>
          <a:p>
            <a:r>
              <a:rPr lang="en-US"/>
              <a:t> when the exchange energy is greater than kT ferro and antiferromagnetisms arise.</a:t>
            </a:r>
          </a:p>
          <a:p>
            <a:r>
              <a:rPr lang="en-US"/>
              <a:t> The magnetic moment of a complex involved in an exchange interaction may be more then that of a complex not involved in an exchange interaction.</a:t>
            </a:r>
          </a:p>
          <a:p>
            <a:r>
              <a:rPr lang="en-US"/>
              <a:t> It is observed for ferromagnetic substances. If the value is less antiferromagnetism arises.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66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4A158-9FEB-6B4C-A74D-8322F0ACD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99867"/>
            <a:ext cx="10058400" cy="44971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/>
              <a:t>Mechanism of exchange interaction:</a:t>
            </a:r>
          </a:p>
          <a:p>
            <a:r>
              <a:rPr lang="en-US"/>
              <a:t> spin –spin intraction giving a low magnetic moment takes place in any two processes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 direct metal-metal interaction with the overlap of suitable metal orbitals.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 super exchange phenomenon.</a:t>
            </a:r>
          </a:p>
          <a:p>
            <a:pPr marL="0" indent="0">
              <a:buNone/>
            </a:pPr>
            <a:r>
              <a:rPr lang="en-US"/>
              <a:t>  </a:t>
            </a:r>
            <a:r>
              <a:rPr lang="en-US">
                <a:solidFill>
                  <a:srgbClr val="00B0F0"/>
                </a:solidFill>
              </a:rPr>
              <a:t>Direct metal-metal interaction:</a:t>
            </a:r>
          </a:p>
          <a:p>
            <a:r>
              <a:rPr lang="en-US"/>
              <a:t> When there is direct metal-metal interaction,the metal orbitals containing the unpaired electron spins overlap.</a:t>
            </a:r>
          </a:p>
          <a:p>
            <a:r>
              <a:rPr lang="en-US"/>
              <a:t> It is a dimer both in the solid state and in solution.</a:t>
            </a:r>
          </a:p>
          <a:p>
            <a:r>
              <a:rPr lang="en-US"/>
              <a:t> The cu-cu distance in the complex is 2.64A°.</a:t>
            </a:r>
          </a:p>
          <a:p>
            <a:r>
              <a:rPr lang="en-US"/>
              <a:t> Two copper atons bridged by four acetate groups with two water molecules co-ordinating along the Cu-Cu axis.</a:t>
            </a:r>
          </a:p>
          <a:p>
            <a:r>
              <a:rPr lang="en-US"/>
              <a:t> There is a laternal overlap of d</a:t>
            </a:r>
            <a:r>
              <a:rPr lang="en-US" baseline="-25000"/>
              <a:t>X2-Y2 </a:t>
            </a:r>
            <a:r>
              <a:rPr lang="en-US"/>
              <a:t>orbitals of each of the two copper(II)ions generating a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bond.</a:t>
            </a:r>
            <a:r>
              <a:rPr lang="en-US" b="0" i="0">
                <a:solidFill>
                  <a:srgbClr val="333333"/>
                </a:solidFill>
                <a:effectLst/>
              </a:rPr>
              <a:t> </a:t>
            </a:r>
          </a:p>
          <a:p>
            <a:r>
              <a:rPr lang="en-US">
                <a:solidFill>
                  <a:srgbClr val="333333"/>
                </a:solidFill>
              </a:rPr>
              <a:t> The d orbital electron distribution and the energy order of thed orbitals in this complex are.</a:t>
            </a: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</a:rPr>
              <a:t>                      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6F758358-0ECC-464B-8317-35C234014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28670" flipH="1" flipV="1">
            <a:off x="1684161" y="6132787"/>
            <a:ext cx="116842" cy="45719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23F5DD5F-F20E-CA46-B566-D172E0AA4E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7406" y="5447109"/>
            <a:ext cx="7417033" cy="98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67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0D17C-30E3-CD4C-9DD6-3667585DC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696516"/>
            <a:ext cx="10058400" cy="5475684"/>
          </a:xfrm>
        </p:spPr>
        <p:txBody>
          <a:bodyPr/>
          <a:lstStyle/>
          <a:p>
            <a:r>
              <a:rPr lang="en-US"/>
              <a:t> The hole in the d</a:t>
            </a:r>
            <a:r>
              <a:rPr lang="en-US" baseline="-25000"/>
              <a:t>x2-y2</a:t>
            </a:r>
            <a:r>
              <a:rPr lang="en-US"/>
              <a:t> orbital (</a:t>
            </a:r>
            <a:r>
              <a:rPr lang="en-US" baseline="30000"/>
              <a:t>2</a:t>
            </a:r>
            <a:r>
              <a:rPr lang="en-US"/>
              <a:t>B</a:t>
            </a:r>
            <a:r>
              <a:rPr lang="en-US" baseline="-25000"/>
              <a:t>1</a:t>
            </a:r>
            <a:r>
              <a:rPr lang="en-US"/>
              <a:t>state) mixes with the hole in the d</a:t>
            </a:r>
            <a:r>
              <a:rPr lang="en-US" baseline="-25000"/>
              <a:t>xy</a:t>
            </a:r>
            <a:r>
              <a:rPr lang="en-US"/>
              <a:t> orbital (</a:t>
            </a:r>
            <a:r>
              <a:rPr lang="en-US" baseline="30000"/>
              <a:t>2</a:t>
            </a:r>
            <a:r>
              <a:rPr lang="en-US"/>
              <a:t>B</a:t>
            </a:r>
            <a:r>
              <a:rPr lang="en-US" baseline="-25000"/>
              <a:t>2</a:t>
            </a:r>
            <a:r>
              <a:rPr lang="en-US"/>
              <a:t>state) in the super exchange process.</a:t>
            </a:r>
          </a:p>
          <a:p>
            <a:r>
              <a:rPr lang="en-US"/>
              <a:t> The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bond in this complex is weak.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exchange interaction increases with the increase in the Cu-Cu distance.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Antiferromagnetic interaction takes place in copper(II) acetate dimer.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since the d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x2-y2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orbitals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overlap the dimer has the antiferromagnetic behaviour.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spin pairing takes place.</a:t>
            </a: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antiferromagnetic intraction will be stronger if the metal-metal distance is shorter.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if the acetate ion supplies more electron density to coper(II).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68AF1396-8FB0-B44A-AA68-658D622BD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166" y="3768327"/>
            <a:ext cx="812800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387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1F11D-7D37-754E-B5C6-39F3F0F67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13" y="548283"/>
            <a:ext cx="10628043" cy="5761434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00B0F0"/>
                </a:solidFill>
              </a:rPr>
              <a:t>Super exchange phenomenon:</a:t>
            </a:r>
          </a:p>
          <a:p>
            <a:r>
              <a:rPr lang="en-US">
                <a:solidFill>
                  <a:srgbClr val="00B0F0"/>
                </a:solidFill>
              </a:rPr>
              <a:t> </a:t>
            </a:r>
            <a:r>
              <a:rPr lang="en-US"/>
              <a:t>super exchange phenomenon arising from the transfer of paramagnetic spin density from one metal ion through the orbital overlap of the diamagnetic bridging atoms to an adjcent metal ions.</a:t>
            </a:r>
          </a:p>
          <a:p>
            <a:r>
              <a:rPr lang="en-US">
                <a:solidFill>
                  <a:srgbClr val="00B0F0"/>
                </a:solidFill>
              </a:rPr>
              <a:t> </a:t>
            </a:r>
            <a:r>
              <a:rPr lang="en-US"/>
              <a:t>Thus the super exchange Phenomenon involves three atoms.</a:t>
            </a:r>
          </a:p>
          <a:p>
            <a:r>
              <a:rPr lang="en-US">
                <a:solidFill>
                  <a:srgbClr val="00B0F0"/>
                </a:solidFill>
              </a:rPr>
              <a:t> </a:t>
            </a:r>
            <a:r>
              <a:rPr lang="en-US"/>
              <a:t>During this process of exchange the long metal-metal distance is maintained.</a:t>
            </a:r>
          </a:p>
          <a:p>
            <a:r>
              <a:rPr lang="en-US">
                <a:solidFill>
                  <a:srgbClr val="00B0F0"/>
                </a:solidFill>
              </a:rPr>
              <a:t> </a:t>
            </a:r>
            <a:r>
              <a:rPr lang="en-US"/>
              <a:t>This makes the system magnetically concentrated system the metal – metal distance is short.</a:t>
            </a:r>
          </a:p>
          <a:p>
            <a:pPr marL="0" indent="0">
              <a:buNone/>
            </a:pPr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87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8CB47-D0DC-A841-8C2B-38E949521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535781"/>
            <a:ext cx="10058400" cy="5636419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31076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ADF59-968E-0C4C-9283-94CF6644B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004" y="428625"/>
            <a:ext cx="10713012" cy="61614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/>
              <a:t>Temperature independent paramagnetism (TIP)</a:t>
            </a:r>
            <a:r>
              <a:rPr lang="en-US" sz="1600"/>
              <a:t>:</a:t>
            </a:r>
          </a:p>
          <a:p>
            <a:r>
              <a:rPr lang="en-US" sz="1600"/>
              <a:t>The nagnetic susceptibility resulting from the second order zeeman effect is independent of temperature.</a:t>
            </a:r>
          </a:p>
          <a:p>
            <a:r>
              <a:rPr lang="en-US" sz="1600"/>
              <a:t>It is given as.   </a:t>
            </a:r>
          </a:p>
          <a:p>
            <a:pPr marL="0" indent="0">
              <a:buNone/>
            </a:pPr>
            <a:r>
              <a:rPr lang="en-US" sz="1600"/>
              <a:t>        X</a:t>
            </a:r>
            <a:r>
              <a:rPr lang="en-US" sz="1600" baseline="-25000"/>
              <a:t>A</a:t>
            </a:r>
            <a:r>
              <a:rPr lang="en-US" sz="1600"/>
              <a:t>= -2N </a:t>
            </a:r>
            <a:r>
              <a:rPr lang="en-US" sz="1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∑W</a:t>
            </a:r>
            <a:r>
              <a:rPr lang="en-US" sz="1600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1600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II</a:t>
            </a:r>
            <a:r>
              <a:rPr lang="en-US" sz="1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/(2J+1)</a:t>
            </a:r>
            <a:endParaRPr lang="en-US" sz="1600"/>
          </a:p>
          <a:p>
            <a:r>
              <a:rPr lang="en-US" sz="1600"/>
              <a:t> Only at very low temperature the second order zeeman magnetic suscetibility will be independent of temperature.</a:t>
            </a:r>
          </a:p>
          <a:p>
            <a:r>
              <a:rPr lang="en-US" sz="1600"/>
              <a:t> when the separation of the energy levels is much greater than kT,the upper level is not populated and the second order contribution is independent of temperature.</a:t>
            </a:r>
          </a:p>
          <a:p>
            <a:r>
              <a:rPr lang="en-US" sz="1600"/>
              <a:t> since the expression X</a:t>
            </a:r>
            <a:r>
              <a:rPr lang="en-US" sz="1600" baseline="-25000"/>
              <a:t>A</a:t>
            </a:r>
            <a:r>
              <a:rPr lang="en-US" sz="1600"/>
              <a:t> for the second order zeeman susceptibility does not contain T,it is independent of temperature.</a:t>
            </a:r>
          </a:p>
          <a:p>
            <a:r>
              <a:rPr lang="en-US" sz="1600"/>
              <a:t> The TIP is Otherwise called as van vleck high frequency paramagnetism or residual paramagnetism.</a:t>
            </a:r>
          </a:p>
          <a:p>
            <a:r>
              <a:rPr lang="en-US" sz="1600"/>
              <a:t> X</a:t>
            </a:r>
            <a:r>
              <a:rPr lang="en-US" sz="1600" baseline="-25000"/>
              <a:t>A</a:t>
            </a:r>
            <a:r>
              <a:rPr lang="en-US" sz="1600"/>
              <a:t>=C/T + N</a:t>
            </a:r>
            <a:r>
              <a:rPr lang="el-GR" sz="16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α</a:t>
            </a:r>
            <a:endParaRPr lang="en-US" sz="1600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600"/>
              <a:t> second order contribution will decrease the magnetic the magnetic moment with the lowering of temperature.</a:t>
            </a:r>
          </a:p>
          <a:p>
            <a:r>
              <a:rPr lang="en-US" sz="1600"/>
              <a:t> The second order effect is inversely proportional to the separation of the intracting levels.</a:t>
            </a:r>
          </a:p>
          <a:p>
            <a:r>
              <a:rPr lang="en-US" sz="1600"/>
              <a:t> As the separation is large the magnetic susceptibility is small.</a:t>
            </a:r>
          </a:p>
          <a:p>
            <a:r>
              <a:rPr lang="en-US" sz="1600"/>
              <a:t> Mixing of tue ground state with the excited state by spin-orbit coupling cannot generate paramagnetic susceptibility when the ground state is diamagnetic.</a:t>
            </a:r>
          </a:p>
          <a:p>
            <a:r>
              <a:rPr lang="en-US" sz="1600"/>
              <a:t> But paramagnetism can be induced under the influence of a magnetic field when there is mixing.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895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05B85-C434-E247-899B-2C9E09BB2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4" y="637579"/>
            <a:ext cx="10554891" cy="558284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/>
              <a:t> </a:t>
            </a:r>
            <a:r>
              <a:rPr lang="en-US" sz="2400" b="1"/>
              <a:t>Anamalous Magnetic Moments:</a:t>
            </a:r>
          </a:p>
          <a:p>
            <a:r>
              <a:rPr lang="en-US" sz="2400"/>
              <a:t> Anamalous magnetic moment is observed for metal ions of known symmetry with a given 10Dq values.</a:t>
            </a:r>
          </a:p>
          <a:p>
            <a:r>
              <a:rPr lang="en-US" sz="2400"/>
              <a:t> The value falls outside the range of magnetic moment predicted on the basis of the spin and orbital angular momenta of electrons in the metal ion.</a:t>
            </a:r>
          </a:p>
          <a:p>
            <a:r>
              <a:rPr lang="en-US" sz="2400"/>
              <a:t> In the octahedral symmetry the </a:t>
            </a:r>
            <a:r>
              <a:rPr lang="en-US" sz="2400" baseline="30000"/>
              <a:t>3</a:t>
            </a:r>
            <a:r>
              <a:rPr lang="en-US" sz="2400"/>
              <a:t>A</a:t>
            </a:r>
            <a:r>
              <a:rPr lang="en-US" sz="2400" baseline="-25000"/>
              <a:t>2g</a:t>
            </a:r>
            <a:r>
              <a:rPr lang="en-US" sz="2400"/>
              <a:t> ground state of Nickel (II) ion in the complex acquires some orbital contribution from the </a:t>
            </a:r>
            <a:r>
              <a:rPr lang="en-US" sz="2400" baseline="30000"/>
              <a:t>2</a:t>
            </a:r>
            <a:r>
              <a:rPr lang="en-US" sz="2400"/>
              <a:t>T</a:t>
            </a:r>
            <a:r>
              <a:rPr lang="en-US" sz="2400" baseline="-25000"/>
              <a:t>2g</a:t>
            </a:r>
            <a:r>
              <a:rPr lang="en-US" sz="2400"/>
              <a:t> excited state term due to spin – orbit coupling.</a:t>
            </a:r>
          </a:p>
          <a:p>
            <a:r>
              <a:rPr lang="en-US" sz="2400"/>
              <a:t> If 10Dq =8000cm</a:t>
            </a:r>
            <a:r>
              <a:rPr lang="en-US" sz="2400" baseline="30000"/>
              <a:t>-1</a:t>
            </a:r>
            <a:r>
              <a:rPr lang="en-US" sz="2400"/>
              <a:t> and </a:t>
            </a:r>
            <a:r>
              <a:rPr lang="el-GR" sz="20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λ</a:t>
            </a:r>
            <a:r>
              <a:rPr lang="en-US" sz="20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~75% of the free ion value</a:t>
            </a:r>
            <a:endParaRPr lang="en-US" sz="2000" b="0" i="0">
              <a:solidFill>
                <a:srgbClr val="333333"/>
              </a:solidFill>
              <a:effectLst/>
            </a:endParaRPr>
          </a:p>
          <a:p>
            <a:r>
              <a:rPr lang="en-US" sz="2400"/>
              <a:t> </a:t>
            </a:r>
            <a:r>
              <a:rPr lang="el-GR" sz="2000" b="0" i="0">
                <a:solidFill>
                  <a:srgbClr val="333333"/>
                </a:solidFill>
                <a:effectLst/>
              </a:rPr>
              <a:t>μ</a:t>
            </a:r>
            <a:r>
              <a:rPr lang="en-US" sz="2000" b="0" i="0" baseline="-25000">
                <a:solidFill>
                  <a:srgbClr val="333333"/>
                </a:solidFill>
                <a:effectLst/>
              </a:rPr>
              <a:t>eff</a:t>
            </a:r>
            <a:r>
              <a:rPr lang="en-US" sz="2000" b="0" i="0">
                <a:solidFill>
                  <a:srgbClr val="333333"/>
                </a:solidFill>
                <a:effectLst/>
              </a:rPr>
              <a:t>= </a:t>
            </a:r>
            <a:r>
              <a:rPr lang="el-GR" sz="2000" b="0" i="0">
                <a:solidFill>
                  <a:srgbClr val="333333"/>
                </a:solidFill>
                <a:effectLst/>
              </a:rPr>
              <a:t>μ</a:t>
            </a:r>
            <a:r>
              <a:rPr lang="en-US" baseline="-25000">
                <a:solidFill>
                  <a:srgbClr val="333333"/>
                </a:solidFill>
              </a:rPr>
              <a:t>s</a:t>
            </a:r>
            <a:r>
              <a:rPr lang="en-US">
                <a:solidFill>
                  <a:srgbClr val="333333"/>
                </a:solidFill>
              </a:rPr>
              <a:t> (1-</a:t>
            </a:r>
            <a:r>
              <a:rPr lang="el-GR" sz="2000" b="0" i="0">
                <a:solidFill>
                  <a:srgbClr val="333333"/>
                </a:solidFill>
                <a:effectLst/>
              </a:rPr>
              <a:t>α</a:t>
            </a:r>
            <a:r>
              <a:rPr lang="el-GR" sz="2400" b="0" i="0">
                <a:solidFill>
                  <a:srgbClr val="333333"/>
                </a:solidFill>
                <a:effectLst/>
              </a:rPr>
              <a:t>λ</a:t>
            </a:r>
            <a:r>
              <a:rPr lang="en-US" sz="2400" b="0" i="0">
                <a:solidFill>
                  <a:srgbClr val="333333"/>
                </a:solidFill>
                <a:effectLst/>
              </a:rPr>
              <a:t>/(10Dq)) = 3.3 B.M</a:t>
            </a:r>
          </a:p>
          <a:p>
            <a:r>
              <a:rPr lang="en-US" sz="2400">
                <a:solidFill>
                  <a:srgbClr val="333333"/>
                </a:solidFill>
              </a:rPr>
              <a:t> For the tetrahedral Nickel (II)</a:t>
            </a:r>
            <a:r>
              <a:rPr lang="en-US" sz="24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sz="2400">
                <a:solidFill>
                  <a:srgbClr val="333333"/>
                </a:solidFill>
              </a:rPr>
              <a:t>the ground state  is </a:t>
            </a:r>
            <a:r>
              <a:rPr lang="en-US" sz="2400" baseline="30000">
                <a:solidFill>
                  <a:srgbClr val="333333"/>
                </a:solidFill>
              </a:rPr>
              <a:t>3</a:t>
            </a:r>
            <a:r>
              <a:rPr lang="en-US" sz="2400">
                <a:solidFill>
                  <a:srgbClr val="333333"/>
                </a:solidFill>
              </a:rPr>
              <a:t>T</a:t>
            </a:r>
            <a:r>
              <a:rPr lang="en-US" sz="2400" baseline="-25000">
                <a:solidFill>
                  <a:srgbClr val="333333"/>
                </a:solidFill>
              </a:rPr>
              <a:t>1 </a:t>
            </a:r>
            <a:r>
              <a:rPr lang="en-US" sz="2400">
                <a:solidFill>
                  <a:srgbClr val="333333"/>
                </a:solidFill>
              </a:rPr>
              <a:t>and </a:t>
            </a:r>
            <a:r>
              <a:rPr lang="en-US" sz="2800"/>
              <a:t> </a:t>
            </a:r>
            <a:r>
              <a:rPr lang="el-GR" sz="24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sz="2400" baseline="-25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sz="2400">
                <a:solidFill>
                  <a:srgbClr val="333333"/>
                </a:solidFill>
                <a:latin typeface="Arial" panose="020B0604020202020204" pitchFamily="34" charset="0"/>
              </a:rPr>
              <a:t>=~3.5-4.0 B.M.</a:t>
            </a:r>
          </a:p>
          <a:p>
            <a:r>
              <a:rPr lang="en-US" sz="2400">
                <a:solidFill>
                  <a:srgbClr val="333333"/>
                </a:solidFill>
              </a:rPr>
              <a:t> Diamagnetic squre planar Nickel(II) complex ,the anomalous behaviour is found to be~0-2.8 B.M.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9174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036BF-DC97-564B-95CC-C6F89EC85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-1112639"/>
            <a:ext cx="10058400" cy="565427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The anomalous behaviour in magnetic moment is supposed to be due to the following: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     Equlibrium between two spin states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     Magnetically non-equivalent sites in the unit cell.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      solute – solvent intraction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     solute – solute interaction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      Configurational equilium.  </a:t>
            </a:r>
          </a:p>
          <a:p>
            <a:pPr marL="0" indent="0">
              <a:buNone/>
            </a:pPr>
            <a:endParaRPr lang="en-US"/>
          </a:p>
          <a:p>
            <a:pPr marL="457200" indent="-457200">
              <a:buAutoNum type="arabicPeriod"/>
            </a:pPr>
            <a:r>
              <a:rPr lang="en-US">
                <a:solidFill>
                  <a:srgbClr val="00B0F0"/>
                </a:solidFill>
              </a:rPr>
              <a:t>Equilibrium between two spin states:</a:t>
            </a:r>
          </a:p>
          <a:p>
            <a:r>
              <a:rPr lang="en-US"/>
              <a:t>    If the crystal field strength of the octahedral complex is in the region of 10Dq value there will be a spin state equilibrium.</a:t>
            </a:r>
          </a:p>
          <a:p>
            <a:r>
              <a:rPr lang="en-US"/>
              <a:t> It is observed for d</a:t>
            </a:r>
            <a:r>
              <a:rPr lang="en-US" baseline="30000"/>
              <a:t>4</a:t>
            </a:r>
            <a:r>
              <a:rPr lang="en-US"/>
              <a:t>,d</a:t>
            </a:r>
            <a:r>
              <a:rPr lang="en-US" baseline="30000"/>
              <a:t>5</a:t>
            </a:r>
            <a:r>
              <a:rPr lang="en-US"/>
              <a:t>,d</a:t>
            </a:r>
            <a:r>
              <a:rPr lang="en-US" baseline="30000"/>
              <a:t>6</a:t>
            </a:r>
            <a:r>
              <a:rPr lang="en-US"/>
              <a:t>and d</a:t>
            </a:r>
            <a:r>
              <a:rPr lang="en-US" baseline="30000"/>
              <a:t>7</a:t>
            </a:r>
            <a:r>
              <a:rPr lang="en-US"/>
              <a:t>systems.</a:t>
            </a:r>
          </a:p>
          <a:p>
            <a:r>
              <a:rPr lang="en-US"/>
              <a:t> The Complex dichlorotetrakis (N,N’- diethylthiourea)Nickel (II) is spin paired.    </a:t>
            </a:r>
          </a:p>
          <a:p>
            <a:pPr marL="0" indent="0">
              <a:buNone/>
            </a:pPr>
            <a:r>
              <a:rPr lang="en-US"/>
              <a:t>    (</a:t>
            </a:r>
            <a:r>
              <a:rPr lang="el-GR" sz="20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=0) below194 K </a:t>
            </a:r>
            <a:r>
              <a:rPr lang="en-US">
                <a:solidFill>
                  <a:srgbClr val="333333"/>
                </a:solidFill>
              </a:rPr>
              <a:t>but is paramagnetic at high temperature.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1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C9D1E-FCC1-B249-9170-0CCDF056B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016" y="392907"/>
            <a:ext cx="10199560" cy="5672137"/>
          </a:xfrm>
        </p:spPr>
        <p:txBody>
          <a:bodyPr/>
          <a:lstStyle/>
          <a:p>
            <a:r>
              <a:rPr lang="en-US"/>
              <a:t> The weak tetragonal field of nickel (II) gets magnetic property when the two spin states are thermally populated.</a:t>
            </a:r>
          </a:p>
          <a:p>
            <a:pPr marL="0" indent="0">
              <a:buNone/>
            </a:pPr>
            <a:r>
              <a:rPr lang="en-US"/>
              <a:t>         X</a:t>
            </a:r>
            <a:r>
              <a:rPr lang="en-US" baseline="-25000"/>
              <a:t>M</a:t>
            </a:r>
            <a:r>
              <a:rPr lang="en-US"/>
              <a:t>= N</a:t>
            </a:r>
            <a:r>
              <a:rPr lang="en-US" baseline="-25000"/>
              <a:t>1s</a:t>
            </a:r>
            <a:r>
              <a:rPr lang="en-US"/>
              <a:t>X</a:t>
            </a:r>
            <a:r>
              <a:rPr lang="en-US" baseline="-25000"/>
              <a:t>M(1s)</a:t>
            </a:r>
            <a:r>
              <a:rPr lang="en-US"/>
              <a:t>+ N</a:t>
            </a:r>
            <a:r>
              <a:rPr lang="en-US" baseline="-25000"/>
              <a:t>1s</a:t>
            </a:r>
            <a:r>
              <a:rPr lang="en-US"/>
              <a:t>X</a:t>
            </a:r>
            <a:r>
              <a:rPr lang="en-US" baseline="-25000"/>
              <a:t>M(1s)</a:t>
            </a:r>
            <a:endParaRPr lang="en-US"/>
          </a:p>
          <a:p>
            <a:r>
              <a:rPr lang="en-US"/>
              <a:t> N is yhe mole fraction of the complex in different spin states.       </a:t>
            </a:r>
          </a:p>
          <a:p>
            <a:pPr marL="0" indent="0">
              <a:buNone/>
            </a:pPr>
            <a:r>
              <a:rPr lang="en-US"/>
              <a:t>           N</a:t>
            </a:r>
            <a:r>
              <a:rPr lang="en-US" baseline="-25000"/>
              <a:t>low spin</a:t>
            </a:r>
            <a:r>
              <a:rPr lang="en-US"/>
              <a:t>+ N</a:t>
            </a:r>
            <a:r>
              <a:rPr lang="en-US" baseline="-25000"/>
              <a:t>high spin</a:t>
            </a:r>
            <a:r>
              <a:rPr lang="en-US"/>
              <a:t>=1</a:t>
            </a:r>
          </a:p>
          <a:p>
            <a:r>
              <a:rPr lang="en-US"/>
              <a:t> The results of thermodynamic parameters indicate that there is no antiferromagnetic behaviour.</a:t>
            </a:r>
          </a:p>
          <a:p>
            <a:r>
              <a:rPr lang="en-US"/>
              <a:t> The Ni-Ni distance is more than 8A° and therefore there is no direct metal-metal bonding.</a:t>
            </a:r>
          </a:p>
          <a:p>
            <a:r>
              <a:rPr lang="en-US"/>
              <a:t> Exchange by bridging atoms is also not possible suggesting that there are spin state exchanges.</a:t>
            </a:r>
          </a:p>
          <a:p>
            <a:r>
              <a:rPr lang="en-US"/>
              <a:t>If the spin state equilibrium is temperature-dependent.</a:t>
            </a:r>
          </a:p>
          <a:p>
            <a:r>
              <a:rPr lang="en-US"/>
              <a:t> The curie-weiss plot will be non-linear.</a:t>
            </a:r>
          </a:p>
          <a:p>
            <a:r>
              <a:rPr lang="en-US"/>
              <a:t> In an octahedral crystal field the spin state equilibrium is observed for the following: </a:t>
            </a:r>
          </a:p>
        </p:txBody>
      </p:sp>
    </p:spTree>
    <p:extLst>
      <p:ext uri="{BB962C8B-B14F-4D97-AF65-F5344CB8AC3E}">
        <p14:creationId xmlns:p14="http://schemas.microsoft.com/office/powerpoint/2010/main" val="165642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A1547-1B33-4543-8053-9D1B3468E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571500"/>
            <a:ext cx="10058400" cy="5600700"/>
          </a:xfrm>
        </p:spPr>
        <p:txBody>
          <a:bodyPr/>
          <a:lstStyle/>
          <a:p>
            <a:r>
              <a:rPr lang="en-US"/>
              <a:t> d</a:t>
            </a:r>
            <a:r>
              <a:rPr lang="en-US" baseline="30000"/>
              <a:t>4</a:t>
            </a:r>
            <a:r>
              <a:rPr lang="en-US"/>
              <a:t>(</a:t>
            </a:r>
            <a:r>
              <a:rPr lang="en-US" baseline="30000"/>
              <a:t>5</a:t>
            </a:r>
            <a:r>
              <a:rPr lang="en-US"/>
              <a:t>E</a:t>
            </a:r>
            <a:r>
              <a:rPr lang="en-US" baseline="-25000"/>
              <a:t>g</a:t>
            </a:r>
            <a:r>
              <a:rPr lang="en-US"/>
              <a:t>,</a:t>
            </a:r>
            <a:r>
              <a:rPr lang="en-US" baseline="30000"/>
              <a:t>3</a:t>
            </a:r>
            <a:r>
              <a:rPr lang="en-US"/>
              <a:t>T</a:t>
            </a:r>
            <a:r>
              <a:rPr lang="en-US" baseline="-25000"/>
              <a:t>1g</a:t>
            </a:r>
            <a:r>
              <a:rPr lang="en-US"/>
              <a:t>)                       examples.             Cr</a:t>
            </a:r>
            <a:r>
              <a:rPr lang="en-US" baseline="30000"/>
              <a:t>3+</a:t>
            </a:r>
            <a:r>
              <a:rPr lang="en-US"/>
              <a:t>, Mn</a:t>
            </a:r>
            <a:r>
              <a:rPr lang="en-US" baseline="30000"/>
              <a:t>3+</a:t>
            </a:r>
          </a:p>
          <a:p>
            <a:r>
              <a:rPr lang="en-US" baseline="30000"/>
              <a:t> </a:t>
            </a:r>
            <a:r>
              <a:rPr lang="en-US"/>
              <a:t>d</a:t>
            </a:r>
            <a:r>
              <a:rPr lang="en-US" baseline="30000"/>
              <a:t>5</a:t>
            </a:r>
            <a:r>
              <a:rPr lang="en-US"/>
              <a:t>(6A</a:t>
            </a:r>
            <a:r>
              <a:rPr lang="en-US" baseline="-25000"/>
              <a:t>1g</a:t>
            </a:r>
            <a:r>
              <a:rPr lang="en-US"/>
              <a:t>,</a:t>
            </a:r>
            <a:r>
              <a:rPr lang="en-US" baseline="30000"/>
              <a:t>2</a:t>
            </a:r>
            <a:r>
              <a:rPr lang="en-US"/>
              <a:t>T</a:t>
            </a:r>
            <a:r>
              <a:rPr lang="en-US" baseline="-25000"/>
              <a:t>2g</a:t>
            </a:r>
            <a:r>
              <a:rPr lang="en-US"/>
              <a:t>)                       examples.             Mn</a:t>
            </a:r>
            <a:r>
              <a:rPr lang="en-US" baseline="30000"/>
              <a:t>2+</a:t>
            </a:r>
            <a:r>
              <a:rPr lang="en-US"/>
              <a:t>, Fe</a:t>
            </a:r>
            <a:r>
              <a:rPr lang="en-US" baseline="30000"/>
              <a:t>3+</a:t>
            </a:r>
            <a:endParaRPr lang="en-US"/>
          </a:p>
          <a:p>
            <a:r>
              <a:rPr lang="en-US"/>
              <a:t> d</a:t>
            </a:r>
            <a:r>
              <a:rPr lang="en-US" baseline="30000"/>
              <a:t> 6</a:t>
            </a:r>
            <a:r>
              <a:rPr lang="en-US"/>
              <a:t>(</a:t>
            </a:r>
            <a:r>
              <a:rPr lang="en-US" baseline="30000"/>
              <a:t>5</a:t>
            </a:r>
            <a:r>
              <a:rPr lang="en-US"/>
              <a:t>T</a:t>
            </a:r>
            <a:r>
              <a:rPr lang="en-US" baseline="-25000"/>
              <a:t>2g</a:t>
            </a:r>
            <a:r>
              <a:rPr lang="en-US"/>
              <a:t>,</a:t>
            </a:r>
            <a:r>
              <a:rPr lang="en-US" baseline="30000"/>
              <a:t>1</a:t>
            </a:r>
            <a:r>
              <a:rPr lang="en-US"/>
              <a:t>A</a:t>
            </a:r>
            <a:r>
              <a:rPr lang="en-US" baseline="-25000"/>
              <a:t>1g</a:t>
            </a:r>
            <a:r>
              <a:rPr lang="en-US"/>
              <a:t>)                       examples.             Fe</a:t>
            </a:r>
            <a:r>
              <a:rPr lang="en-US" baseline="30000"/>
              <a:t>3+</a:t>
            </a:r>
            <a:r>
              <a:rPr lang="en-US"/>
              <a:t>, Co</a:t>
            </a:r>
            <a:r>
              <a:rPr lang="en-US" baseline="30000"/>
              <a:t>3+</a:t>
            </a:r>
          </a:p>
          <a:p>
            <a:r>
              <a:rPr lang="en-US"/>
              <a:t> d</a:t>
            </a:r>
            <a:r>
              <a:rPr lang="en-US" baseline="30000"/>
              <a:t>7</a:t>
            </a:r>
            <a:r>
              <a:rPr lang="en-US"/>
              <a:t>(</a:t>
            </a:r>
            <a:r>
              <a:rPr lang="en-US" baseline="30000"/>
              <a:t>4</a:t>
            </a:r>
            <a:r>
              <a:rPr lang="en-US"/>
              <a:t>T</a:t>
            </a:r>
            <a:r>
              <a:rPr lang="en-US" baseline="-25000"/>
              <a:t>1g,</a:t>
            </a:r>
            <a:r>
              <a:rPr lang="en-US" baseline="30000"/>
              <a:t>2</a:t>
            </a:r>
            <a:r>
              <a:rPr lang="en-US"/>
              <a:t>E</a:t>
            </a:r>
            <a:r>
              <a:rPr lang="en-US" baseline="-25000"/>
              <a:t>g</a:t>
            </a:r>
            <a:r>
              <a:rPr lang="en-US"/>
              <a:t>)                       examples.             Co</a:t>
            </a:r>
            <a:r>
              <a:rPr lang="en-US" baseline="30000"/>
              <a:t>2+</a:t>
            </a:r>
            <a:endParaRPr lang="en-US"/>
          </a:p>
          <a:p>
            <a:r>
              <a:rPr lang="en-US"/>
              <a:t> In the spin cross over region the energies of the two spin states differ by ~kT.</a:t>
            </a:r>
          </a:p>
          <a:p>
            <a:r>
              <a:rPr lang="en-US"/>
              <a:t> For d</a:t>
            </a:r>
            <a:r>
              <a:rPr lang="en-US" baseline="30000"/>
              <a:t>5</a:t>
            </a:r>
            <a:r>
              <a:rPr lang="en-US"/>
              <a:t> and d</a:t>
            </a:r>
            <a:r>
              <a:rPr lang="en-US" baseline="30000"/>
              <a:t>6</a:t>
            </a:r>
            <a:r>
              <a:rPr lang="en-US"/>
              <a:t> systems there is no spin-orbit intraction between the two spin states.</a:t>
            </a:r>
          </a:p>
          <a:p>
            <a:r>
              <a:rPr lang="en-US"/>
              <a:t> The magneti susceptibility is given as</a:t>
            </a:r>
          </a:p>
          <a:p>
            <a:r>
              <a:rPr lang="en-US"/>
              <a:t> X</a:t>
            </a:r>
            <a:r>
              <a:rPr lang="en-US" baseline="-25000"/>
              <a:t>M</a:t>
            </a:r>
            <a:r>
              <a:rPr lang="en-US"/>
              <a:t>= (2S</a:t>
            </a:r>
            <a:r>
              <a:rPr lang="en-US" baseline="-25000"/>
              <a:t>1</a:t>
            </a:r>
            <a:r>
              <a:rPr lang="en-US"/>
              <a:t>+1)X</a:t>
            </a:r>
            <a:r>
              <a:rPr lang="en-US" baseline="-25000"/>
              <a:t>MI</a:t>
            </a:r>
            <a:r>
              <a:rPr lang="en-US"/>
              <a:t> + (2S</a:t>
            </a:r>
            <a:r>
              <a:rPr lang="en-US" baseline="-25000"/>
              <a:t>2</a:t>
            </a:r>
            <a:r>
              <a:rPr lang="en-US"/>
              <a:t>+1) X</a:t>
            </a:r>
            <a:r>
              <a:rPr lang="en-US" baseline="-25000"/>
              <a:t>M2</a:t>
            </a:r>
            <a:r>
              <a:rPr lang="en-US"/>
              <a:t>e</a:t>
            </a:r>
            <a:r>
              <a:rPr lang="en-US" baseline="30000"/>
              <a:t>- </a:t>
            </a:r>
            <a:r>
              <a:rPr lang="el-GR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aseline="30000"/>
              <a:t>/kT</a:t>
            </a:r>
            <a:r>
              <a:rPr lang="en-US"/>
              <a:t>/ (2s</a:t>
            </a:r>
            <a:r>
              <a:rPr lang="en-US" baseline="-25000"/>
              <a:t>1</a:t>
            </a:r>
            <a:r>
              <a:rPr lang="en-US"/>
              <a:t>+1)+(2s</a:t>
            </a:r>
            <a:r>
              <a:rPr lang="en-US" baseline="-25000"/>
              <a:t>2</a:t>
            </a:r>
            <a:r>
              <a:rPr lang="en-US"/>
              <a:t>+1)e</a:t>
            </a:r>
            <a:r>
              <a:rPr lang="en-US" baseline="30000"/>
              <a:t>- </a:t>
            </a:r>
            <a:r>
              <a:rPr lang="el-GR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aseline="30000"/>
              <a:t>/kT</a:t>
            </a:r>
            <a:endParaRPr lang="en-US"/>
          </a:p>
          <a:p>
            <a:r>
              <a:rPr lang="en-US"/>
              <a:t> s</a:t>
            </a:r>
            <a:r>
              <a:rPr lang="en-US" baseline="-25000"/>
              <a:t>1 </a:t>
            </a:r>
            <a:r>
              <a:rPr lang="en-US"/>
              <a:t>and s</a:t>
            </a:r>
            <a:r>
              <a:rPr lang="en-US" baseline="-25000"/>
              <a:t>2</a:t>
            </a:r>
            <a:r>
              <a:rPr lang="en-US"/>
              <a:t> stand for the spin quantum numbers of the two spin states.</a:t>
            </a:r>
          </a:p>
          <a:p>
            <a:pPr marL="0" indent="0">
              <a:buNone/>
            </a:pPr>
            <a:r>
              <a:rPr lang="en-US"/>
              <a:t>    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E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high spin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– E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low spin 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For d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4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and d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7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systems the spin-orbit coupling between two spin terms are non-zero.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58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7F200-2CAD-144F-B967-58F3984F9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589359"/>
            <a:ext cx="10058400" cy="55828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/>
              <a:t>2. </a:t>
            </a:r>
            <a:r>
              <a:rPr lang="en-US">
                <a:solidFill>
                  <a:srgbClr val="00B0F0"/>
                </a:solidFill>
              </a:rPr>
              <a:t>Magnetically non – equivalent sites in the unit cell:</a:t>
            </a:r>
          </a:p>
          <a:p>
            <a:r>
              <a:rPr lang="en-US"/>
              <a:t> In a unit cell the metal ions may have the same co-ordination number for the same set of ligands but may have different geometties.</a:t>
            </a:r>
          </a:p>
          <a:p>
            <a:r>
              <a:rPr lang="en-US"/>
              <a:t> The metal ions may also have different co-ordination numbers and have different geometries.</a:t>
            </a:r>
          </a:p>
          <a:p>
            <a:r>
              <a:rPr lang="en-US"/>
              <a:t> The x-ray study reveals thay the unit cell has three nickel(II) complexes – one square planar and two tetrahedral.</a:t>
            </a:r>
          </a:p>
          <a:p>
            <a:r>
              <a:rPr lang="en-US"/>
              <a:t> </a:t>
            </a:r>
            <a:r>
              <a:rPr lang="el-GR" sz="20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sz="2000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sz="20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0.33 </a:t>
            </a:r>
            <a:r>
              <a:rPr lang="el-GR" sz="20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sz="2000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sz="2000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sq.pl</a:t>
            </a:r>
            <a:r>
              <a:rPr lang="en-US" sz="20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+0.66 </a:t>
            </a:r>
            <a:r>
              <a:rPr lang="el-GR" sz="2000" b="0" i="0">
                <a:solidFill>
                  <a:srgbClr val="333333"/>
                </a:solidFill>
                <a:effectLst/>
              </a:rPr>
              <a:t>λ</a:t>
            </a:r>
            <a:r>
              <a:rPr lang="el-GR" sz="20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sz="2000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sz="2000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Td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spin isomers of such types differ in bond angles and are termed as intrallogons.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3.</a:t>
            </a:r>
            <a:r>
              <a:rPr lang="en-US">
                <a:solidFill>
                  <a:srgbClr val="333333"/>
                </a:solidFill>
              </a:rPr>
              <a:t> </a:t>
            </a:r>
            <a:r>
              <a:rPr lang="en-US">
                <a:solidFill>
                  <a:srgbClr val="00B0F0"/>
                </a:solidFill>
              </a:rPr>
              <a:t>Solute-solvent interaction: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An anomous magnetic moment arises when the complex interacts with a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co-ordinating solvent.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Many squre planar diamagnetic nickel(II) complexes become partially paramagnetic due to an equilibrium.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Solvent + sq.pl.(dia)         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↔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Pseudooctahetral (para)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Eg: [Ni (CRH)]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2+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+ xH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2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o.  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↔           [ Ni((CRH) (H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O)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2+</a:t>
            </a:r>
          </a:p>
          <a:p>
            <a:pPr marL="0" indent="0">
              <a:buNone/>
            </a:pP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</a:rPr>
              <a:t>                    diamagnetic.                                                       Paramagnetic</a:t>
            </a:r>
          </a:p>
          <a:p>
            <a:pPr marL="0" indent="0">
              <a:buNone/>
            </a:pPr>
            <a:endParaRPr lang="en-US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14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C8F79-37A1-DB49-BD92-943661785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535781"/>
            <a:ext cx="10592466" cy="5618560"/>
          </a:xfrm>
        </p:spPr>
        <p:txBody>
          <a:bodyPr/>
          <a:lstStyle/>
          <a:p>
            <a:r>
              <a:rPr lang="en-US"/>
              <a:t> The complex [Ni(CRH)]</a:t>
            </a:r>
            <a:r>
              <a:rPr lang="en-US" baseline="30000"/>
              <a:t>2+</a:t>
            </a:r>
            <a:r>
              <a:rPr lang="en-US"/>
              <a:t> is macrocyclic.</a:t>
            </a:r>
          </a:p>
          <a:p>
            <a:r>
              <a:rPr lang="en-US"/>
              <a:t> The thermodynamic parameters are concentration dependent because of the changes in solvent activity.</a:t>
            </a:r>
          </a:p>
          <a:p>
            <a:r>
              <a:rPr lang="en-US"/>
              <a:t> This influences the magnetic moment in solution.</a:t>
            </a:r>
          </a:p>
          <a:p>
            <a:endParaRPr lang="en-US"/>
          </a:p>
          <a:p>
            <a:pPr marL="0" indent="0">
              <a:buNone/>
            </a:pPr>
            <a:r>
              <a:rPr lang="en-US"/>
              <a:t>4. </a:t>
            </a:r>
            <a:r>
              <a:rPr lang="en-US">
                <a:solidFill>
                  <a:srgbClr val="00B0F0"/>
                </a:solidFill>
              </a:rPr>
              <a:t>Solute –solute interaction:</a:t>
            </a:r>
          </a:p>
          <a:p>
            <a:r>
              <a:rPr lang="en-US"/>
              <a:t> In solute –solute interaction there is association of two or more molecules ofcomplex.</a:t>
            </a:r>
          </a:p>
          <a:p>
            <a:r>
              <a:rPr lang="en-US"/>
              <a:t> This increases the co-ordination number of themetal ionand changes the spin state of the metal ion.</a:t>
            </a:r>
          </a:p>
          <a:p>
            <a:r>
              <a:rPr lang="en-US"/>
              <a:t> The complex bis(N-methylsalicylaldiminato)nicke(II) is diamagnetic in the solid state but shows anomalous magnetic moment(1.9-2.3B.M) in solution.</a:t>
            </a:r>
          </a:p>
          <a:p>
            <a:r>
              <a:rPr lang="en-US"/>
              <a:t> The value depends on the nature of the non –coordinating solvent.</a:t>
            </a:r>
          </a:p>
          <a:p>
            <a:r>
              <a:rPr lang="en-US"/>
              <a:t> If the concentration of the complex in solvenya benzene or dioxane is increased the molecular weight and the magnetic moment increase indicating the presence of the solute –solute interaction.</a:t>
            </a:r>
          </a:p>
        </p:txBody>
      </p:sp>
    </p:spTree>
    <p:extLst>
      <p:ext uri="{BB962C8B-B14F-4D97-AF65-F5344CB8AC3E}">
        <p14:creationId xmlns:p14="http://schemas.microsoft.com/office/powerpoint/2010/main" val="2286194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EE0AD-888B-9546-93A3-6D43C6557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672" y="464344"/>
            <a:ext cx="10324576" cy="57078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/>
              <a:t>5.</a:t>
            </a:r>
            <a:r>
              <a:rPr lang="en-US">
                <a:solidFill>
                  <a:srgbClr val="00B0F0"/>
                </a:solidFill>
              </a:rPr>
              <a:t>Configurational Equilibrium:</a:t>
            </a:r>
          </a:p>
          <a:p>
            <a:r>
              <a:rPr lang="en-US"/>
              <a:t> At room tempetature bis (N-sec-alkylsalicylaldiminato)nickel(II) complex in inert solvent shows anomalous magnetic behaviour.</a:t>
            </a:r>
          </a:p>
          <a:p>
            <a:r>
              <a:rPr lang="en-US"/>
              <a:t> In this complex both diamagnetic square plannàr and the paramagnetic tetrahedral forms are present in comparable proportions.</a:t>
            </a:r>
          </a:p>
          <a:p>
            <a:r>
              <a:rPr lang="en-US"/>
              <a:t> There is some association of molecules in solution.</a:t>
            </a:r>
          </a:p>
          <a:p>
            <a:r>
              <a:rPr lang="en-US"/>
              <a:t> Above 37°c it is monomeric and paramagnetic.</a:t>
            </a:r>
          </a:p>
          <a:p>
            <a:r>
              <a:rPr lang="en-US"/>
              <a:t> similar to squre –planar-tetrahedral equlibrium nickel (II) complexes also show octahedral-square planar equilibrium.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</a:t>
            </a:r>
            <a:r>
              <a:rPr lang="en-US" b="1"/>
              <a:t>Ferromagnetism and antiferromagnetism:</a:t>
            </a:r>
          </a:p>
          <a:p>
            <a:r>
              <a:rPr lang="en-US"/>
              <a:t> In a ferromagnetic material the alignment of spins are parallel.</a:t>
            </a:r>
          </a:p>
          <a:p>
            <a:r>
              <a:rPr lang="en-US"/>
              <a:t> There is a strong internal magnetic field and there is ordered arrangement of spins.</a:t>
            </a:r>
          </a:p>
          <a:p>
            <a:r>
              <a:rPr lang="en-US"/>
              <a:t> The effect of ferromagnetism is observed over a large distance in a substance.</a:t>
            </a:r>
          </a:p>
          <a:p>
            <a:r>
              <a:rPr lang="en-US"/>
              <a:t> Application of the external magnetic field increases the net magnetic moment to a high value.</a:t>
            </a:r>
          </a:p>
          <a:p>
            <a:r>
              <a:rPr lang="en-US"/>
              <a:t> A plot of magnetic susceptibility with temperature gives a smooth parabola fir paramagnetic substances.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02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Wood Type</vt:lpstr>
      <vt:lpstr>TEMPERATURE INDEPENDENT PARAMAGNETISM (TIP)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TEMPERATURE INDEPENDENT PARAMAGNETISM (TIP)</dc:title>
  <dc:creator>919361498802</dc:creator>
  <cp:lastModifiedBy>919361498802</cp:lastModifiedBy>
  <cp:revision>21</cp:revision>
  <dcterms:created xsi:type="dcterms:W3CDTF">2020-09-09T10:24:06Z</dcterms:created>
  <dcterms:modified xsi:type="dcterms:W3CDTF">2020-09-10T10:12:58Z</dcterms:modified>
</cp:coreProperties>
</file>