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8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700A5-C5EF-9948-8008-09DC1515B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59124F-0977-4648-85EC-B82B6F200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F4182-6854-7146-B3A0-221F825BF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B15-CC6B-B341-884E-F3653F1D345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66535-A96E-764C-B787-9ABEC6FE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1F230-F0F4-6A4B-A59C-40499A004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EEAF-CE56-974B-AAA7-CAF9393A3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5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E58C5-0243-7C40-AC24-A0BEA5FA2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E787EC-0672-3C47-A984-851D33DC9F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D5AF6-4555-4C44-8416-76BEA6598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B15-CC6B-B341-884E-F3653F1D345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58A6F-8DAD-114D-90CC-868066C93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FD805-7A37-E94E-B748-0A0F23B13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EEAF-CE56-974B-AAA7-CAF9393A3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26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87F9ED-5E37-FF48-A01C-4A55E49838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47612E-6FCD-9B44-B1FA-6C2A2371D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C90A7-85A1-E74A-892A-172A43B98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B15-CC6B-B341-884E-F3653F1D345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7B458-E1D9-D04C-AF43-5F90B7E00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4B3FA-6B3B-F347-BB93-716168255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EEAF-CE56-974B-AAA7-CAF9393A3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87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93A9C-E653-ED40-A098-A74ABFBAE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DB26C-55B8-1D44-A3AF-DFE0737B6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EFDE3-0831-FB49-95E9-30464EEF1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B15-CC6B-B341-884E-F3653F1D345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EF347-DB42-F949-8425-ED27150F0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AF4C3-5E41-E74A-BF68-4174D1DA1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EEAF-CE56-974B-AAA7-CAF9393A3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1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8D2D5-7C8E-3047-B1EA-E671B83AB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5C67F-68F9-5D4F-AAF1-D675FD78F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6009C-7092-E84C-A89A-93B998E7C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B15-CC6B-B341-884E-F3653F1D345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4AC0E-59A9-FB4E-89E2-F329F2D31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39421-8B7A-6A48-B0D0-BF29DDE76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EEAF-CE56-974B-AAA7-CAF9393A3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1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14A56-F499-CE4E-94D3-A6B3B5EDE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60C6C-20E7-EA4F-ABD7-462EF6A9FA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D6EE6-9F49-BA44-921D-45A3050CA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D0D257-8A19-A24C-BA8A-4C5AE00AB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B15-CC6B-B341-884E-F3653F1D345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C8FDFC-1DE1-5848-98F3-0031F5E3F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543AE-F89E-4E42-BDB9-67DA6A9C1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EEAF-CE56-974B-AAA7-CAF9393A3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8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AEDEF-6A6A-7D4A-B164-82C266731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C399A-671E-9D42-AD08-F2EE348D6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C9FCC0-A439-5A4C-BCAF-35105BB7D3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F9CB80-9348-9745-BDFF-7F1EA47FEF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87693-36D3-9943-92FD-0A8E28D7CD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6D89EE-2FDC-E54C-A7A2-260E36A56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B15-CC6B-B341-884E-F3653F1D345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CC32AA-F3BC-7646-9C71-6916897EB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3D8246-7E10-3E42-A1FE-CE08ABDC5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EEAF-CE56-974B-AAA7-CAF9393A3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54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7C2DB-AEF3-AB41-B088-C86308611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07A067-7664-E24B-8E40-B8A01E5E6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B15-CC6B-B341-884E-F3653F1D345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DA5384-7BEF-284B-837B-DEDF308E5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C4599F-FA6B-BE45-9899-559F10E21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EEAF-CE56-974B-AAA7-CAF9393A3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4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4AD70C-3CCA-EC43-B51A-604BBC499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B15-CC6B-B341-884E-F3653F1D345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871F50-6A9B-0447-8370-385916B20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C48C0B-FE91-9A49-B3E4-2238598F1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EEAF-CE56-974B-AAA7-CAF9393A3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64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D6DFF-E0E1-304A-81FE-1A7958108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E7E75-06D0-1E40-A5A0-EA40592A9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9914ED-46C0-9543-9791-5EF8CC857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2E9ED0-7275-F848-B96F-63EE65A94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B15-CC6B-B341-884E-F3653F1D345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F5A8A3-E42D-8E45-A859-DB6F5104E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AA593C-E4B9-AA44-B2E1-9ACD92226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EEAF-CE56-974B-AAA7-CAF9393A3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04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157E2-6B98-DD4A-BCD3-5465B1844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BE41C2-D7F9-A54A-95A8-22868476FF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182E25-0D83-A943-B0EF-BCD188451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C3BDB-3B71-2840-A990-BD2697C02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B15-CC6B-B341-884E-F3653F1D345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A9CBA1-A289-884E-90BC-40B5E725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19549-9DE6-E34F-B138-2F351AF67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EEAF-CE56-974B-AAA7-CAF9393A3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4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C0F13C-5F1F-B34A-B504-872B38D0A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865F60-AE90-6C46-9F2F-6E03CFAB8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70A6F-388F-6542-8FB7-24A43F0127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18B15-CC6B-B341-884E-F3653F1D345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3B4D9-1611-A940-8A7A-D5AA2C22F4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42AFA-2884-AC4F-A3D5-EA82E980EA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BEEAF-CE56-974B-AAA7-CAF9393A3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11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AE583-A2EE-C246-833E-37C090976C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Determination of magnetic moment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97FFC3-10ED-1847-9081-A6FAEB56C1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Name of the instructor:U.Nithya M.Sc.,M.Phil.,</a:t>
            </a:r>
          </a:p>
        </p:txBody>
      </p:sp>
    </p:spTree>
    <p:extLst>
      <p:ext uri="{BB962C8B-B14F-4D97-AF65-F5344CB8AC3E}">
        <p14:creationId xmlns:p14="http://schemas.microsoft.com/office/powerpoint/2010/main" val="1939865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B6AB064B-4317-B544-8747-5C072C0CD2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69" y="357188"/>
            <a:ext cx="10251281" cy="5929312"/>
          </a:xfrm>
        </p:spPr>
      </p:pic>
    </p:spTree>
    <p:extLst>
      <p:ext uri="{BB962C8B-B14F-4D97-AF65-F5344CB8AC3E}">
        <p14:creationId xmlns:p14="http://schemas.microsoft.com/office/powerpoint/2010/main" val="447984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F5317-AA3F-CA45-95BC-D0680B24B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0797"/>
            <a:ext cx="10515600" cy="5516166"/>
          </a:xfrm>
        </p:spPr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b="1">
                <a:solidFill>
                  <a:srgbClr val="00B0F0"/>
                </a:solidFill>
              </a:rPr>
              <a:t>Calculation of molar magnetic Susceptibility</a:t>
            </a:r>
            <a:r>
              <a:rPr lang="en-US">
                <a:solidFill>
                  <a:srgbClr val="00B0F0"/>
                </a:solidFill>
              </a:rPr>
              <a:t>:</a:t>
            </a:r>
          </a:p>
          <a:p>
            <a:pPr marL="0" indent="0" algn="ctr">
              <a:buNone/>
            </a:pPr>
            <a:r>
              <a:rPr lang="en-US"/>
              <a:t>molar magnetic susceptibility is obtained by multiplying x of the substance with molecular weight.</a:t>
            </a:r>
          </a:p>
          <a:p>
            <a:pPr marL="0" indent="0" algn="ctr">
              <a:buNone/>
            </a:pPr>
            <a:r>
              <a:rPr lang="en-US"/>
              <a:t> </a:t>
            </a:r>
            <a:r>
              <a:rPr lang="en-US" b="1"/>
              <a:t>    X</a:t>
            </a:r>
            <a:r>
              <a:rPr lang="en-US" b="1" baseline="-25000"/>
              <a:t>M</a:t>
            </a:r>
            <a:r>
              <a:rPr lang="en-US" b="1"/>
              <a:t>= XM </a:t>
            </a:r>
          </a:p>
        </p:txBody>
      </p:sp>
    </p:spTree>
    <p:extLst>
      <p:ext uri="{BB962C8B-B14F-4D97-AF65-F5344CB8AC3E}">
        <p14:creationId xmlns:p14="http://schemas.microsoft.com/office/powerpoint/2010/main" val="632761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3A4657D1-BAF3-9840-812F-E8D0B0A13E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602" y="580467"/>
            <a:ext cx="10358438" cy="6125764"/>
          </a:xfrm>
        </p:spPr>
      </p:pic>
    </p:spTree>
    <p:extLst>
      <p:ext uri="{BB962C8B-B14F-4D97-AF65-F5344CB8AC3E}">
        <p14:creationId xmlns:p14="http://schemas.microsoft.com/office/powerpoint/2010/main" val="4225048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5D570-5ED1-A340-A6E7-5D5F18249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4375"/>
            <a:ext cx="10515600" cy="54625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/>
              <a:t> </a:t>
            </a:r>
            <a:r>
              <a:rPr lang="en-US">
                <a:solidFill>
                  <a:schemeClr val="accent2">
                    <a:lumMod val="50000"/>
                  </a:schemeClr>
                </a:solidFill>
              </a:rPr>
              <a:t>Magnetic properties of lanthanides and actinides</a:t>
            </a:r>
            <a:r>
              <a:rPr lang="en-US"/>
              <a:t>:</a:t>
            </a:r>
          </a:p>
          <a:p>
            <a:pPr marL="0" indent="0">
              <a:buNone/>
            </a:pPr>
            <a:r>
              <a:rPr lang="en-US"/>
              <a:t>  </a:t>
            </a:r>
            <a:r>
              <a:rPr lang="en-US">
                <a:solidFill>
                  <a:srgbClr val="00B0F0"/>
                </a:solidFill>
              </a:rPr>
              <a:t>Lanthanides</a:t>
            </a:r>
            <a:r>
              <a:rPr lang="en-US"/>
              <a:t>:</a:t>
            </a:r>
          </a:p>
          <a:p>
            <a:r>
              <a:rPr lang="en-US"/>
              <a:t> The inner transition series lanthanides are trivalent and have eletronic vonfiguration [xe]4f</a:t>
            </a:r>
            <a:r>
              <a:rPr lang="en-US" baseline="30000"/>
              <a:t>n </a:t>
            </a:r>
            <a:r>
              <a:rPr lang="en-US"/>
              <a:t>(n=0 to 14. from La to Lu).</a:t>
            </a:r>
          </a:p>
          <a:p>
            <a:r>
              <a:rPr lang="en-US"/>
              <a:t> The magnetism arises due to the electrons of 4f level.</a:t>
            </a:r>
          </a:p>
          <a:p>
            <a:r>
              <a:rPr lang="en-US"/>
              <a:t> It is incomletely filled and is effectively shielded by 5s and 5p orbitals.</a:t>
            </a:r>
          </a:p>
          <a:p>
            <a:r>
              <a:rPr lang="en-US"/>
              <a:t> They are not influced by the surrounding ligands.</a:t>
            </a:r>
          </a:p>
          <a:p>
            <a:r>
              <a:rPr lang="en-US"/>
              <a:t> The crystal field effect is very small and there is strong spin-orbit coupling.</a:t>
            </a:r>
          </a:p>
          <a:p>
            <a:r>
              <a:rPr lang="en-US"/>
              <a:t> The spin orbit coupling is of the order of 1000 cm</a:t>
            </a:r>
            <a:r>
              <a:rPr lang="en-US" baseline="30000"/>
              <a:t>-1</a:t>
            </a:r>
            <a:endParaRPr lang="en-US"/>
          </a:p>
          <a:p>
            <a:r>
              <a:rPr lang="en-US"/>
              <a:t> J is a good quantum number</a:t>
            </a:r>
          </a:p>
          <a:p>
            <a:r>
              <a:rPr lang="en-US"/>
              <a:t> Therefore the magnetic moments is given by  </a:t>
            </a:r>
            <a:r>
              <a:rPr lang="el-GR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1" baseline="-25000">
                <a:solidFill>
                  <a:srgbClr val="333333"/>
                </a:solidFill>
                <a:latin typeface="Arial" panose="020B0604020202020204" pitchFamily="34" charset="0"/>
              </a:rPr>
              <a:t>J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 g</a:t>
            </a:r>
            <a:r>
              <a:rPr lang="el-GR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β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[J(J+1)]</a:t>
            </a:r>
            <a:r>
              <a:rPr lang="en-US" b="1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1/2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243190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E68DC-6695-F542-8E2D-595D0A929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912" y="419695"/>
            <a:ext cx="10515600" cy="5641182"/>
          </a:xfrm>
        </p:spPr>
        <p:txBody>
          <a:bodyPr>
            <a:normAutofit lnSpcReduction="10000"/>
          </a:bodyPr>
          <a:lstStyle/>
          <a:p>
            <a:r>
              <a:rPr lang="en-US"/>
              <a:t> Where g – magnetogyric ratio.   </a:t>
            </a:r>
          </a:p>
          <a:p>
            <a:pPr marL="0" indent="0">
              <a:buNone/>
            </a:pPr>
            <a:r>
              <a:rPr lang="en-US"/>
              <a:t>                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β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– Bohr magnetron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  J= L+S to L-S</a:t>
            </a:r>
          </a:p>
          <a:p>
            <a:r>
              <a:rPr lang="en-US">
                <a:latin typeface="Rockwell" panose="02060603020205020403" pitchFamily="18" charset="0"/>
                <a:ea typeface="Abadi" panose="02000000000000000000" pitchFamily="2" charset="0"/>
              </a:rPr>
              <a:t> This equation is applied to all the lanthanides except for those having f</a:t>
            </a:r>
            <a:r>
              <a:rPr lang="en-US" baseline="30000">
                <a:latin typeface="Rockwell" panose="02060603020205020403" pitchFamily="18" charset="0"/>
                <a:ea typeface="Abadi" panose="02000000000000000000" pitchFamily="2" charset="0"/>
              </a:rPr>
              <a:t>0</a:t>
            </a:r>
            <a:r>
              <a:rPr lang="en-US">
                <a:latin typeface="Rockwell" panose="02060603020205020403" pitchFamily="18" charset="0"/>
                <a:ea typeface="Abadi" panose="02000000000000000000" pitchFamily="2" charset="0"/>
              </a:rPr>
              <a:t>,f</a:t>
            </a:r>
            <a:r>
              <a:rPr lang="en-US" baseline="30000">
                <a:latin typeface="Rockwell" panose="02060603020205020403" pitchFamily="18" charset="0"/>
                <a:ea typeface="Abadi" panose="02000000000000000000" pitchFamily="2" charset="0"/>
              </a:rPr>
              <a:t>7</a:t>
            </a:r>
            <a:r>
              <a:rPr lang="en-US">
                <a:latin typeface="Rockwell" panose="02060603020205020403" pitchFamily="18" charset="0"/>
                <a:ea typeface="Abadi" panose="02000000000000000000" pitchFamily="2" charset="0"/>
              </a:rPr>
              <a:t>and f</a:t>
            </a:r>
            <a:r>
              <a:rPr lang="en-US" baseline="30000">
                <a:latin typeface="Rockwell" panose="02060603020205020403" pitchFamily="18" charset="0"/>
                <a:ea typeface="Abadi" panose="02000000000000000000" pitchFamily="2" charset="0"/>
              </a:rPr>
              <a:t>14 </a:t>
            </a:r>
            <a:r>
              <a:rPr lang="en-US">
                <a:latin typeface="Rockwell" panose="02060603020205020403" pitchFamily="18" charset="0"/>
                <a:ea typeface="Abadi" panose="02000000000000000000" pitchFamily="2" charset="0"/>
              </a:rPr>
              <a:t>configurations.</a:t>
            </a:r>
          </a:p>
          <a:p>
            <a:r>
              <a:rPr lang="en-US">
                <a:latin typeface="Rockwell" panose="02060603020205020403" pitchFamily="18" charset="0"/>
                <a:ea typeface="Abadi" panose="02000000000000000000" pitchFamily="2" charset="0"/>
              </a:rPr>
              <a:t> The external fields do not either split the free ion term or quench the orbital angular momentum.</a:t>
            </a:r>
          </a:p>
          <a:p>
            <a:r>
              <a:rPr lang="en-US">
                <a:latin typeface="Rockwell" panose="02060603020205020403" pitchFamily="18" charset="0"/>
                <a:ea typeface="Abadi" panose="02000000000000000000" pitchFamily="2" charset="0"/>
              </a:rPr>
              <a:t> For them L=S and therefore</a:t>
            </a:r>
            <a:r>
              <a:rPr lang="en-US" b="1">
                <a:latin typeface="Rockwell" panose="02060603020205020403" pitchFamily="18" charset="0"/>
                <a:ea typeface="Abadi" panose="02000000000000000000" pitchFamily="2" charset="0"/>
              </a:rPr>
              <a:t> </a:t>
            </a:r>
            <a:r>
              <a:rPr lang="en-US" b="1"/>
              <a:t> </a:t>
            </a:r>
            <a:r>
              <a:rPr lang="el-GR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1" baseline="-25000">
                <a:solidFill>
                  <a:srgbClr val="333333"/>
                </a:solidFill>
                <a:latin typeface="Arial" panose="020B0604020202020204" pitchFamily="34" charset="0"/>
              </a:rPr>
              <a:t>J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 </a:t>
            </a:r>
            <a:r>
              <a:rPr lang="en-US" b="1"/>
              <a:t> </a:t>
            </a:r>
            <a:r>
              <a:rPr lang="el-GR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1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 </a:t>
            </a:r>
            <a:endParaRPr lang="en-US" b="1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Abadi" panose="02000000000000000000" pitchFamily="2" charset="0"/>
              </a:rPr>
              <a:t> For such systems </a:t>
            </a:r>
            <a:r>
              <a:rPr lang="en-US"/>
              <a:t> </a:t>
            </a:r>
            <a:r>
              <a:rPr lang="el-GR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1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 </a:t>
            </a:r>
            <a:r>
              <a:rPr lang="en-US" b="1">
                <a:solidFill>
                  <a:srgbClr val="333333"/>
                </a:solidFill>
                <a:latin typeface="Arial" panose="020B0604020202020204" pitchFamily="34" charset="0"/>
              </a:rPr>
              <a:t>= [4s (s+1)] </a:t>
            </a:r>
            <a:r>
              <a:rPr lang="en-US" b="1" baseline="30000">
                <a:solidFill>
                  <a:srgbClr val="333333"/>
                </a:solidFill>
                <a:latin typeface="Arial" panose="020B0604020202020204" pitchFamily="34" charset="0"/>
              </a:rPr>
              <a:t>½</a:t>
            </a:r>
            <a:r>
              <a:rPr lang="en-US" b="1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or</a:t>
            </a:r>
            <a:r>
              <a:rPr lang="en-US" b="1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 b="1"/>
              <a:t> </a:t>
            </a:r>
            <a:r>
              <a:rPr lang="el-GR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1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 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</a:t>
            </a:r>
            <a:r>
              <a:rPr lang="en-US" b="1">
                <a:solidFill>
                  <a:srgbClr val="333333"/>
                </a:solidFill>
                <a:latin typeface="Arial" panose="020B0604020202020204" pitchFamily="34" charset="0"/>
              </a:rPr>
              <a:t>n(n+2)]</a:t>
            </a:r>
            <a:r>
              <a:rPr lang="en-US" b="1" baseline="30000">
                <a:solidFill>
                  <a:srgbClr val="333333"/>
                </a:solidFill>
                <a:latin typeface="Arial" panose="020B0604020202020204" pitchFamily="34" charset="0"/>
              </a:rPr>
              <a:t>1/2</a:t>
            </a:r>
            <a:endParaRPr lang="en-US" b="1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  <a:ea typeface="Abadi" panose="02000000000000000000" pitchFamily="2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Abadi" panose="02000000000000000000" pitchFamily="2" charset="0"/>
              </a:rPr>
              <a:t>Gd 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  <a:ea typeface="Abadi" panose="02000000000000000000" pitchFamily="2" charset="0"/>
              </a:rPr>
              <a:t>3+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Abadi" panose="02000000000000000000" pitchFamily="2" charset="0"/>
              </a:rPr>
              <a:t>has seven unpaired electrons (f</a:t>
            </a:r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  <a:ea typeface="Abadi" panose="02000000000000000000" pitchFamily="2" charset="0"/>
              </a:rPr>
              <a:t>7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Abadi" panose="02000000000000000000" pitchFamily="2" charset="0"/>
              </a:rPr>
              <a:t>)  and </a:t>
            </a:r>
            <a:r>
              <a:rPr lang="el-GR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1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S. 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7.9 B.M</a:t>
            </a:r>
            <a:endParaRPr lang="en-US" b="0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en-US" baseline="30000">
                <a:solidFill>
                  <a:srgbClr val="333333"/>
                </a:solidFill>
                <a:latin typeface="Arial" panose="020B0604020202020204" pitchFamily="34" charset="0"/>
                <a:ea typeface="Abadi" panose="02000000000000000000" pitchFamily="2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  <a:ea typeface="Abadi" panose="02000000000000000000" pitchFamily="2" charset="0"/>
              </a:rPr>
              <a:t>The only two lanthanides which do not obey the </a:t>
            </a:r>
            <a:r>
              <a:rPr lang="en-US"/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J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equation are samarium (III) and europium (III).</a:t>
            </a:r>
            <a:endParaRPr lang="en-US" baseline="30000">
              <a:latin typeface="Rockwell" panose="02060603020205020403" pitchFamily="18" charset="0"/>
              <a:ea typeface="Abadi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197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C1B8E499-5186-9B4F-8A28-51FBBFD80E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655" y="571500"/>
            <a:ext cx="11126391" cy="5500688"/>
          </a:xfrm>
        </p:spPr>
      </p:pic>
    </p:spTree>
    <p:extLst>
      <p:ext uri="{BB962C8B-B14F-4D97-AF65-F5344CB8AC3E}">
        <p14:creationId xmlns:p14="http://schemas.microsoft.com/office/powerpoint/2010/main" val="1288492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00EF9-5414-A548-A64B-410B585CF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0797"/>
            <a:ext cx="10515600" cy="5516166"/>
          </a:xfrm>
        </p:spPr>
        <p:txBody>
          <a:bodyPr/>
          <a:lstStyle/>
          <a:p>
            <a:r>
              <a:rPr lang="en-US"/>
              <a:t> From the graph it is seen that for most of the elements there is excellent agreement between the calculated values using the</a:t>
            </a:r>
          </a:p>
          <a:p>
            <a:pPr marL="0" indent="0">
              <a:buNone/>
            </a:pPr>
            <a:r>
              <a:rPr lang="en-US"/>
              <a:t> spin–orbit coupling formula and experimental values measured at 300k.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F4F0DCB4-F07A-F84E-9CD8-9923A37158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999" y="2464595"/>
            <a:ext cx="8969375" cy="391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831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98D74-A826-DF4F-A013-ECAB4A2C0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7339"/>
            <a:ext cx="10515600" cy="5623322"/>
          </a:xfrm>
        </p:spPr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82198442-5622-C64F-BE8D-126158C44C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03609"/>
            <a:ext cx="10515600" cy="6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068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7F28F-8E75-E14C-A9CC-E453FA598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2203"/>
            <a:ext cx="10515600" cy="56947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/>
              <a:t>a- J=|L-S| for less than half – filled configuration</a:t>
            </a:r>
          </a:p>
          <a:p>
            <a:pPr marL="0" indent="0">
              <a:buNone/>
            </a:pPr>
            <a:r>
              <a:rPr lang="en-US"/>
              <a:t>     J = | L+S| for more than half –filled configuration</a:t>
            </a:r>
          </a:p>
          <a:p>
            <a:pPr marL="0" indent="0">
              <a:buNone/>
            </a:pPr>
            <a:r>
              <a:rPr lang="en-US"/>
              <a:t>  L and S values for electrons when the configuration less than half –filled; L and S values for holes when the configuration is more than half –filled.</a:t>
            </a:r>
          </a:p>
          <a:p>
            <a:pPr marL="0" indent="0">
              <a:buNone/>
            </a:pPr>
            <a:r>
              <a:rPr lang="en-US"/>
              <a:t>b. g= 1+ J(J+1) + S(S+1)- L(L+1)/ 2J(J+1)</a:t>
            </a:r>
          </a:p>
          <a:p>
            <a:pPr marL="0" indent="0">
              <a:buNone/>
            </a:pPr>
            <a:r>
              <a:rPr lang="en-US"/>
              <a:t>c.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g[J(J+1)]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1/2</a:t>
            </a:r>
            <a:endParaRPr lang="en-US" b="0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baseline="3000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baseline="3000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00B0F0"/>
                </a:solidFill>
                <a:latin typeface="Arial" panose="020B0604020202020204" pitchFamily="34" charset="0"/>
              </a:rPr>
              <a:t>Actinides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: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similar to lanthanides actinides also have incompletely filled 5f orbitals.</a:t>
            </a:r>
          </a:p>
          <a:p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The 5f orbitals are poorly shielded and the shielding depends upon the oxidation state.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766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6E8A3-ADE5-594F-86CA-36CE41D6B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7922"/>
            <a:ext cx="10515600" cy="5659041"/>
          </a:xfrm>
        </p:spPr>
        <p:txBody>
          <a:bodyPr>
            <a:normAutofit lnSpcReduction="10000"/>
          </a:bodyPr>
          <a:lstStyle/>
          <a:p>
            <a:r>
              <a:rPr lang="en-US"/>
              <a:t> Since there is poor shielded the actinides have very high crystal field effects than the 4f orbitals of lanthanides.</a:t>
            </a:r>
          </a:p>
          <a:p>
            <a:r>
              <a:rPr lang="en-US"/>
              <a:t> It is one tenth of the first transition series elements and ten times that of lanthanides. </a:t>
            </a:r>
          </a:p>
          <a:p>
            <a:r>
              <a:rPr lang="en-US"/>
              <a:t> The actinide complexes have the magnetic exchange phenomenon.</a:t>
            </a:r>
          </a:p>
          <a:p>
            <a:r>
              <a:rPr lang="en-US"/>
              <a:t> j-j coupling plays major rule in actinide elements.</a:t>
            </a:r>
          </a:p>
          <a:p>
            <a:r>
              <a:rPr lang="en-US"/>
              <a:t> For the same f</a:t>
            </a:r>
            <a:r>
              <a:rPr lang="en-US" baseline="30000"/>
              <a:t>n</a:t>
            </a:r>
            <a:r>
              <a:rPr lang="en-US"/>
              <a:t> configuration the magnetic moment of actinide is lower than that of a lanthanide.</a:t>
            </a:r>
          </a:p>
          <a:p>
            <a:r>
              <a:rPr lang="en-US"/>
              <a:t> The 5f</a:t>
            </a:r>
            <a:r>
              <a:rPr lang="en-US" baseline="30000"/>
              <a:t>n</a:t>
            </a:r>
            <a:r>
              <a:rPr lang="en-US"/>
              <a:t> electeons have considerable quenching of orbital magnetic moment.</a:t>
            </a:r>
          </a:p>
          <a:p>
            <a:r>
              <a:rPr lang="en-US"/>
              <a:t> pu (III) 5f</a:t>
            </a:r>
            <a:r>
              <a:rPr lang="en-US" baseline="30000"/>
              <a:t>5</a:t>
            </a:r>
            <a:r>
              <a:rPr lang="en-US"/>
              <a:t> and Am(III) 5f</a:t>
            </a:r>
            <a:r>
              <a:rPr lang="en-US" baseline="30000"/>
              <a:t>6</a:t>
            </a:r>
            <a:r>
              <a:rPr lang="en-US"/>
              <a:t> have magnetic moments similar to their lanthanide counterparts sm (III) 4f</a:t>
            </a:r>
            <a:r>
              <a:rPr lang="en-US" baseline="30000"/>
              <a:t>5 </a:t>
            </a:r>
            <a:r>
              <a:rPr lang="en-US"/>
              <a:t>and Eu (III) 4f</a:t>
            </a:r>
            <a:r>
              <a:rPr lang="en-US" baseline="30000"/>
              <a:t>6</a:t>
            </a:r>
            <a:r>
              <a:rPr lang="en-US"/>
              <a:t>.</a:t>
            </a:r>
          </a:p>
          <a:p>
            <a:r>
              <a:rPr lang="en-US"/>
              <a:t> The spin poulation in the ground state is thermally controlled.</a:t>
            </a:r>
          </a:p>
        </p:txBody>
      </p:sp>
    </p:spTree>
    <p:extLst>
      <p:ext uri="{BB962C8B-B14F-4D97-AF65-F5344CB8AC3E}">
        <p14:creationId xmlns:p14="http://schemas.microsoft.com/office/powerpoint/2010/main" val="2157575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46C92-6F09-784B-8965-7978667CA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7706"/>
            <a:ext cx="10515600" cy="5462588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accent2">
                    <a:lumMod val="75000"/>
                  </a:schemeClr>
                </a:solidFill>
              </a:rPr>
              <a:t>Determination of magnetic susceptibility</a:t>
            </a:r>
            <a:br>
              <a:rPr lang="en-US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>
                <a:solidFill>
                  <a:schemeClr val="accent2">
                    <a:lumMod val="75000"/>
                  </a:schemeClr>
                </a:solidFill>
              </a:rPr>
              <a:t>using Guoy balance method:</a:t>
            </a:r>
          </a:p>
          <a:p>
            <a:pPr marL="0" indent="0">
              <a:buNone/>
            </a:pPr>
            <a:r>
              <a:rPr lang="en-US" sz="2800">
                <a:solidFill>
                  <a:srgbClr val="00B0F0"/>
                </a:solidFill>
              </a:rPr>
              <a:t>Paramagnetic substance</a:t>
            </a:r>
          </a:p>
          <a:p>
            <a:r>
              <a:rPr lang="en-US" sz="2800">
                <a:solidFill>
                  <a:srgbClr val="00B0F0"/>
                </a:solidFill>
              </a:rPr>
              <a:t> </a:t>
            </a:r>
            <a:r>
              <a:rPr lang="en-US" sz="2800">
                <a:solidFill>
                  <a:schemeClr val="tx2">
                    <a:lumMod val="75000"/>
                  </a:schemeClr>
                </a:solidFill>
              </a:rPr>
              <a:t>when a substance is suspended between the two poles of an electromagnet</a:t>
            </a:r>
          </a:p>
          <a:p>
            <a:r>
              <a:rPr lang="en-US" sz="2800">
                <a:solidFill>
                  <a:schemeClr val="tx2">
                    <a:lumMod val="75000"/>
                  </a:schemeClr>
                </a:solidFill>
              </a:rPr>
              <a:t> The current is switched on,it experiences a force acting along its length.</a:t>
            </a:r>
          </a:p>
          <a:p>
            <a:r>
              <a:rPr lang="en-US" sz="2800">
                <a:solidFill>
                  <a:schemeClr val="tx2">
                    <a:lumMod val="75000"/>
                  </a:schemeClr>
                </a:solidFill>
              </a:rPr>
              <a:t> The substance will be drawn downward by the electromagnetic field if it is paramagnetic.</a:t>
            </a:r>
          </a:p>
          <a:p>
            <a:r>
              <a:rPr lang="en-US" sz="2800">
                <a:solidFill>
                  <a:schemeClr val="tx2">
                    <a:lumMod val="75000"/>
                  </a:schemeClr>
                </a:solidFill>
              </a:rPr>
              <a:t>The weight of the substance will increase in weight the magnetic susceptibility is calculated.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884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8A497-378F-6549-AF41-5E663BA86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                                                       THANK YOU</a:t>
            </a:r>
          </a:p>
        </p:txBody>
      </p:sp>
    </p:spTree>
    <p:extLst>
      <p:ext uri="{BB962C8B-B14F-4D97-AF65-F5344CB8AC3E}">
        <p14:creationId xmlns:p14="http://schemas.microsoft.com/office/powerpoint/2010/main" val="2623073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FC1AAE44-39E9-7A43-9CAB-83BAF04C79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53" y="446484"/>
            <a:ext cx="10626327" cy="5893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465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6CB40-A8DF-3F48-9A44-11CBE3430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1500"/>
            <a:ext cx="10515600" cy="56054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>
                <a:solidFill>
                  <a:schemeClr val="accent2">
                    <a:lumMod val="60000"/>
                    <a:lumOff val="40000"/>
                  </a:schemeClr>
                </a:solidFill>
              </a:rPr>
              <a:t>Calculation</a:t>
            </a:r>
            <a:r>
              <a:rPr lang="en-US" b="1"/>
              <a:t>:</a:t>
            </a:r>
          </a:p>
          <a:p>
            <a:pPr marL="0" indent="0">
              <a:buNone/>
            </a:pPr>
            <a:r>
              <a:rPr lang="en-US"/>
              <a:t>Increase in weight</a:t>
            </a:r>
          </a:p>
          <a:p>
            <a:pPr marL="0" indent="0">
              <a:buNone/>
            </a:pPr>
            <a:r>
              <a:rPr lang="en-US" b="1"/>
              <a:t> </a:t>
            </a:r>
            <a:r>
              <a:rPr lang="el-GR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 = m</a:t>
            </a:r>
            <a:r>
              <a:rPr lang="en-US" b="1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-m</a:t>
            </a:r>
            <a:r>
              <a:rPr lang="en-US" b="1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The paramagnetic susceptibility is calculated from the equation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</a:t>
            </a:r>
            <a:r>
              <a:rPr lang="en-US" b="1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 b="1"/>
              <a:t> </a:t>
            </a:r>
            <a:r>
              <a:rPr lang="el-GR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mg = ½ (</a:t>
            </a:r>
            <a:r>
              <a:rPr lang="el-GR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x – </a:t>
            </a:r>
            <a:r>
              <a:rPr lang="el-GR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en-US" b="1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en-US" b="1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) AH</a:t>
            </a:r>
            <a:r>
              <a:rPr lang="en-US" b="1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</a:t>
            </a:r>
            <a:endParaRPr lang="en-US" b="1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/>
              <a:t>g= Accelaration due to gravity</a:t>
            </a:r>
          </a:p>
          <a:p>
            <a:pPr marL="0" indent="0">
              <a:buNone/>
            </a:pP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 Density of the substance 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x= Mass susceptibility of the substance</a:t>
            </a:r>
          </a:p>
          <a:p>
            <a:pPr marL="0" indent="0">
              <a:buNone/>
            </a:pP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density of air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X</a:t>
            </a: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a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= mass suscetibility of air</a:t>
            </a:r>
          </a:p>
          <a:p>
            <a:pPr marL="0" indent="0">
              <a:buNone/>
            </a:pP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A= Area of cross section of the cylinder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H= strength of the magnetic field in gauze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is known to be 0.036x10</a:t>
            </a:r>
            <a:r>
              <a:rPr lang="en-US" b="0" i="0" baseline="30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-6</a:t>
            </a:r>
            <a:endParaRPr lang="en-US" b="0" i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30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90536-F00A-3948-8DB5-A5F008BC0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3641"/>
            <a:ext cx="10515600" cy="5623322"/>
          </a:xfrm>
        </p:spPr>
        <p:txBody>
          <a:bodyPr>
            <a:normAutofit/>
          </a:bodyPr>
          <a:lstStyle/>
          <a:p>
            <a:r>
              <a:rPr lang="en-US"/>
              <a:t> If a standard substance is taken for which the specific magnetic susceptibility ‘x’ and ‘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’ are known then.  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</a:t>
            </a:r>
            <a:r>
              <a:rPr lang="el-GR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m/</a:t>
            </a:r>
            <a:r>
              <a:rPr lang="el-GR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en-US" b="1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= </a:t>
            </a:r>
            <a:r>
              <a:rPr lang="el-GR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x-</a:t>
            </a:r>
            <a:r>
              <a:rPr lang="el-GR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en-US" b="1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en-US" b="1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l-GR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en-US" b="1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en-US" b="1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el-GR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en-US" b="1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en-US" b="1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</a:t>
            </a:r>
          </a:p>
          <a:p>
            <a:pPr marL="0" indent="0">
              <a:buNone/>
            </a:pPr>
            <a:r>
              <a:rPr lang="en-US" baseline="-2500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where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 = weight change for the substance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W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Weight change for water</a:t>
            </a:r>
            <a:endParaRPr lang="en-US" b="0" i="0" baseline="-2500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            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. = Density of the substance</a:t>
            </a:r>
          </a:p>
          <a:p>
            <a:pPr marL="0" indent="0">
              <a:buNone/>
            </a:pP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     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Density of air</a:t>
            </a:r>
            <a:endParaRPr lang="en-US" b="0" i="0" baseline="-2500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            X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mass susceptibility of air</a:t>
            </a:r>
            <a:endParaRPr lang="en-US" b="0" i="0" baseline="-2500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             X = mass susceptibility of the substance</a:t>
            </a:r>
          </a:p>
          <a:p>
            <a:pPr marL="0" indent="0">
              <a:buNone/>
            </a:pP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          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density of water</a:t>
            </a:r>
            <a:endParaRPr lang="en-US" b="0" i="0" baseline="-2500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            x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mass susceptibility of water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28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F253D-E15A-464F-908B-563D9B4A2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5109"/>
            <a:ext cx="10515600" cy="5301854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rgbClr val="00B0F0"/>
                </a:solidFill>
              </a:rPr>
              <a:t>Diamagnetic substance.    </a:t>
            </a:r>
          </a:p>
          <a:p>
            <a:r>
              <a:rPr lang="en-US">
                <a:solidFill>
                  <a:srgbClr val="00B0F0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In the case of diamagnetic substances the cylinder will be pushed upwards by the electromagnetic field because diamagnetic substances are repelled by the magnetic field.</a:t>
            </a:r>
          </a:p>
          <a:p>
            <a:r>
              <a:rPr lang="en-US">
                <a:solidFill>
                  <a:schemeClr val="tx1"/>
                </a:solidFill>
              </a:rPr>
              <a:t>The weight of the substance will decrease apparently.</a:t>
            </a:r>
          </a:p>
          <a:p>
            <a:r>
              <a:rPr lang="en-US">
                <a:solidFill>
                  <a:schemeClr val="tx1"/>
                </a:solidFill>
              </a:rPr>
              <a:t> weight change of the substance and X can be calculated.</a:t>
            </a:r>
          </a:p>
          <a:p>
            <a:r>
              <a:rPr lang="en-US">
                <a:solidFill>
                  <a:schemeClr val="tx1"/>
                </a:solidFill>
              </a:rPr>
              <a:t> weight change and X will be negative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3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32878-A6AA-6741-B9CD-391B9E58A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2203"/>
            <a:ext cx="10515600" cy="56947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>
                <a:solidFill>
                  <a:schemeClr val="accent2">
                    <a:lumMod val="50000"/>
                  </a:schemeClr>
                </a:solidFill>
              </a:rPr>
              <a:t>FARADAY METHOD:</a:t>
            </a:r>
          </a:p>
          <a:p>
            <a:r>
              <a:rPr lang="en-US" b="1"/>
              <a:t> </a:t>
            </a:r>
            <a:r>
              <a:rPr lang="en-US"/>
              <a:t>A very small volume of the magnetic sample is packed in a container made of quatrz.</a:t>
            </a:r>
          </a:p>
          <a:p>
            <a:r>
              <a:rPr lang="en-US" b="1"/>
              <a:t> </a:t>
            </a:r>
            <a:r>
              <a:rPr lang="en-US"/>
              <a:t>It is suspended from a balance in the region of strong magnetic field.</a:t>
            </a:r>
          </a:p>
          <a:p>
            <a:r>
              <a:rPr lang="en-US" b="1"/>
              <a:t> </a:t>
            </a:r>
            <a:r>
              <a:rPr lang="en-US"/>
              <a:t>The product H(dH/dx) should be constant over the volume of the sample.</a:t>
            </a:r>
          </a:p>
          <a:p>
            <a:r>
              <a:rPr lang="en-US" b="1"/>
              <a:t> </a:t>
            </a:r>
            <a:r>
              <a:rPr lang="en-US"/>
              <a:t>H is the field strength and dH/dx is the gradient of the field.</a:t>
            </a:r>
          </a:p>
          <a:p>
            <a:r>
              <a:rPr lang="en-US" b="1"/>
              <a:t> </a:t>
            </a:r>
            <a:r>
              <a:rPr lang="en-US"/>
              <a:t>The whole set-up is placed in nitrogen or helium atmosphere.</a:t>
            </a:r>
          </a:p>
          <a:p>
            <a:r>
              <a:rPr lang="en-US" b="1"/>
              <a:t> </a:t>
            </a:r>
            <a:r>
              <a:rPr lang="en-US"/>
              <a:t>The region of uniform H(dH/dx) is determined by placing a small quantity of a substance of mass m and the magnetic susceptibility.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Χ</a:t>
            </a:r>
            <a:r>
              <a:rPr lang="en-US"/>
              <a:t>’</a:t>
            </a:r>
            <a:r>
              <a:rPr lang="en-US">
                <a:solidFill>
                  <a:srgbClr val="333333"/>
                </a:solidFill>
                <a:latin typeface="Rockwell" panose="02060603020205020403" pitchFamily="18" charset="0"/>
              </a:rPr>
              <a:t> </a:t>
            </a:r>
          </a:p>
          <a:p>
            <a:pPr marL="0" indent="0">
              <a:buNone/>
            </a:pPr>
            <a:r>
              <a:rPr lang="en-US">
                <a:solidFill>
                  <a:srgbClr val="333333"/>
                </a:solidFill>
                <a:latin typeface="Rockwell" panose="02060603020205020403" pitchFamily="18" charset="0"/>
              </a:rPr>
              <a:t>                  </a:t>
            </a:r>
            <a:r>
              <a:rPr lang="en-US" b="1">
                <a:solidFill>
                  <a:srgbClr val="333333"/>
                </a:solidFill>
                <a:latin typeface="Rockwell" panose="02060603020205020403" pitchFamily="18" charset="0"/>
              </a:rPr>
              <a:t>H (dH/dx) =(dF/m</a:t>
            </a:r>
            <a:r>
              <a:rPr lang="el-GR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χ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r>
              <a:rPr lang="en-US">
                <a:solidFill>
                  <a:srgbClr val="333333"/>
                </a:solidFill>
                <a:latin typeface="Rockwell" panose="02060603020205020403" pitchFamily="18" charset="0"/>
              </a:rPr>
              <a:t>Where dF is the force. It measured by using catheometer.</a:t>
            </a:r>
          </a:p>
          <a:p>
            <a:r>
              <a:rPr lang="en-US">
                <a:solidFill>
                  <a:srgbClr val="333333"/>
                </a:solidFill>
                <a:latin typeface="Rockwell" panose="02060603020205020403" pitchFamily="18" charset="0"/>
              </a:rPr>
              <a:t> The magnetic susceptibility is first measured for the standard substance and then for the sample.</a:t>
            </a:r>
          </a:p>
          <a:p>
            <a:pPr marL="0" indent="0">
              <a:buNone/>
            </a:pP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                </a:t>
            </a:r>
            <a:r>
              <a:rPr lang="el-GR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χ</a:t>
            </a:r>
            <a:r>
              <a:rPr lang="en-US" b="1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</a:t>
            </a:r>
            <a:r>
              <a:rPr lang="en-US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= </a:t>
            </a:r>
            <a:r>
              <a:rPr lang="el-GR" b="1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χ</a:t>
            </a:r>
            <a:r>
              <a:rPr lang="en-US" b="1" baseline="-25000">
                <a:solidFill>
                  <a:srgbClr val="333333"/>
                </a:solidFill>
                <a:latin typeface="Arial" panose="020B0604020202020204" pitchFamily="34" charset="0"/>
              </a:rPr>
              <a:t>0</a:t>
            </a:r>
            <a:r>
              <a:rPr lang="en-US" b="1">
                <a:solidFill>
                  <a:srgbClr val="333333"/>
                </a:solidFill>
                <a:latin typeface="Arial" panose="020B0604020202020204" pitchFamily="34" charset="0"/>
              </a:rPr>
              <a:t>(d</a:t>
            </a:r>
            <a:r>
              <a:rPr lang="en-US" b="1" baseline="-25000">
                <a:solidFill>
                  <a:srgbClr val="333333"/>
                </a:solidFill>
                <a:latin typeface="Arial" panose="020B0604020202020204" pitchFamily="34" charset="0"/>
              </a:rPr>
              <a:t>s</a:t>
            </a:r>
            <a:r>
              <a:rPr lang="en-US" b="1">
                <a:solidFill>
                  <a:srgbClr val="333333"/>
                </a:solidFill>
                <a:latin typeface="Arial" panose="020B0604020202020204" pitchFamily="34" charset="0"/>
              </a:rPr>
              <a:t>/d</a:t>
            </a:r>
            <a:r>
              <a:rPr lang="en-US" b="1" baseline="-25000">
                <a:solidFill>
                  <a:srgbClr val="333333"/>
                </a:solidFill>
                <a:latin typeface="Arial" panose="020B0604020202020204" pitchFamily="34" charset="0"/>
              </a:rPr>
              <a:t>0</a:t>
            </a:r>
            <a:r>
              <a:rPr lang="en-US" b="1">
                <a:solidFill>
                  <a:srgbClr val="333333"/>
                </a:solidFill>
                <a:latin typeface="Arial" panose="020B0604020202020204" pitchFamily="34" charset="0"/>
              </a:rPr>
              <a:t>)(m</a:t>
            </a:r>
            <a:r>
              <a:rPr lang="en-US" b="1" baseline="-25000">
                <a:solidFill>
                  <a:srgbClr val="333333"/>
                </a:solidFill>
                <a:latin typeface="Arial" panose="020B0604020202020204" pitchFamily="34" charset="0"/>
              </a:rPr>
              <a:t>0</a:t>
            </a:r>
            <a:r>
              <a:rPr lang="en-US" b="1">
                <a:solidFill>
                  <a:srgbClr val="333333"/>
                </a:solidFill>
                <a:latin typeface="Arial" panose="020B0604020202020204" pitchFamily="34" charset="0"/>
              </a:rPr>
              <a:t>/m</a:t>
            </a:r>
            <a:r>
              <a:rPr lang="en-US" b="1" baseline="-25000">
                <a:solidFill>
                  <a:srgbClr val="333333"/>
                </a:solidFill>
                <a:latin typeface="Arial" panose="020B0604020202020204" pitchFamily="34" charset="0"/>
              </a:rPr>
              <a:t>s</a:t>
            </a:r>
            <a:r>
              <a:rPr lang="en-US" b="1">
                <a:solidFill>
                  <a:srgbClr val="333333"/>
                </a:solidFill>
                <a:latin typeface="Arial" panose="020B0604020202020204" pitchFamily="34" charset="0"/>
              </a:rPr>
              <a:t>)</a:t>
            </a:r>
          </a:p>
          <a:p>
            <a:r>
              <a:rPr lang="en-US" b="1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where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χ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</a:t>
            </a:r>
            <a:r>
              <a:rPr lang="en-US">
                <a:solidFill>
                  <a:srgbClr val="333333"/>
                </a:solidFill>
                <a:latin typeface="Arial" panose="020B0604020202020204" pitchFamily="34" charset="0"/>
              </a:rPr>
              <a:t>and</a:t>
            </a:r>
            <a:r>
              <a:rPr lang="el-G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χ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0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are the magnetic susceptibilities of the sample and the standard, d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 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and d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are the feflections,m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andm</a:t>
            </a:r>
            <a:r>
              <a:rPr lang="en-US" b="0" i="0" baseline="-2500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en-US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are the respective mass.</a:t>
            </a:r>
            <a:endParaRPr lang="en-US" b="1" baseline="-2500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714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F843D12A-3B38-DB41-91A9-391EC56EF3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78" y="589359"/>
            <a:ext cx="10947797" cy="5554266"/>
          </a:xfrm>
        </p:spPr>
      </p:pic>
    </p:spTree>
    <p:extLst>
      <p:ext uri="{BB962C8B-B14F-4D97-AF65-F5344CB8AC3E}">
        <p14:creationId xmlns:p14="http://schemas.microsoft.com/office/powerpoint/2010/main" val="1279603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AA0E626A-5220-AD46-9AA3-F6AD285E36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656" y="642938"/>
            <a:ext cx="10644188" cy="5464968"/>
          </a:xfrm>
        </p:spPr>
      </p:pic>
    </p:spTree>
    <p:extLst>
      <p:ext uri="{BB962C8B-B14F-4D97-AF65-F5344CB8AC3E}">
        <p14:creationId xmlns:p14="http://schemas.microsoft.com/office/powerpoint/2010/main" val="3390522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Determination of magnetic moment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Determination of magnetic moment</dc:title>
  <dc:creator>919361498802</dc:creator>
  <cp:lastModifiedBy>919361498802</cp:lastModifiedBy>
  <cp:revision>22</cp:revision>
  <dcterms:created xsi:type="dcterms:W3CDTF">2020-09-10T10:23:44Z</dcterms:created>
  <dcterms:modified xsi:type="dcterms:W3CDTF">2020-09-11T06:53:43Z</dcterms:modified>
</cp:coreProperties>
</file>