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9" r:id="rId3"/>
    <p:sldId id="257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65" r:id="rId12"/>
    <p:sldId id="266" r:id="rId13"/>
    <p:sldId id="267" r:id="rId14"/>
    <p:sldId id="268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8000" b="1" dirty="0" smtClean="0">
                <a:solidFill>
                  <a:srgbClr val="FF0000"/>
                </a:solidFill>
              </a:rPr>
              <a:t>GENETICS</a:t>
            </a:r>
            <a:endParaRPr lang="en-IN" sz="8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IN" b="1" dirty="0" smtClean="0">
                <a:solidFill>
                  <a:srgbClr val="7030A0"/>
                </a:solidFill>
              </a:rPr>
              <a:t>Parents:   </a:t>
            </a:r>
            <a:r>
              <a:rPr lang="en-IN" b="1" dirty="0" smtClean="0"/>
              <a:t>       Male                      female</a:t>
            </a:r>
          </a:p>
          <a:p>
            <a:r>
              <a:rPr lang="en-IN" b="1" dirty="0" smtClean="0"/>
              <a:t>                          Tall                          Dwarf</a:t>
            </a:r>
          </a:p>
          <a:p>
            <a:r>
              <a:rPr lang="en-IN" b="1" dirty="0" smtClean="0">
                <a:solidFill>
                  <a:srgbClr val="FFC000"/>
                </a:solidFill>
              </a:rPr>
              <a:t>                              TT                           </a:t>
            </a:r>
            <a:r>
              <a:rPr lang="en-IN" b="1" dirty="0" err="1" smtClean="0">
                <a:solidFill>
                  <a:srgbClr val="0070C0"/>
                </a:solidFill>
              </a:rPr>
              <a:t>tt</a:t>
            </a:r>
            <a:endParaRPr lang="en-IN" b="1" dirty="0" smtClean="0">
              <a:solidFill>
                <a:srgbClr val="0070C0"/>
              </a:solidFill>
            </a:endParaRPr>
          </a:p>
          <a:p>
            <a:r>
              <a:rPr lang="en-IN" b="1" dirty="0" smtClean="0"/>
              <a:t>Gametes :            </a:t>
            </a:r>
            <a:r>
              <a:rPr lang="en-IN" b="1" dirty="0" smtClean="0">
                <a:solidFill>
                  <a:srgbClr val="FFC000"/>
                </a:solidFill>
              </a:rPr>
              <a:t>T</a:t>
            </a:r>
            <a:r>
              <a:rPr lang="en-IN" b="1" dirty="0" smtClean="0"/>
              <a:t>                               </a:t>
            </a:r>
            <a:r>
              <a:rPr lang="en-IN" b="1" dirty="0" err="1" smtClean="0">
                <a:solidFill>
                  <a:srgbClr val="0070C0"/>
                </a:solidFill>
              </a:rPr>
              <a:t>t</a:t>
            </a:r>
            <a:endParaRPr lang="en-IN" b="1" dirty="0" smtClean="0">
              <a:solidFill>
                <a:srgbClr val="0070C0"/>
              </a:solidFill>
            </a:endParaRPr>
          </a:p>
          <a:p>
            <a:r>
              <a:rPr lang="en-IN" b="1" dirty="0" smtClean="0"/>
              <a:t> F1 Generation:</a:t>
            </a:r>
            <a:endParaRPr lang="en-IN" b="1" dirty="0" smtClean="0">
              <a:solidFill>
                <a:srgbClr val="0070C0"/>
              </a:solidFill>
            </a:endParaRPr>
          </a:p>
          <a:p>
            <a:r>
              <a:rPr lang="en-IN" b="1" dirty="0" smtClean="0"/>
              <a:t>                                             Tall</a:t>
            </a:r>
          </a:p>
          <a:p>
            <a:r>
              <a:rPr lang="en-IN" b="1" dirty="0" smtClean="0"/>
              <a:t>  F1 plants are crossed      </a:t>
            </a:r>
            <a:r>
              <a:rPr lang="en-IN" b="1" dirty="0" err="1" smtClean="0">
                <a:solidFill>
                  <a:srgbClr val="FFC000"/>
                </a:solidFill>
              </a:rPr>
              <a:t>T</a:t>
            </a:r>
            <a:r>
              <a:rPr lang="en-IN" b="1" dirty="0" err="1" smtClean="0">
                <a:solidFill>
                  <a:srgbClr val="0070C0"/>
                </a:solidFill>
              </a:rPr>
              <a:t>t</a:t>
            </a:r>
            <a:r>
              <a:rPr lang="en-IN" b="1" dirty="0" smtClean="0">
                <a:solidFill>
                  <a:srgbClr val="00B0F0"/>
                </a:solidFill>
              </a:rPr>
              <a:t>           ×</a:t>
            </a:r>
            <a:r>
              <a:rPr lang="en-IN" b="1" dirty="0" smtClean="0">
                <a:solidFill>
                  <a:srgbClr val="FFC000"/>
                </a:solidFill>
              </a:rPr>
              <a:t>          </a:t>
            </a:r>
            <a:r>
              <a:rPr lang="en-IN" b="1" dirty="0" err="1" smtClean="0">
                <a:solidFill>
                  <a:srgbClr val="FFC000"/>
                </a:solidFill>
              </a:rPr>
              <a:t>T</a:t>
            </a:r>
            <a:r>
              <a:rPr lang="en-IN" b="1" dirty="0" err="1" smtClean="0">
                <a:solidFill>
                  <a:srgbClr val="0070C0"/>
                </a:solidFill>
              </a:rPr>
              <a:t>t</a:t>
            </a:r>
            <a:r>
              <a:rPr lang="en-IN" b="1" dirty="0" smtClean="0">
                <a:solidFill>
                  <a:srgbClr val="00B0F0"/>
                </a:solidFill>
              </a:rPr>
              <a:t>  </a:t>
            </a:r>
          </a:p>
          <a:p>
            <a:r>
              <a:rPr lang="en-IN" b="1" dirty="0" smtClean="0"/>
              <a:t>Gametes :                          </a:t>
            </a:r>
            <a:endParaRPr lang="en-IN" b="1" dirty="0" smtClean="0">
              <a:solidFill>
                <a:srgbClr val="0070C0"/>
              </a:solidFill>
            </a:endParaRPr>
          </a:p>
          <a:p>
            <a:endParaRPr lang="en-IN" b="1" dirty="0" smtClean="0"/>
          </a:p>
          <a:p>
            <a:r>
              <a:rPr lang="en-IN" b="1" dirty="0" smtClean="0"/>
              <a:t>F2 :                                    </a:t>
            </a:r>
            <a:r>
              <a:rPr lang="en-IN" b="1" dirty="0" smtClean="0">
                <a:solidFill>
                  <a:srgbClr val="FFC000"/>
                </a:solidFill>
              </a:rPr>
              <a:t>TT </a:t>
            </a:r>
            <a:r>
              <a:rPr lang="en-IN" b="1" dirty="0" smtClean="0"/>
              <a:t>       </a:t>
            </a:r>
            <a:r>
              <a:rPr lang="en-IN" b="1" dirty="0" err="1" smtClean="0">
                <a:solidFill>
                  <a:srgbClr val="FFC000"/>
                </a:solidFill>
              </a:rPr>
              <a:t>T</a:t>
            </a:r>
            <a:r>
              <a:rPr lang="en-IN" b="1" dirty="0" err="1" smtClean="0">
                <a:solidFill>
                  <a:srgbClr val="0070C0"/>
                </a:solidFill>
              </a:rPr>
              <a:t>t</a:t>
            </a:r>
            <a:r>
              <a:rPr lang="en-IN" b="1" dirty="0" smtClean="0">
                <a:solidFill>
                  <a:srgbClr val="FFC000"/>
                </a:solidFill>
              </a:rPr>
              <a:t>         </a:t>
            </a:r>
            <a:r>
              <a:rPr lang="en-IN" b="1" dirty="0" err="1" smtClean="0">
                <a:solidFill>
                  <a:srgbClr val="FFC000"/>
                </a:solidFill>
              </a:rPr>
              <a:t>T</a:t>
            </a:r>
            <a:r>
              <a:rPr lang="en-IN" b="1" dirty="0" err="1" smtClean="0">
                <a:solidFill>
                  <a:srgbClr val="0070C0"/>
                </a:solidFill>
              </a:rPr>
              <a:t>t</a:t>
            </a:r>
            <a:r>
              <a:rPr lang="en-IN" b="1" dirty="0" smtClean="0">
                <a:solidFill>
                  <a:srgbClr val="FFC000"/>
                </a:solidFill>
              </a:rPr>
              <a:t>      </a:t>
            </a:r>
            <a:r>
              <a:rPr lang="en-IN" b="1" dirty="0" err="1" smtClean="0">
                <a:solidFill>
                  <a:srgbClr val="0070C0"/>
                </a:solidFill>
              </a:rPr>
              <a:t>tt</a:t>
            </a:r>
            <a:r>
              <a:rPr lang="en-IN" b="1" dirty="0" smtClean="0">
                <a:solidFill>
                  <a:srgbClr val="FFC000"/>
                </a:solidFill>
              </a:rPr>
              <a:t>  </a:t>
            </a:r>
          </a:p>
          <a:p>
            <a:r>
              <a:rPr lang="en-IN" b="1" dirty="0" smtClean="0"/>
              <a:t>                                    Tall   </a:t>
            </a:r>
            <a:r>
              <a:rPr lang="en-IN" b="1" dirty="0" err="1" smtClean="0"/>
              <a:t>Tall</a:t>
            </a:r>
            <a:r>
              <a:rPr lang="en-IN" b="1" dirty="0" smtClean="0"/>
              <a:t>    </a:t>
            </a:r>
            <a:r>
              <a:rPr lang="en-IN" b="1" dirty="0" err="1" smtClean="0"/>
              <a:t>Tall</a:t>
            </a:r>
            <a:r>
              <a:rPr lang="en-IN" b="1" dirty="0" smtClean="0"/>
              <a:t>     Dwarf</a:t>
            </a:r>
          </a:p>
          <a:p>
            <a:r>
              <a:rPr lang="en-IN" b="1" dirty="0" smtClean="0"/>
              <a:t>                                                    75%          25%  </a:t>
            </a:r>
          </a:p>
          <a:p>
            <a:r>
              <a:rPr lang="en-IN" b="1" dirty="0" smtClean="0"/>
              <a:t>                                                       3               1 </a:t>
            </a:r>
          </a:p>
          <a:p>
            <a:pPr>
              <a:buNone/>
            </a:pPr>
            <a:r>
              <a:rPr lang="en-IN" b="1" dirty="0" smtClean="0"/>
              <a:t>   </a:t>
            </a:r>
            <a:endParaRPr lang="en-IN" b="1" dirty="0"/>
          </a:p>
        </p:txBody>
      </p:sp>
      <p:sp>
        <p:nvSpPr>
          <p:cNvPr id="5" name="Oval 4"/>
          <p:cNvSpPr/>
          <p:nvPr/>
        </p:nvSpPr>
        <p:spPr>
          <a:xfrm>
            <a:off x="3276600" y="1524000"/>
            <a:ext cx="762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</a:t>
            </a:r>
            <a:endParaRPr lang="en-IN" dirty="0">
              <a:ln w="18415" cmpd="sng">
                <a:solidFill>
                  <a:srgbClr val="FFFFFF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6019800" y="1676400"/>
            <a:ext cx="7620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</a:t>
            </a:r>
            <a:endParaRPr lang="en-IN" dirty="0"/>
          </a:p>
        </p:txBody>
      </p:sp>
      <p:sp>
        <p:nvSpPr>
          <p:cNvPr id="7" name="Oval 6"/>
          <p:cNvSpPr/>
          <p:nvPr/>
        </p:nvSpPr>
        <p:spPr>
          <a:xfrm>
            <a:off x="4114800" y="3429000"/>
            <a:ext cx="914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</a:t>
            </a:r>
            <a:endParaRPr lang="en-IN" dirty="0"/>
          </a:p>
        </p:txBody>
      </p:sp>
      <p:sp>
        <p:nvSpPr>
          <p:cNvPr id="8" name="Oval 7"/>
          <p:cNvSpPr/>
          <p:nvPr/>
        </p:nvSpPr>
        <p:spPr>
          <a:xfrm>
            <a:off x="5334000" y="342900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</a:t>
            </a:r>
            <a:endParaRPr lang="en-IN" dirty="0"/>
          </a:p>
        </p:txBody>
      </p:sp>
      <p:sp>
        <p:nvSpPr>
          <p:cNvPr id="9" name="Oval 8"/>
          <p:cNvSpPr/>
          <p:nvPr/>
        </p:nvSpPr>
        <p:spPr>
          <a:xfrm>
            <a:off x="6400800" y="335280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</a:t>
            </a:r>
            <a:endParaRPr lang="en-IN" dirty="0"/>
          </a:p>
        </p:txBody>
      </p:sp>
      <p:sp>
        <p:nvSpPr>
          <p:cNvPr id="10" name="Oval 9"/>
          <p:cNvSpPr/>
          <p:nvPr/>
        </p:nvSpPr>
        <p:spPr>
          <a:xfrm>
            <a:off x="7620000" y="335280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</a:t>
            </a:r>
            <a:endParaRPr lang="en-IN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4496594" y="4190206"/>
            <a:ext cx="304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00600" y="403860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6477000" y="3048000"/>
            <a:ext cx="5334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4"/>
          </p:cNvCxnSpPr>
          <p:nvPr/>
        </p:nvCxnSpPr>
        <p:spPr>
          <a:xfrm rot="16200000" flipH="1">
            <a:off x="6019800" y="3733800"/>
            <a:ext cx="304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V="1">
            <a:off x="5029200" y="3886200"/>
            <a:ext cx="1524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4"/>
          </p:cNvCxnSpPr>
          <p:nvPr/>
        </p:nvCxnSpPr>
        <p:spPr>
          <a:xfrm rot="5400000">
            <a:off x="6629400" y="4114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5"/>
          </p:cNvCxnSpPr>
          <p:nvPr/>
        </p:nvCxnSpPr>
        <p:spPr>
          <a:xfrm rot="16200000" flipH="1">
            <a:off x="6490867" y="3442867"/>
            <a:ext cx="470274" cy="1483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0" idx="5"/>
          </p:cNvCxnSpPr>
          <p:nvPr/>
        </p:nvCxnSpPr>
        <p:spPr>
          <a:xfrm rot="5400000">
            <a:off x="7710067" y="3783059"/>
            <a:ext cx="470274" cy="650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228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13000"/>
                <a:gridCol w="2413000"/>
                <a:gridCol w="24130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GAMETES</a:t>
                      </a:r>
                      <a:endParaRPr lang="en-IN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0433" marR="80433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TT</a:t>
                      </a:r>
                      <a:endParaRPr lang="en-IN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Tt</a:t>
                      </a:r>
                      <a:endParaRPr lang="en-IN" dirty="0"/>
                    </a:p>
                  </a:txBody>
                  <a:tcPr marL="80433" marR="80433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Tt</a:t>
                      </a:r>
                      <a:endParaRPr lang="en-IN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tt</a:t>
                      </a:r>
                      <a:endParaRPr lang="en-IN" dirty="0"/>
                    </a:p>
                  </a:txBody>
                  <a:tcPr marL="80433" marR="80433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4191000" y="1752600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</a:t>
            </a:r>
            <a:endParaRPr lang="en-IN" dirty="0"/>
          </a:p>
        </p:txBody>
      </p:sp>
      <p:sp>
        <p:nvSpPr>
          <p:cNvPr id="8" name="Oval 7"/>
          <p:cNvSpPr/>
          <p:nvPr/>
        </p:nvSpPr>
        <p:spPr>
          <a:xfrm>
            <a:off x="7543800" y="1752600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</a:t>
            </a:r>
            <a:endParaRPr lang="en-IN" dirty="0"/>
          </a:p>
        </p:txBody>
      </p:sp>
      <p:sp>
        <p:nvSpPr>
          <p:cNvPr id="9" name="Oval 8"/>
          <p:cNvSpPr/>
          <p:nvPr/>
        </p:nvSpPr>
        <p:spPr>
          <a:xfrm>
            <a:off x="1828800" y="2438400"/>
            <a:ext cx="685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</a:t>
            </a:r>
            <a:endParaRPr lang="en-IN" dirty="0"/>
          </a:p>
        </p:txBody>
      </p:sp>
      <p:sp>
        <p:nvSpPr>
          <p:cNvPr id="10" name="Oval 9"/>
          <p:cNvSpPr/>
          <p:nvPr/>
        </p:nvSpPr>
        <p:spPr>
          <a:xfrm>
            <a:off x="1828800" y="3200400"/>
            <a:ext cx="685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Phenotypic ratio: 3:1 (</a:t>
            </a:r>
            <a:r>
              <a:rPr lang="en-IN" dirty="0" err="1" smtClean="0"/>
              <a:t>Tall:Dwarf</a:t>
            </a:r>
            <a:r>
              <a:rPr lang="en-IN" dirty="0" smtClean="0"/>
              <a:t>)</a:t>
            </a:r>
          </a:p>
          <a:p>
            <a:r>
              <a:rPr lang="en-IN" dirty="0" smtClean="0"/>
              <a:t>Genotypic ratio:   1:2:1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411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pPr algn="ctr"/>
            <a:r>
              <a:rPr lang="en-IN" dirty="0" err="1" smtClean="0">
                <a:latin typeface="Aharoni" pitchFamily="2" charset="-79"/>
                <a:cs typeface="Aharoni" pitchFamily="2" charset="-79"/>
              </a:rPr>
              <a:t>Dihybrid</a:t>
            </a:r>
            <a:r>
              <a:rPr lang="en-IN" dirty="0" smtClean="0">
                <a:latin typeface="Aharoni" pitchFamily="2" charset="-79"/>
                <a:cs typeface="Aharoni" pitchFamily="2" charset="-79"/>
              </a:rPr>
              <a:t> experiment</a:t>
            </a:r>
          </a:p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The crossing of two plants differing in two characters is called </a:t>
            </a:r>
            <a:r>
              <a:rPr lang="en-IN" dirty="0" err="1" smtClean="0">
                <a:latin typeface="Aharoni" pitchFamily="2" charset="-79"/>
                <a:cs typeface="Aharoni" pitchFamily="2" charset="-79"/>
              </a:rPr>
              <a:t>dihybrid</a:t>
            </a:r>
            <a:r>
              <a:rPr lang="en-IN" dirty="0" smtClean="0">
                <a:latin typeface="Aharoni" pitchFamily="2" charset="-79"/>
                <a:cs typeface="Aharoni" pitchFamily="2" charset="-79"/>
              </a:rPr>
              <a:t> experiment.</a:t>
            </a:r>
          </a:p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Parents:  Yellow Round     </a:t>
            </a:r>
            <a:r>
              <a:rPr lang="en-IN" b="1" dirty="0" smtClean="0">
                <a:solidFill>
                  <a:srgbClr val="00B0F0"/>
                </a:solidFill>
              </a:rPr>
              <a:t>×  Green wrinkled</a:t>
            </a:r>
            <a:r>
              <a:rPr lang="en-IN" b="1" dirty="0" smtClean="0">
                <a:solidFill>
                  <a:srgbClr val="FFC000"/>
                </a:solidFill>
              </a:rPr>
              <a:t> </a:t>
            </a:r>
            <a:endParaRPr lang="en-IN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                       YYRR                         </a:t>
            </a:r>
            <a:r>
              <a:rPr lang="en-IN" dirty="0" err="1" smtClean="0">
                <a:latin typeface="Aharoni" pitchFamily="2" charset="-79"/>
                <a:cs typeface="Aharoni" pitchFamily="2" charset="-79"/>
              </a:rPr>
              <a:t>yyrr</a:t>
            </a:r>
            <a:endParaRPr lang="en-IN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Gametes:          YR                             </a:t>
            </a:r>
            <a:r>
              <a:rPr lang="en-IN" dirty="0" err="1" smtClean="0">
                <a:latin typeface="Aharoni" pitchFamily="2" charset="-79"/>
                <a:cs typeface="Aharoni" pitchFamily="2" charset="-79"/>
              </a:rPr>
              <a:t>yr</a:t>
            </a:r>
            <a:endParaRPr lang="en-IN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F1:                                      </a:t>
            </a:r>
            <a:r>
              <a:rPr lang="en-IN" dirty="0" err="1" smtClean="0">
                <a:latin typeface="Aharoni" pitchFamily="2" charset="-79"/>
                <a:cs typeface="Aharoni" pitchFamily="2" charset="-79"/>
              </a:rPr>
              <a:t>YyRr</a:t>
            </a:r>
            <a:endParaRPr lang="en-IN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                                    Yellow Round</a:t>
            </a:r>
          </a:p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F1 plants are crossed: </a:t>
            </a:r>
            <a:r>
              <a:rPr lang="en-IN" dirty="0" err="1" smtClean="0">
                <a:latin typeface="Aharoni" pitchFamily="2" charset="-79"/>
                <a:cs typeface="Aharoni" pitchFamily="2" charset="-79"/>
              </a:rPr>
              <a:t>YyRr</a:t>
            </a:r>
            <a:r>
              <a:rPr lang="en-IN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IN" b="1" dirty="0" smtClean="0">
                <a:solidFill>
                  <a:srgbClr val="00B0F0"/>
                </a:solidFill>
              </a:rPr>
              <a:t>× </a:t>
            </a:r>
            <a:r>
              <a:rPr lang="en-IN" b="1" dirty="0" err="1" smtClean="0">
                <a:solidFill>
                  <a:srgbClr val="00B0F0"/>
                </a:solidFill>
              </a:rPr>
              <a:t>YyRr</a:t>
            </a:r>
            <a:endParaRPr lang="en-IN" b="1" dirty="0" smtClean="0">
              <a:solidFill>
                <a:srgbClr val="00B0F0"/>
              </a:solidFill>
            </a:endParaRPr>
          </a:p>
          <a:p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Gametes:            YR  </a:t>
            </a:r>
            <a:r>
              <a:rPr lang="en-IN" b="1" dirty="0" err="1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IN" b="1" dirty="0" err="1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  </a:t>
            </a:r>
            <a:r>
              <a:rPr lang="en-IN" b="1" dirty="0" err="1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  </a:t>
            </a:r>
            <a:r>
              <a:rPr lang="en-IN" b="1" dirty="0" err="1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IN" b="1" dirty="0" err="1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IN" b="1" dirty="0" err="1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IN" b="1" dirty="0" err="1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r>
              <a:rPr lang="en-IN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endParaRPr lang="en-IN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127760">
                <a:tc>
                  <a:txBody>
                    <a:bodyPr/>
                    <a:lstStyle/>
                    <a:p>
                      <a:r>
                        <a:rPr lang="en-IN" dirty="0" smtClean="0"/>
                        <a:t>Gametes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12776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0" dirty="0" smtClean="0">
                          <a:latin typeface="Aharoni" pitchFamily="2" charset="-79"/>
                          <a:cs typeface="Aharoni" pitchFamily="2" charset="-79"/>
                        </a:rPr>
                        <a:t>YYRR</a:t>
                      </a:r>
                    </a:p>
                    <a:p>
                      <a:r>
                        <a:rPr lang="en-IN" b="0" dirty="0" smtClean="0">
                          <a:latin typeface="Aharoni" pitchFamily="2" charset="-79"/>
                          <a:cs typeface="Aharoni" pitchFamily="2" charset="-79"/>
                        </a:rPr>
                        <a:t>Yellow Round 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Yellow Round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Yellow</a:t>
                      </a:r>
                      <a:r>
                        <a:rPr lang="en-IN" baseline="0" dirty="0" smtClean="0"/>
                        <a:t> Round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Yellow Round</a:t>
                      </a:r>
                      <a:endParaRPr lang="en-IN" dirty="0"/>
                    </a:p>
                  </a:txBody>
                  <a:tcPr/>
                </a:tc>
              </a:tr>
              <a:tr h="112776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dirty="0" smtClean="0">
                          <a:latin typeface="Aharoni" pitchFamily="2" charset="-79"/>
                          <a:cs typeface="Aharoni" pitchFamily="2" charset="-79"/>
                        </a:rPr>
                        <a:t>Yellow Round </a:t>
                      </a:r>
                      <a:endParaRPr lang="en-IN" b="0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Yellow wrinkled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Yellow</a:t>
                      </a:r>
                      <a:r>
                        <a:rPr lang="en-IN" baseline="0" dirty="0" smtClean="0"/>
                        <a:t> Round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Yellow</a:t>
                      </a:r>
                      <a:r>
                        <a:rPr lang="en-IN" baseline="0" dirty="0" smtClean="0"/>
                        <a:t> wrinkled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112776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Yellow</a:t>
                      </a:r>
                      <a:r>
                        <a:rPr lang="en-IN" baseline="0" dirty="0" smtClean="0"/>
                        <a:t> Round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YrRr</a:t>
                      </a:r>
                      <a:endParaRPr lang="en-I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Yellow</a:t>
                      </a:r>
                      <a:r>
                        <a:rPr lang="en-IN" baseline="0" dirty="0" smtClean="0"/>
                        <a:t> Round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Green Round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aseline="0" dirty="0" smtClean="0"/>
                        <a:t>Green Round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112776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Yellow Round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Yellow</a:t>
                      </a:r>
                      <a:r>
                        <a:rPr lang="en-IN" baseline="0" dirty="0" smtClean="0"/>
                        <a:t> wrinkled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yyRr</a:t>
                      </a:r>
                      <a:endParaRPr lang="en-I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aseline="0" dirty="0" smtClean="0"/>
                        <a:t>Green Round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>
                          <a:latin typeface="Aharoni" pitchFamily="2" charset="-79"/>
                          <a:cs typeface="Aharoni" pitchFamily="2" charset="-79"/>
                        </a:rPr>
                        <a:t>yyrr</a:t>
                      </a:r>
                      <a:endParaRPr lang="en-IN" dirty="0" smtClean="0"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r>
                        <a:rPr lang="en-IN" dirty="0" smtClean="0"/>
                        <a:t>Green wrinkled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514600" y="914400"/>
            <a:ext cx="838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4343400" y="9144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endParaRPr lang="en-IN" dirty="0"/>
          </a:p>
        </p:txBody>
      </p:sp>
      <p:sp>
        <p:nvSpPr>
          <p:cNvPr id="7" name="Oval 6"/>
          <p:cNvSpPr/>
          <p:nvPr/>
        </p:nvSpPr>
        <p:spPr>
          <a:xfrm>
            <a:off x="5943600" y="990600"/>
            <a:ext cx="762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err="1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endParaRPr lang="en-IN" dirty="0"/>
          </a:p>
        </p:txBody>
      </p:sp>
      <p:sp>
        <p:nvSpPr>
          <p:cNvPr id="8" name="Oval 7"/>
          <p:cNvSpPr/>
          <p:nvPr/>
        </p:nvSpPr>
        <p:spPr>
          <a:xfrm>
            <a:off x="7620000" y="9144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endParaRPr lang="en-IN" dirty="0"/>
          </a:p>
        </p:txBody>
      </p:sp>
      <p:sp>
        <p:nvSpPr>
          <p:cNvPr id="9" name="Oval 8"/>
          <p:cNvSpPr/>
          <p:nvPr/>
        </p:nvSpPr>
        <p:spPr>
          <a:xfrm>
            <a:off x="990600" y="20574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endParaRPr lang="en-IN" dirty="0"/>
          </a:p>
        </p:txBody>
      </p:sp>
      <p:sp>
        <p:nvSpPr>
          <p:cNvPr id="10" name="Oval 9"/>
          <p:cNvSpPr/>
          <p:nvPr/>
        </p:nvSpPr>
        <p:spPr>
          <a:xfrm>
            <a:off x="990600" y="32004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endParaRPr lang="en-IN" dirty="0"/>
          </a:p>
        </p:txBody>
      </p:sp>
      <p:sp>
        <p:nvSpPr>
          <p:cNvPr id="11" name="Oval 10"/>
          <p:cNvSpPr/>
          <p:nvPr/>
        </p:nvSpPr>
        <p:spPr>
          <a:xfrm>
            <a:off x="990600" y="43434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err="1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914400" y="5410200"/>
            <a:ext cx="838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yr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0" y="1295400"/>
            <a:ext cx="4743606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>
                <a:latin typeface="Aharoni" pitchFamily="2" charset="-79"/>
                <a:cs typeface="Aharoni" pitchFamily="2" charset="-79"/>
              </a:rPr>
              <a:t>F2 Phenotypic ratio is 9:3:3:1</a:t>
            </a:r>
          </a:p>
          <a:p>
            <a:endParaRPr lang="en-IN" sz="28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IN" sz="2800" dirty="0" smtClean="0">
                <a:latin typeface="Aharoni" pitchFamily="2" charset="-79"/>
                <a:cs typeface="Aharoni" pitchFamily="2" charset="-79"/>
              </a:rPr>
              <a:t>Yellow Round : 9</a:t>
            </a:r>
          </a:p>
          <a:p>
            <a:r>
              <a:rPr lang="en-IN" sz="2800" dirty="0" smtClean="0">
                <a:latin typeface="Aharoni" pitchFamily="2" charset="-79"/>
                <a:cs typeface="Aharoni" pitchFamily="2" charset="-79"/>
              </a:rPr>
              <a:t>Yellow Wrinkled: 3</a:t>
            </a:r>
          </a:p>
          <a:p>
            <a:r>
              <a:rPr lang="en-IN" sz="2800" dirty="0" smtClean="0">
                <a:latin typeface="Aharoni" pitchFamily="2" charset="-79"/>
                <a:cs typeface="Aharoni" pitchFamily="2" charset="-79"/>
              </a:rPr>
              <a:t>Green Round : 3</a:t>
            </a:r>
          </a:p>
          <a:p>
            <a:r>
              <a:rPr lang="en-IN" sz="2800" dirty="0" smtClean="0">
                <a:latin typeface="Aharoni" pitchFamily="2" charset="-79"/>
                <a:cs typeface="Aharoni" pitchFamily="2" charset="-79"/>
              </a:rPr>
              <a:t>Green wrinkled : 1</a:t>
            </a:r>
          </a:p>
          <a:p>
            <a:endParaRPr lang="en-IN" sz="2800" dirty="0" smtClean="0">
              <a:latin typeface="Aharoni" pitchFamily="2" charset="-79"/>
              <a:cs typeface="Aharoni" pitchFamily="2" charset="-79"/>
            </a:endParaRPr>
          </a:p>
          <a:p>
            <a:endParaRPr lang="en-IN" sz="2800" dirty="0" smtClean="0">
              <a:latin typeface="Aharoni" pitchFamily="2" charset="-79"/>
              <a:cs typeface="Aharoni" pitchFamily="2" charset="-79"/>
            </a:endParaRPr>
          </a:p>
          <a:p>
            <a:endParaRPr lang="en-IN" sz="28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IN" sz="28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endParaRPr lang="en-IN" sz="2800" dirty="0" smtClean="0">
              <a:latin typeface="Aharoni" pitchFamily="2" charset="-79"/>
              <a:cs typeface="Aharoni" pitchFamily="2" charset="-79"/>
            </a:endParaRPr>
          </a:p>
          <a:p>
            <a:endParaRPr lang="en-IN" sz="2800" dirty="0" smtClean="0">
              <a:latin typeface="Aharoni" pitchFamily="2" charset="-79"/>
              <a:cs typeface="Aharoni" pitchFamily="2" charset="-79"/>
            </a:endParaRPr>
          </a:p>
          <a:p>
            <a:endParaRPr lang="en-IN" sz="28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IN" sz="2800" dirty="0" smtClean="0">
                <a:latin typeface="Aharoni" pitchFamily="2" charset="-79"/>
                <a:cs typeface="Aharoni" pitchFamily="2" charset="-79"/>
              </a:rPr>
              <a:t>                                           </a:t>
            </a:r>
            <a:endParaRPr lang="en-IN" sz="28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IN" dirty="0" smtClean="0"/>
              <a:t> </a:t>
            </a:r>
            <a:r>
              <a:rPr lang="en-IN" b="1" dirty="0" smtClean="0">
                <a:solidFill>
                  <a:srgbClr val="FF0000"/>
                </a:solidFill>
              </a:rPr>
              <a:t>Mendel’s laws</a:t>
            </a:r>
          </a:p>
          <a:p>
            <a:pPr algn="just"/>
            <a:r>
              <a:rPr lang="en-IN" dirty="0" smtClean="0"/>
              <a:t>Based on Mendel’s experimental results certain principles are framed. These principles are called Mendel’s laws. They are as follows:</a:t>
            </a:r>
          </a:p>
          <a:p>
            <a:pPr algn="just"/>
            <a:r>
              <a:rPr lang="en-IN" dirty="0" smtClean="0"/>
              <a:t>1. Law of Dominance</a:t>
            </a:r>
          </a:p>
          <a:p>
            <a:pPr algn="just"/>
            <a:r>
              <a:rPr lang="en-IN" dirty="0" smtClean="0"/>
              <a:t>2. Law of segregation or law of purity of gametes</a:t>
            </a:r>
          </a:p>
          <a:p>
            <a:pPr algn="just"/>
            <a:r>
              <a:rPr lang="en-IN" dirty="0" smtClean="0"/>
              <a:t>3. Law of independent assortment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1.Law of dominance</a:t>
            </a:r>
          </a:p>
          <a:p>
            <a:pPr>
              <a:buNone/>
            </a:pPr>
            <a:r>
              <a:rPr lang="en-IN" b="1" dirty="0" smtClean="0"/>
              <a:t>	</a:t>
            </a:r>
            <a:r>
              <a:rPr lang="en-IN" b="1" dirty="0" smtClean="0">
                <a:solidFill>
                  <a:srgbClr val="00B0F0"/>
                </a:solidFill>
              </a:rPr>
              <a:t>“One factor in a pair may mask or prevent the expression of the other”.</a:t>
            </a:r>
          </a:p>
          <a:p>
            <a:pPr>
              <a:buNone/>
            </a:pPr>
            <a:r>
              <a:rPr lang="en-IN" b="1" dirty="0" smtClean="0"/>
              <a:t>- The law formulated based on the mono hybrid experiment.</a:t>
            </a:r>
            <a:endParaRPr lang="en-IN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2. Law of Segregation</a:t>
            </a:r>
          </a:p>
          <a:p>
            <a:r>
              <a:rPr lang="en-IN" dirty="0" smtClean="0"/>
              <a:t> 	</a:t>
            </a:r>
            <a:r>
              <a:rPr lang="en-IN" b="1" dirty="0" smtClean="0">
                <a:solidFill>
                  <a:srgbClr val="00B0F0"/>
                </a:solidFill>
              </a:rPr>
              <a:t>“During gamete formation the genes of a particular character separate and enter different gametes”.</a:t>
            </a:r>
          </a:p>
          <a:p>
            <a:r>
              <a:rPr lang="en-IN" dirty="0" smtClean="0"/>
              <a:t>This is also called law of purity of gametes.</a:t>
            </a:r>
          </a:p>
          <a:p>
            <a:r>
              <a:rPr lang="en-IN" dirty="0" smtClean="0"/>
              <a:t>This law is also formulated based on </a:t>
            </a:r>
            <a:r>
              <a:rPr lang="en-IN" b="1" dirty="0" smtClean="0"/>
              <a:t>mono hybrid experiment.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3. Law of Independent Assortment</a:t>
            </a:r>
          </a:p>
          <a:p>
            <a:r>
              <a:rPr lang="en-IN" dirty="0" smtClean="0"/>
              <a:t>This law is based on </a:t>
            </a:r>
            <a:r>
              <a:rPr lang="en-IN" dirty="0" err="1" smtClean="0"/>
              <a:t>dihybrid</a:t>
            </a:r>
            <a:r>
              <a:rPr lang="en-IN" dirty="0" smtClean="0"/>
              <a:t> experiment.</a:t>
            </a:r>
          </a:p>
          <a:p>
            <a:r>
              <a:rPr lang="en-IN" dirty="0" smtClean="0"/>
              <a:t>“</a:t>
            </a:r>
            <a:r>
              <a:rPr lang="en-IN" b="1" dirty="0" smtClean="0">
                <a:solidFill>
                  <a:srgbClr val="00B0F0"/>
                </a:solidFill>
              </a:rPr>
              <a:t>The genes for each pair of character </a:t>
            </a:r>
            <a:r>
              <a:rPr lang="en-IN" b="1" dirty="0" err="1" smtClean="0">
                <a:solidFill>
                  <a:srgbClr val="00B0F0"/>
                </a:solidFill>
              </a:rPr>
              <a:t>seperate</a:t>
            </a:r>
            <a:r>
              <a:rPr lang="en-IN" b="1" dirty="0" smtClean="0">
                <a:solidFill>
                  <a:srgbClr val="00B0F0"/>
                </a:solidFill>
              </a:rPr>
              <a:t> independently from those of other characters during gamete formation</a:t>
            </a:r>
            <a:r>
              <a:rPr lang="en-IN" dirty="0" smtClean="0"/>
              <a:t>”.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         </a:t>
            </a:r>
            <a:r>
              <a:rPr lang="en-US" b="1" dirty="0" smtClean="0">
                <a:solidFill>
                  <a:srgbClr val="0070C0"/>
                </a:solidFill>
              </a:rPr>
              <a:t>CORE COURSE III – GENETICS </a:t>
            </a:r>
            <a:endParaRPr lang="en-IN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/>
              <a:t>                                  </a:t>
            </a:r>
            <a:r>
              <a:rPr lang="en-US" b="1" dirty="0" smtClean="0">
                <a:solidFill>
                  <a:srgbClr val="00B0F0"/>
                </a:solidFill>
              </a:rPr>
              <a:t>UNIT - I</a:t>
            </a:r>
            <a:endParaRPr lang="en-IN" dirty="0" smtClean="0">
              <a:solidFill>
                <a:srgbClr val="00B0F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Classical genetics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Mendels</a:t>
            </a:r>
            <a:r>
              <a:rPr lang="en-US" b="1" dirty="0" smtClean="0">
                <a:solidFill>
                  <a:srgbClr val="7030A0"/>
                </a:solidFill>
              </a:rPr>
              <a:t> law - Gene interaction: Co dominance, Supplementary, Complementary, Dominant </a:t>
            </a:r>
            <a:r>
              <a:rPr lang="en-US" b="1" dirty="0" err="1" smtClean="0">
                <a:solidFill>
                  <a:srgbClr val="7030A0"/>
                </a:solidFill>
              </a:rPr>
              <a:t>Epistasis</a:t>
            </a:r>
            <a:r>
              <a:rPr lang="en-US" b="1" dirty="0" smtClean="0">
                <a:solidFill>
                  <a:srgbClr val="7030A0"/>
                </a:solidFill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</a:rPr>
              <a:t>Pleiotrophism</a:t>
            </a:r>
            <a:r>
              <a:rPr lang="en-US" b="1" dirty="0" smtClean="0">
                <a:solidFill>
                  <a:srgbClr val="7030A0"/>
                </a:solidFill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</a:rPr>
              <a:t>Penetrance</a:t>
            </a:r>
            <a:r>
              <a:rPr lang="en-US" b="1" dirty="0" smtClean="0">
                <a:solidFill>
                  <a:srgbClr val="7030A0"/>
                </a:solidFill>
              </a:rPr>
              <a:t>, Expressivity - Sex linked Inheritance in man, Sex influenced genes, Sex limited genes - Genomic  imprinting, X inactivation in mammals . </a:t>
            </a:r>
            <a:endParaRPr lang="en-IN" b="1" dirty="0" smtClean="0">
              <a:solidFill>
                <a:srgbClr val="7030A0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Genetics is the science of heredity. It deals with the study of </a:t>
            </a:r>
            <a:r>
              <a:rPr lang="en-IN" dirty="0" err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charaters</a:t>
            </a:r>
            <a:r>
              <a:rPr lang="en-IN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 and their transmission from the parents to the </a:t>
            </a:r>
            <a:r>
              <a:rPr lang="en-IN" dirty="0" err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youngones</a:t>
            </a:r>
            <a:r>
              <a:rPr lang="en-IN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r>
              <a:rPr lang="en-IN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Heredity refers to passing of physical and mental characteristics from parents to children.</a:t>
            </a:r>
          </a:p>
          <a:p>
            <a:r>
              <a:rPr lang="en-IN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John </a:t>
            </a:r>
            <a:r>
              <a:rPr lang="en-IN" dirty="0" err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Gregor</a:t>
            </a:r>
            <a:r>
              <a:rPr lang="en-IN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 Mendel is the father of genetics.</a:t>
            </a:r>
            <a:endParaRPr lang="en-IN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Monohybrid experiment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i="1" dirty="0" smtClean="0">
                <a:solidFill>
                  <a:srgbClr val="FF0000"/>
                </a:solidFill>
              </a:rPr>
              <a:t>The crossing of two plants differing in one character is called Mono hybrid experiment.</a:t>
            </a:r>
          </a:p>
          <a:p>
            <a:pPr algn="just"/>
            <a:r>
              <a:rPr lang="en-IN" b="1" i="1" dirty="0" smtClean="0">
                <a:solidFill>
                  <a:srgbClr val="00B050"/>
                </a:solidFill>
              </a:rPr>
              <a:t>Mendel </a:t>
            </a:r>
            <a:r>
              <a:rPr lang="en-IN" b="1" dirty="0" smtClean="0">
                <a:solidFill>
                  <a:srgbClr val="00B050"/>
                </a:solidFill>
              </a:rPr>
              <a:t>carried out monohybrid experiments on pea plants for all the seven pairs of characters independently and based on the results of monohybrid experiment, he formulated the </a:t>
            </a:r>
            <a:r>
              <a:rPr lang="en-IN" b="1" i="1" dirty="0" smtClean="0">
                <a:solidFill>
                  <a:srgbClr val="00B050"/>
                </a:solidFill>
              </a:rPr>
              <a:t>law of segregation.</a:t>
            </a:r>
          </a:p>
          <a:p>
            <a:pPr algn="just"/>
            <a:r>
              <a:rPr lang="en-IN" b="1" dirty="0" smtClean="0">
                <a:solidFill>
                  <a:srgbClr val="00B050"/>
                </a:solidFill>
              </a:rPr>
              <a:t>Mendel selected two plants, one plant is tall stem and other plant is short stem or dwarf.    </a:t>
            </a:r>
            <a:endParaRPr lang="en-IN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22860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IN" b="1" dirty="0" smtClean="0">
                <a:solidFill>
                  <a:srgbClr val="7030A0"/>
                </a:solidFill>
              </a:rPr>
              <a:t>The plants are considered as parental plants (P). It is pure breeding.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 tall and dwarf plants were crossed.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Seeds were collected from these plants.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solidFill>
                  <a:srgbClr val="7030A0"/>
                </a:solidFill>
              </a:rPr>
              <a:t>These seeds were sown in garden and a group of plants were raised. The plants constituted the first filial generation or F1 generation.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solidFill>
                  <a:srgbClr val="7030A0"/>
                </a:solidFill>
              </a:rPr>
              <a:t>All the F1 plants were tall.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solidFill>
                  <a:srgbClr val="7030A0"/>
                </a:solidFill>
              </a:rPr>
              <a:t>The F1 plants were inbred. 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The seeds were collected and sown in garden and a group of plants were raised. The plants constituted the F2 generation.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In the F2 generation, tall and dwarf plants were found.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Mendel counted the number of tall and dwarf plants.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Of the 1064 plants of F2 generation, 787 plants were tall and 277 plants were dwarf, </a:t>
            </a:r>
            <a:r>
              <a:rPr lang="en-IN" b="1" dirty="0" err="1" smtClean="0">
                <a:solidFill>
                  <a:srgbClr val="C00000"/>
                </a:solidFill>
              </a:rPr>
              <a:t>ie</a:t>
            </a:r>
            <a:r>
              <a:rPr lang="en-IN" b="1" dirty="0" smtClean="0">
                <a:solidFill>
                  <a:srgbClr val="C00000"/>
                </a:solidFill>
              </a:rPr>
              <a:t>., 75% were tall plants and 25% were dwarf plants.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thus the ratio of tall and dwarf plants were 3:1.    </a:t>
            </a: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b="1" dirty="0" smtClean="0"/>
              <a:t>The pure tall parent has two dominant genes </a:t>
            </a:r>
            <a:r>
              <a:rPr lang="en-IN" b="1" dirty="0" smtClean="0">
                <a:solidFill>
                  <a:srgbClr val="FF0000"/>
                </a:solidFill>
              </a:rPr>
              <a:t>(TT). </a:t>
            </a:r>
            <a:r>
              <a:rPr lang="en-IN" b="1" dirty="0" smtClean="0"/>
              <a:t>The pure dwarf parent has two recessive genes </a:t>
            </a:r>
            <a:r>
              <a:rPr lang="en-IN" b="1" dirty="0" smtClean="0">
                <a:solidFill>
                  <a:srgbClr val="FF0000"/>
                </a:solidFill>
              </a:rPr>
              <a:t>(</a:t>
            </a:r>
            <a:r>
              <a:rPr lang="en-IN" b="1" dirty="0" err="1" smtClean="0">
                <a:solidFill>
                  <a:srgbClr val="FF0000"/>
                </a:solidFill>
              </a:rPr>
              <a:t>tt</a:t>
            </a:r>
            <a:r>
              <a:rPr lang="en-IN" b="1" dirty="0" smtClean="0">
                <a:solidFill>
                  <a:srgbClr val="FF0000"/>
                </a:solidFill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en-IN" b="1" dirty="0" smtClean="0"/>
              <a:t>During gametes formation, the two genes separate and enter different gametes.</a:t>
            </a:r>
          </a:p>
          <a:p>
            <a:pPr>
              <a:lnSpc>
                <a:spcPct val="150000"/>
              </a:lnSpc>
            </a:pPr>
            <a:r>
              <a:rPr lang="en-IN" b="1" dirty="0" smtClean="0"/>
              <a:t>Hence each gamete will contain only one gene.</a:t>
            </a:r>
          </a:p>
          <a:p>
            <a:pPr>
              <a:lnSpc>
                <a:spcPct val="150000"/>
              </a:lnSpc>
            </a:pPr>
            <a:r>
              <a:rPr lang="en-IN" b="1" dirty="0" smtClean="0"/>
              <a:t>The gametes produced by tall parent contains </a:t>
            </a:r>
            <a:r>
              <a:rPr lang="en-IN" b="1" dirty="0" smtClean="0">
                <a:solidFill>
                  <a:srgbClr val="FF0000"/>
                </a:solidFill>
              </a:rPr>
              <a:t>T </a:t>
            </a:r>
            <a:r>
              <a:rPr lang="en-IN" b="1" dirty="0" smtClean="0"/>
              <a:t>and</a:t>
            </a:r>
            <a:r>
              <a:rPr lang="en-IN" b="1" dirty="0" smtClean="0">
                <a:solidFill>
                  <a:srgbClr val="FF0000"/>
                </a:solidFill>
              </a:rPr>
              <a:t> dwarf</a:t>
            </a:r>
            <a:r>
              <a:rPr lang="en-IN" b="1" dirty="0" smtClean="0"/>
              <a:t> parent contains </a:t>
            </a:r>
            <a:r>
              <a:rPr lang="en-IN" b="1" dirty="0" smtClean="0">
                <a:solidFill>
                  <a:srgbClr val="FF0000"/>
                </a:solidFill>
              </a:rPr>
              <a:t>t.</a:t>
            </a:r>
            <a:endParaRPr lang="en-IN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b="1" dirty="0" smtClean="0"/>
              <a:t>When these two parents (tall and dwarf) are crossed, the </a:t>
            </a:r>
            <a:r>
              <a:rPr lang="en-IN" b="1" dirty="0" smtClean="0">
                <a:solidFill>
                  <a:srgbClr val="FF0000"/>
                </a:solidFill>
              </a:rPr>
              <a:t>“T” </a:t>
            </a:r>
            <a:r>
              <a:rPr lang="en-IN" b="1" dirty="0" smtClean="0"/>
              <a:t>gene carrying gamete fuses with </a:t>
            </a:r>
            <a:r>
              <a:rPr lang="en-IN" b="1" dirty="0" smtClean="0">
                <a:solidFill>
                  <a:srgbClr val="FF0000"/>
                </a:solidFill>
              </a:rPr>
              <a:t>“t” </a:t>
            </a:r>
            <a:r>
              <a:rPr lang="en-IN" b="1" dirty="0" smtClean="0"/>
              <a:t>gene carrying gamete</a:t>
            </a:r>
            <a:r>
              <a:rPr lang="en-IN" b="1" dirty="0" smtClean="0">
                <a:solidFill>
                  <a:srgbClr val="FF0000"/>
                </a:solidFill>
              </a:rPr>
              <a:t>. </a:t>
            </a:r>
            <a:r>
              <a:rPr lang="en-IN" b="1" dirty="0" smtClean="0"/>
              <a:t>When seeds were formed. The seeds were sown.  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solidFill>
                  <a:srgbClr val="00B0F0"/>
                </a:solidFill>
              </a:rPr>
              <a:t>The F1 generation plants were tall</a:t>
            </a:r>
            <a:r>
              <a:rPr lang="en-IN" b="1" dirty="0" smtClean="0">
                <a:solidFill>
                  <a:srgbClr val="FF0000"/>
                </a:solidFill>
              </a:rPr>
              <a:t>. </a:t>
            </a:r>
            <a:r>
              <a:rPr lang="en-IN" b="1" dirty="0" smtClean="0"/>
              <a:t>They contain </a:t>
            </a:r>
            <a:r>
              <a:rPr lang="en-IN" b="1" dirty="0" err="1" smtClean="0">
                <a:solidFill>
                  <a:srgbClr val="FF0000"/>
                </a:solidFill>
              </a:rPr>
              <a:t>Tt</a:t>
            </a:r>
            <a:r>
              <a:rPr lang="en-IN" b="1" dirty="0" smtClean="0">
                <a:solidFill>
                  <a:srgbClr val="FF0000"/>
                </a:solidFill>
              </a:rPr>
              <a:t> </a:t>
            </a:r>
            <a:r>
              <a:rPr lang="en-IN" b="1" dirty="0" smtClean="0"/>
              <a:t>genes. In the plants, </a:t>
            </a:r>
            <a:r>
              <a:rPr lang="en-IN" b="1" dirty="0" smtClean="0">
                <a:solidFill>
                  <a:srgbClr val="FF0000"/>
                </a:solidFill>
              </a:rPr>
              <a:t>the dominant gene T </a:t>
            </a:r>
            <a:r>
              <a:rPr lang="en-IN" b="1" dirty="0" smtClean="0"/>
              <a:t>masks the expression of </a:t>
            </a:r>
            <a:r>
              <a:rPr lang="en-IN" b="1" dirty="0" smtClean="0">
                <a:solidFill>
                  <a:srgbClr val="FF0000"/>
                </a:solidFill>
              </a:rPr>
              <a:t>the recessive gene t</a:t>
            </a:r>
            <a:r>
              <a:rPr lang="en-IN" b="1" dirty="0" smtClean="0"/>
              <a:t>.    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IN" b="1" dirty="0" smtClean="0"/>
              <a:t>The F1 plants (</a:t>
            </a:r>
            <a:r>
              <a:rPr lang="en-IN" b="1" dirty="0" err="1" smtClean="0">
                <a:solidFill>
                  <a:srgbClr val="FF0000"/>
                </a:solidFill>
              </a:rPr>
              <a:t>Tt</a:t>
            </a:r>
            <a:r>
              <a:rPr lang="en-IN" b="1" dirty="0" smtClean="0"/>
              <a:t>) produce two types of gametes; some gametes receive the dominant gene </a:t>
            </a:r>
            <a:r>
              <a:rPr lang="en-IN" b="1" dirty="0" smtClean="0">
                <a:solidFill>
                  <a:srgbClr val="FF0000"/>
                </a:solidFill>
              </a:rPr>
              <a:t>T</a:t>
            </a:r>
            <a:r>
              <a:rPr lang="en-IN" b="1" dirty="0" smtClean="0"/>
              <a:t> (50%)and others receive the recessive gene </a:t>
            </a:r>
            <a:r>
              <a:rPr lang="en-IN" b="1" dirty="0" smtClean="0">
                <a:solidFill>
                  <a:srgbClr val="FF0000"/>
                </a:solidFill>
              </a:rPr>
              <a:t>t</a:t>
            </a:r>
            <a:r>
              <a:rPr lang="en-IN" b="1" dirty="0" smtClean="0"/>
              <a:t> (50%). 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F1 plant was self fertilized</a:t>
            </a:r>
            <a:r>
              <a:rPr lang="en-IN" b="1" dirty="0" smtClean="0"/>
              <a:t>.</a:t>
            </a:r>
          </a:p>
          <a:p>
            <a:r>
              <a:rPr lang="en-IN" b="1" dirty="0" smtClean="0"/>
              <a:t>These male and female gametes unite to form seeds. From the seeds, F2 generation plants (four)were raised. Where 75% plants were tall and 25% plants were dwarf.</a:t>
            </a:r>
          </a:p>
          <a:p>
            <a:r>
              <a:rPr lang="en-IN" b="1" dirty="0" smtClean="0"/>
              <a:t>They have </a:t>
            </a:r>
            <a:r>
              <a:rPr lang="en-IN" b="1" dirty="0" smtClean="0">
                <a:solidFill>
                  <a:srgbClr val="FF0000"/>
                </a:solidFill>
              </a:rPr>
              <a:t>TT, </a:t>
            </a:r>
            <a:r>
              <a:rPr lang="en-IN" b="1" dirty="0" err="1" smtClean="0">
                <a:solidFill>
                  <a:srgbClr val="FF0000"/>
                </a:solidFill>
              </a:rPr>
              <a:t>Tt</a:t>
            </a:r>
            <a:r>
              <a:rPr lang="en-IN" b="1" dirty="0" smtClean="0">
                <a:solidFill>
                  <a:srgbClr val="FF0000"/>
                </a:solidFill>
              </a:rPr>
              <a:t>, </a:t>
            </a:r>
            <a:r>
              <a:rPr lang="en-IN" b="1" dirty="0" err="1" smtClean="0">
                <a:solidFill>
                  <a:srgbClr val="FF0000"/>
                </a:solidFill>
              </a:rPr>
              <a:t>Tt</a:t>
            </a:r>
            <a:r>
              <a:rPr lang="en-IN" b="1" dirty="0" smtClean="0">
                <a:solidFill>
                  <a:srgbClr val="FF0000"/>
                </a:solidFill>
              </a:rPr>
              <a:t> and </a:t>
            </a:r>
            <a:r>
              <a:rPr lang="en-IN" b="1" dirty="0" err="1" smtClean="0">
                <a:solidFill>
                  <a:srgbClr val="FF0000"/>
                </a:solidFill>
              </a:rPr>
              <a:t>tt</a:t>
            </a:r>
            <a:r>
              <a:rPr lang="en-IN" b="1" dirty="0" smtClean="0">
                <a:solidFill>
                  <a:srgbClr val="FF0000"/>
                </a:solidFill>
              </a:rPr>
              <a:t> genes</a:t>
            </a:r>
            <a:r>
              <a:rPr lang="en-IN" b="1" dirty="0" smtClean="0"/>
              <a:t>. </a:t>
            </a:r>
          </a:p>
          <a:p>
            <a:r>
              <a:rPr lang="en-IN" b="1" dirty="0" smtClean="0">
                <a:solidFill>
                  <a:srgbClr val="0070C0"/>
                </a:solidFill>
              </a:rPr>
              <a:t>The phenotypic ratio is 3:1 </a:t>
            </a:r>
            <a:r>
              <a:rPr lang="en-IN" b="1" dirty="0" smtClean="0"/>
              <a:t>and </a:t>
            </a:r>
            <a:r>
              <a:rPr lang="en-IN" b="1" dirty="0" smtClean="0">
                <a:solidFill>
                  <a:srgbClr val="7030A0"/>
                </a:solidFill>
              </a:rPr>
              <a:t>the genotypic ratio is 1:2:1.</a:t>
            </a:r>
          </a:p>
          <a:p>
            <a:r>
              <a:rPr lang="en-IN" b="1" dirty="0" smtClean="0"/>
              <a:t>It is clearly understood by gametes are placed in Checker Board or </a:t>
            </a:r>
            <a:r>
              <a:rPr lang="en-IN" b="1" dirty="0" err="1" smtClean="0"/>
              <a:t>Punnet</a:t>
            </a:r>
            <a:r>
              <a:rPr lang="en-IN" b="1" dirty="0" smtClean="0"/>
              <a:t> square.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689</TotalTime>
  <Words>812</Words>
  <Application>Microsoft Office PowerPoint</Application>
  <PresentationFormat>On-screen Show (4:3)</PresentationFormat>
  <Paragraphs>145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GENETICS</vt:lpstr>
      <vt:lpstr>Slide 2</vt:lpstr>
      <vt:lpstr>Slide 3</vt:lpstr>
      <vt:lpstr>Monohybrid experiment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</dc:title>
  <dc:creator>anandhan</dc:creator>
  <cp:lastModifiedBy>anandhan</cp:lastModifiedBy>
  <cp:revision>45</cp:revision>
  <dcterms:created xsi:type="dcterms:W3CDTF">2006-08-16T00:00:00Z</dcterms:created>
  <dcterms:modified xsi:type="dcterms:W3CDTF">2020-12-10T15:38:41Z</dcterms:modified>
</cp:coreProperties>
</file>