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0070C0"/>
                </a:solidFill>
                <a:latin typeface="Algerian" pitchFamily="82" charset="0"/>
              </a:rPr>
              <a:t>FERMENTATION PRODUCTS</a:t>
            </a:r>
            <a:endParaRPr lang="en-IN" dirty="0">
              <a:solidFill>
                <a:srgbClr val="0070C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AMINO ACIDS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ALCOHOLS</a:t>
            </a:r>
          </a:p>
          <a:p>
            <a:r>
              <a:rPr lang="en-IN" dirty="0" smtClean="0"/>
              <a:t>By bacteria</a:t>
            </a:r>
          </a:p>
          <a:p>
            <a:r>
              <a:rPr lang="en-IN" dirty="0" smtClean="0"/>
              <a:t>ethanol, methanol and </a:t>
            </a:r>
            <a:r>
              <a:rPr lang="en-IN" dirty="0" err="1" smtClean="0"/>
              <a:t>butanol</a:t>
            </a:r>
            <a:r>
              <a:rPr lang="en-IN" dirty="0" smtClean="0"/>
              <a:t> </a:t>
            </a:r>
          </a:p>
          <a:p>
            <a:r>
              <a:rPr lang="en-IN" dirty="0" smtClean="0"/>
              <a:t>B. </a:t>
            </a:r>
            <a:r>
              <a:rPr lang="en-IN" dirty="0" err="1" smtClean="0"/>
              <a:t>granulibacter</a:t>
            </a:r>
            <a:r>
              <a:rPr lang="en-IN" dirty="0" smtClean="0"/>
              <a:t> produce alcohols in the medium containing diluted corn-starch solution</a:t>
            </a:r>
          </a:p>
          <a:p>
            <a:r>
              <a:rPr lang="en-IN" dirty="0" smtClean="0"/>
              <a:t>B</a:t>
            </a:r>
            <a:r>
              <a:rPr lang="en-IN" dirty="0" smtClean="0"/>
              <a:t>. </a:t>
            </a:r>
            <a:r>
              <a:rPr lang="en-IN" dirty="0" err="1" smtClean="0"/>
              <a:t>granulibacter</a:t>
            </a:r>
            <a:r>
              <a:rPr lang="en-IN" dirty="0" smtClean="0"/>
              <a:t> also produced </a:t>
            </a:r>
            <a:r>
              <a:rPr lang="en-IN" dirty="0" err="1" smtClean="0"/>
              <a:t>butanol</a:t>
            </a:r>
            <a:r>
              <a:rPr lang="en-IN" dirty="0" smtClean="0"/>
              <a:t>, acetone, and ethanol in the ratio of 6:3:1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C. </a:t>
            </a:r>
            <a:r>
              <a:rPr lang="en-IN" dirty="0" err="1" smtClean="0"/>
              <a:t>thermocelum</a:t>
            </a:r>
            <a:r>
              <a:rPr lang="en-IN" dirty="0" smtClean="0"/>
              <a:t> and C. </a:t>
            </a:r>
            <a:r>
              <a:rPr lang="en-IN" dirty="0" err="1" smtClean="0"/>
              <a:t>thermosaccharolyticum</a:t>
            </a:r>
            <a:r>
              <a:rPr lang="en-IN" dirty="0" smtClean="0"/>
              <a:t> – ethanol from </a:t>
            </a:r>
            <a:r>
              <a:rPr lang="en-IN" dirty="0" err="1" smtClean="0"/>
              <a:t>celulose</a:t>
            </a:r>
            <a:r>
              <a:rPr lang="en-IN" dirty="0" smtClean="0"/>
              <a:t> and sugars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MISCELLANEOUS COMPOUNDS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85000" lnSpcReduction="10000"/>
          </a:bodyPr>
          <a:lstStyle/>
          <a:p>
            <a:pPr marL="571500" indent="-571500">
              <a:buAutoNum type="romanUcPeriod"/>
            </a:pPr>
            <a:r>
              <a:rPr lang="en-IN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BIOACTIVE PRODUCTS</a:t>
            </a:r>
          </a:p>
          <a:p>
            <a:pPr marL="571500" indent="-571500">
              <a:buNone/>
            </a:pPr>
            <a:r>
              <a:rPr lang="en-IN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IN" dirty="0" err="1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Mycotoxins</a:t>
            </a:r>
            <a:r>
              <a:rPr lang="en-IN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, bacterial </a:t>
            </a:r>
            <a:r>
              <a:rPr lang="en-IN" dirty="0" err="1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endotoxins</a:t>
            </a:r>
            <a:r>
              <a:rPr lang="en-IN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, plant growth factors, </a:t>
            </a:r>
            <a:r>
              <a:rPr lang="en-IN" dirty="0" err="1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antibioticss</a:t>
            </a:r>
            <a:r>
              <a:rPr lang="en-IN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, </a:t>
            </a:r>
            <a:r>
              <a:rPr lang="en-IN" dirty="0" err="1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immuno</a:t>
            </a:r>
            <a:r>
              <a:rPr lang="en-IN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 suppressive drugs, alkaloids etc. are important bioactive compounds produced through Solid State Fermentation (SSF).</a:t>
            </a:r>
          </a:p>
          <a:p>
            <a:pPr marL="571500" indent="-571500">
              <a:buNone/>
            </a:pPr>
            <a:r>
              <a:rPr lang="en-IN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IN" dirty="0" err="1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Mycotoxins</a:t>
            </a:r>
            <a:r>
              <a:rPr lang="en-IN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 marL="571500" indent="-571500">
              <a:buNone/>
            </a:pPr>
            <a:r>
              <a:rPr lang="en-IN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– </a:t>
            </a:r>
            <a:r>
              <a:rPr lang="en-IN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carcinogenic agents </a:t>
            </a:r>
          </a:p>
          <a:p>
            <a:pPr marL="571500" indent="-571500">
              <a:buNone/>
            </a:pPr>
            <a:r>
              <a:rPr lang="en-IN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- Produced from food grins and seeds of rice, wheat, oat, maize – </a:t>
            </a:r>
            <a:r>
              <a:rPr lang="en-IN" dirty="0" err="1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Aspergillus</a:t>
            </a:r>
            <a:r>
              <a:rPr lang="en-IN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 sp. </a:t>
            </a:r>
          </a:p>
          <a:p>
            <a:pPr marL="571500" indent="-571500">
              <a:buNone/>
            </a:pPr>
            <a:r>
              <a:rPr lang="en-IN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IN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Gibberellins (GAs)</a:t>
            </a:r>
          </a:p>
          <a:p>
            <a:r>
              <a:rPr lang="en-IN" dirty="0" smtClean="0">
                <a:solidFill>
                  <a:srgbClr val="0070C0"/>
                </a:solidFill>
              </a:rPr>
              <a:t>Plant growth hormone</a:t>
            </a:r>
          </a:p>
          <a:p>
            <a:r>
              <a:rPr lang="en-IN" dirty="0" smtClean="0">
                <a:solidFill>
                  <a:srgbClr val="0070C0"/>
                </a:solidFill>
              </a:rPr>
              <a:t>Rice pathogen, </a:t>
            </a:r>
            <a:r>
              <a:rPr lang="en-IN" dirty="0" err="1" smtClean="0">
                <a:solidFill>
                  <a:srgbClr val="0070C0"/>
                </a:solidFill>
              </a:rPr>
              <a:t>Gibberella</a:t>
            </a:r>
            <a:r>
              <a:rPr lang="en-IN" dirty="0" smtClean="0">
                <a:solidFill>
                  <a:srgbClr val="0070C0"/>
                </a:solidFill>
              </a:rPr>
              <a:t> </a:t>
            </a:r>
            <a:r>
              <a:rPr lang="en-IN" dirty="0" err="1" smtClean="0">
                <a:solidFill>
                  <a:srgbClr val="0070C0"/>
                </a:solidFill>
              </a:rPr>
              <a:t>fujikuroi</a:t>
            </a:r>
            <a:endParaRPr lang="en-IN" dirty="0" smtClean="0">
              <a:solidFill>
                <a:srgbClr val="0070C0"/>
              </a:solidFill>
            </a:endParaRPr>
          </a:p>
          <a:p>
            <a:r>
              <a:rPr lang="en-IN" dirty="0" smtClean="0">
                <a:solidFill>
                  <a:srgbClr val="FF0000"/>
                </a:solidFill>
              </a:rPr>
              <a:t> </a:t>
            </a:r>
            <a:r>
              <a:rPr lang="en-IN" dirty="0" err="1" smtClean="0">
                <a:solidFill>
                  <a:srgbClr val="FF0000"/>
                </a:solidFill>
              </a:rPr>
              <a:t>Gibberellic</a:t>
            </a:r>
            <a:r>
              <a:rPr lang="en-IN" dirty="0" smtClean="0">
                <a:solidFill>
                  <a:srgbClr val="FF0000"/>
                </a:solidFill>
              </a:rPr>
              <a:t> acids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Cassava flour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Alkaloids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Sugarcane pith – </a:t>
            </a:r>
            <a:r>
              <a:rPr lang="en-IN" dirty="0" err="1" smtClean="0">
                <a:solidFill>
                  <a:srgbClr val="FF0000"/>
                </a:solidFill>
              </a:rPr>
              <a:t>bagasse</a:t>
            </a:r>
            <a:r>
              <a:rPr lang="en-IN" dirty="0" smtClean="0">
                <a:solidFill>
                  <a:srgbClr val="FF0000"/>
                </a:solidFill>
              </a:rPr>
              <a:t> – </a:t>
            </a:r>
            <a:r>
              <a:rPr lang="en-IN" dirty="0" err="1" smtClean="0">
                <a:solidFill>
                  <a:srgbClr val="FF0000"/>
                </a:solidFill>
              </a:rPr>
              <a:t>Claviceps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  <a:r>
              <a:rPr lang="en-IN" dirty="0" err="1" smtClean="0">
                <a:solidFill>
                  <a:srgbClr val="FF0000"/>
                </a:solidFill>
              </a:rPr>
              <a:t>purpurea</a:t>
            </a:r>
            <a:endParaRPr lang="en-IN" dirty="0" smtClean="0">
              <a:solidFill>
                <a:srgbClr val="FF0000"/>
              </a:solidFill>
            </a:endParaRPr>
          </a:p>
          <a:p>
            <a:endParaRPr lang="en-IN" dirty="0" smtClean="0">
              <a:solidFill>
                <a:srgbClr val="FF0000"/>
              </a:solidFill>
            </a:endParaRPr>
          </a:p>
          <a:p>
            <a:endParaRPr lang="en-IN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Antibiotics</a:t>
            </a:r>
          </a:p>
          <a:p>
            <a:r>
              <a:rPr lang="en-IN" dirty="0" smtClean="0">
                <a:solidFill>
                  <a:srgbClr val="0070C0"/>
                </a:solidFill>
              </a:rPr>
              <a:t>Penicillin, cephalosporin, </a:t>
            </a:r>
            <a:r>
              <a:rPr lang="en-IN" dirty="0" err="1" smtClean="0">
                <a:solidFill>
                  <a:srgbClr val="0070C0"/>
                </a:solidFill>
              </a:rPr>
              <a:t>tetracyclines</a:t>
            </a:r>
            <a:r>
              <a:rPr lang="en-IN" dirty="0" smtClean="0">
                <a:solidFill>
                  <a:srgbClr val="0070C0"/>
                </a:solidFill>
              </a:rPr>
              <a:t>, </a:t>
            </a:r>
            <a:r>
              <a:rPr lang="en-IN" dirty="0" err="1" smtClean="0">
                <a:solidFill>
                  <a:srgbClr val="0070C0"/>
                </a:solidFill>
              </a:rPr>
              <a:t>chloro</a:t>
            </a:r>
            <a:r>
              <a:rPr lang="en-IN" dirty="0" smtClean="0">
                <a:solidFill>
                  <a:srgbClr val="0070C0"/>
                </a:solidFill>
              </a:rPr>
              <a:t> </a:t>
            </a:r>
            <a:r>
              <a:rPr lang="en-IN" dirty="0" err="1" smtClean="0">
                <a:solidFill>
                  <a:srgbClr val="0070C0"/>
                </a:solidFill>
              </a:rPr>
              <a:t>tetracyclines</a:t>
            </a:r>
            <a:r>
              <a:rPr lang="en-IN" dirty="0" smtClean="0">
                <a:solidFill>
                  <a:srgbClr val="0070C0"/>
                </a:solidFill>
              </a:rPr>
              <a:t>, </a:t>
            </a:r>
            <a:r>
              <a:rPr lang="en-IN" dirty="0" err="1" smtClean="0">
                <a:solidFill>
                  <a:srgbClr val="0070C0"/>
                </a:solidFill>
              </a:rPr>
              <a:t>oxytertracyclines</a:t>
            </a:r>
            <a:r>
              <a:rPr lang="en-IN" dirty="0" smtClean="0">
                <a:solidFill>
                  <a:srgbClr val="0070C0"/>
                </a:solidFill>
              </a:rPr>
              <a:t>, </a:t>
            </a:r>
            <a:r>
              <a:rPr lang="en-IN" dirty="0" err="1" smtClean="0">
                <a:solidFill>
                  <a:srgbClr val="0070C0"/>
                </a:solidFill>
              </a:rPr>
              <a:t>iturin</a:t>
            </a:r>
            <a:r>
              <a:rPr lang="en-IN" dirty="0" smtClean="0">
                <a:solidFill>
                  <a:srgbClr val="0070C0"/>
                </a:solidFill>
              </a:rPr>
              <a:t>, </a:t>
            </a:r>
            <a:r>
              <a:rPr lang="en-IN" dirty="0" err="1" smtClean="0">
                <a:solidFill>
                  <a:srgbClr val="0070C0"/>
                </a:solidFill>
              </a:rPr>
              <a:t>surfactin</a:t>
            </a:r>
            <a:r>
              <a:rPr lang="en-IN" dirty="0" smtClean="0">
                <a:solidFill>
                  <a:srgbClr val="0070C0"/>
                </a:solidFill>
              </a:rPr>
              <a:t>, </a:t>
            </a:r>
            <a:r>
              <a:rPr lang="en-IN" dirty="0" err="1" smtClean="0">
                <a:solidFill>
                  <a:srgbClr val="0070C0"/>
                </a:solidFill>
              </a:rPr>
              <a:t>actinorhodin</a:t>
            </a:r>
            <a:r>
              <a:rPr lang="en-IN" dirty="0" smtClean="0">
                <a:solidFill>
                  <a:srgbClr val="0070C0"/>
                </a:solidFill>
              </a:rPr>
              <a:t>, </a:t>
            </a:r>
            <a:r>
              <a:rPr lang="en-IN" dirty="0" err="1" smtClean="0">
                <a:solidFill>
                  <a:srgbClr val="0070C0"/>
                </a:solidFill>
              </a:rPr>
              <a:t>methylenomycin</a:t>
            </a:r>
            <a:r>
              <a:rPr lang="en-IN" dirty="0" smtClean="0">
                <a:solidFill>
                  <a:srgbClr val="0070C0"/>
                </a:solidFill>
              </a:rPr>
              <a:t> and </a:t>
            </a:r>
            <a:r>
              <a:rPr lang="en-IN" dirty="0" err="1" smtClean="0">
                <a:solidFill>
                  <a:srgbClr val="0070C0"/>
                </a:solidFill>
              </a:rPr>
              <a:t>monorden</a:t>
            </a:r>
            <a:r>
              <a:rPr lang="en-IN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IN" dirty="0" err="1" smtClean="0">
                <a:solidFill>
                  <a:srgbClr val="0070C0"/>
                </a:solidFill>
              </a:rPr>
              <a:t>iturin</a:t>
            </a:r>
            <a:r>
              <a:rPr lang="en-IN" dirty="0" smtClean="0">
                <a:solidFill>
                  <a:srgbClr val="0070C0"/>
                </a:solidFill>
              </a:rPr>
              <a:t>, </a:t>
            </a:r>
            <a:r>
              <a:rPr lang="en-IN" dirty="0" err="1" smtClean="0">
                <a:solidFill>
                  <a:srgbClr val="0070C0"/>
                </a:solidFill>
              </a:rPr>
              <a:t>surfactin</a:t>
            </a:r>
            <a:r>
              <a:rPr lang="en-IN" dirty="0" smtClean="0">
                <a:solidFill>
                  <a:srgbClr val="0070C0"/>
                </a:solidFill>
              </a:rPr>
              <a:t> – produced by bacterial strain</a:t>
            </a:r>
          </a:p>
          <a:p>
            <a:r>
              <a:rPr lang="en-IN" dirty="0" smtClean="0">
                <a:solidFill>
                  <a:srgbClr val="0070C0"/>
                </a:solidFill>
              </a:rPr>
              <a:t>Others from fungal strains.</a:t>
            </a:r>
            <a:endParaRPr lang="en-IN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C00000"/>
                </a:solidFill>
              </a:rPr>
              <a:t>ENZYMES</a:t>
            </a:r>
          </a:p>
          <a:p>
            <a:r>
              <a:rPr lang="en-IN" dirty="0" smtClean="0">
                <a:solidFill>
                  <a:srgbClr val="0070C0"/>
                </a:solidFill>
              </a:rPr>
              <a:t>Enzyme production in SSF uses ago industrial residues as substrate.</a:t>
            </a:r>
          </a:p>
          <a:p>
            <a:r>
              <a:rPr lang="en-IN" dirty="0" smtClean="0">
                <a:solidFill>
                  <a:srgbClr val="0070C0"/>
                </a:solidFill>
              </a:rPr>
              <a:t>Proteases, </a:t>
            </a:r>
            <a:r>
              <a:rPr lang="en-IN" dirty="0" err="1" smtClean="0">
                <a:solidFill>
                  <a:srgbClr val="0070C0"/>
                </a:solidFill>
              </a:rPr>
              <a:t>cellulase</a:t>
            </a:r>
            <a:r>
              <a:rPr lang="en-IN" dirty="0" smtClean="0">
                <a:solidFill>
                  <a:srgbClr val="0070C0"/>
                </a:solidFill>
              </a:rPr>
              <a:t>, </a:t>
            </a:r>
            <a:r>
              <a:rPr lang="en-IN" dirty="0" err="1" smtClean="0">
                <a:solidFill>
                  <a:srgbClr val="0070C0"/>
                </a:solidFill>
              </a:rPr>
              <a:t>ligninases</a:t>
            </a:r>
            <a:r>
              <a:rPr lang="en-IN" dirty="0" smtClean="0">
                <a:solidFill>
                  <a:srgbClr val="0070C0"/>
                </a:solidFill>
              </a:rPr>
              <a:t>, </a:t>
            </a:r>
            <a:r>
              <a:rPr lang="en-IN" dirty="0" err="1" smtClean="0">
                <a:solidFill>
                  <a:srgbClr val="0070C0"/>
                </a:solidFill>
              </a:rPr>
              <a:t>xylanase</a:t>
            </a:r>
            <a:r>
              <a:rPr lang="en-IN" dirty="0" smtClean="0">
                <a:solidFill>
                  <a:srgbClr val="0070C0"/>
                </a:solidFill>
              </a:rPr>
              <a:t>, </a:t>
            </a:r>
            <a:r>
              <a:rPr lang="en-IN" dirty="0" err="1" smtClean="0">
                <a:solidFill>
                  <a:srgbClr val="0070C0"/>
                </a:solidFill>
              </a:rPr>
              <a:t>pectinase</a:t>
            </a:r>
            <a:r>
              <a:rPr lang="en-IN" dirty="0" smtClean="0">
                <a:solidFill>
                  <a:srgbClr val="0070C0"/>
                </a:solidFill>
              </a:rPr>
              <a:t>, amylase, </a:t>
            </a:r>
            <a:r>
              <a:rPr lang="en-IN" dirty="0" err="1" smtClean="0">
                <a:solidFill>
                  <a:srgbClr val="0070C0"/>
                </a:solidFill>
              </a:rPr>
              <a:t>glucoamylase</a:t>
            </a:r>
            <a:r>
              <a:rPr lang="en-IN" dirty="0" smtClean="0">
                <a:solidFill>
                  <a:srgbClr val="0070C0"/>
                </a:solidFill>
              </a:rPr>
              <a:t> etc. are also carried out.</a:t>
            </a:r>
          </a:p>
          <a:p>
            <a:r>
              <a:rPr lang="en-IN" dirty="0" smtClean="0">
                <a:solidFill>
                  <a:srgbClr val="0070C0"/>
                </a:solidFill>
              </a:rPr>
              <a:t>Some other enzymes – </a:t>
            </a:r>
            <a:r>
              <a:rPr lang="en-IN" dirty="0" err="1" smtClean="0">
                <a:solidFill>
                  <a:srgbClr val="0070C0"/>
                </a:solidFill>
              </a:rPr>
              <a:t>inulinase</a:t>
            </a:r>
            <a:r>
              <a:rPr lang="en-IN" dirty="0" smtClean="0">
                <a:solidFill>
                  <a:srgbClr val="0070C0"/>
                </a:solidFill>
              </a:rPr>
              <a:t>, </a:t>
            </a:r>
            <a:r>
              <a:rPr lang="en-IN" dirty="0" err="1" smtClean="0">
                <a:solidFill>
                  <a:srgbClr val="0070C0"/>
                </a:solidFill>
              </a:rPr>
              <a:t>phytase</a:t>
            </a:r>
            <a:r>
              <a:rPr lang="en-IN" dirty="0" smtClean="0">
                <a:solidFill>
                  <a:srgbClr val="0070C0"/>
                </a:solidFill>
              </a:rPr>
              <a:t>, </a:t>
            </a:r>
            <a:r>
              <a:rPr lang="en-IN" dirty="0" err="1" smtClean="0">
                <a:solidFill>
                  <a:srgbClr val="0070C0"/>
                </a:solidFill>
              </a:rPr>
              <a:t>tannase</a:t>
            </a:r>
            <a:r>
              <a:rPr lang="en-IN" dirty="0" smtClean="0">
                <a:solidFill>
                  <a:srgbClr val="0070C0"/>
                </a:solidFill>
              </a:rPr>
              <a:t>, </a:t>
            </a:r>
            <a:r>
              <a:rPr lang="en-IN" dirty="0" err="1" smtClean="0">
                <a:solidFill>
                  <a:srgbClr val="0070C0"/>
                </a:solidFill>
              </a:rPr>
              <a:t>phenolic</a:t>
            </a:r>
            <a:r>
              <a:rPr lang="en-IN" dirty="0" smtClean="0">
                <a:solidFill>
                  <a:srgbClr val="0070C0"/>
                </a:solidFill>
              </a:rPr>
              <a:t> acid esterase etc.</a:t>
            </a:r>
          </a:p>
          <a:p>
            <a:endParaRPr lang="en-IN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>
                <a:solidFill>
                  <a:srgbClr val="00B0F0"/>
                </a:solidFill>
              </a:rPr>
              <a:t>ORGANIC ACIDS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Citric </a:t>
            </a:r>
            <a:r>
              <a:rPr lang="en-IN" dirty="0" smtClean="0">
                <a:solidFill>
                  <a:srgbClr val="FF0000"/>
                </a:solidFill>
              </a:rPr>
              <a:t>acid, Lactic acid, </a:t>
            </a:r>
            <a:r>
              <a:rPr lang="en-IN" dirty="0" err="1" smtClean="0">
                <a:solidFill>
                  <a:srgbClr val="FF0000"/>
                </a:solidFill>
              </a:rPr>
              <a:t>fumaric</a:t>
            </a:r>
            <a:r>
              <a:rPr lang="en-IN" dirty="0" smtClean="0">
                <a:solidFill>
                  <a:srgbClr val="FF0000"/>
                </a:solidFill>
              </a:rPr>
              <a:t> acid, oxalic acid 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Citric acid is most important OA used in </a:t>
            </a:r>
            <a:r>
              <a:rPr lang="en-IN" dirty="0" err="1" smtClean="0">
                <a:solidFill>
                  <a:srgbClr val="FF0000"/>
                </a:solidFill>
              </a:rPr>
              <a:t>fod</a:t>
            </a:r>
            <a:r>
              <a:rPr lang="en-IN" dirty="0" smtClean="0">
                <a:solidFill>
                  <a:srgbClr val="FF0000"/>
                </a:solidFill>
              </a:rPr>
              <a:t> and pharmaceutical industries – A. </a:t>
            </a:r>
            <a:r>
              <a:rPr lang="en-IN" dirty="0" err="1" smtClean="0">
                <a:solidFill>
                  <a:srgbClr val="FF0000"/>
                </a:solidFill>
              </a:rPr>
              <a:t>niger</a:t>
            </a:r>
            <a:r>
              <a:rPr lang="en-IN" dirty="0" smtClean="0">
                <a:solidFill>
                  <a:srgbClr val="FF0000"/>
                </a:solidFill>
              </a:rPr>
              <a:t> or </a:t>
            </a:r>
            <a:r>
              <a:rPr lang="en-IN" dirty="0" err="1" smtClean="0">
                <a:solidFill>
                  <a:srgbClr val="FF0000"/>
                </a:solidFill>
              </a:rPr>
              <a:t>candida</a:t>
            </a:r>
            <a:r>
              <a:rPr lang="en-IN" dirty="0" smtClean="0">
                <a:solidFill>
                  <a:srgbClr val="FF0000"/>
                </a:solidFill>
              </a:rPr>
              <a:t> sp.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Lactic acid – </a:t>
            </a:r>
            <a:r>
              <a:rPr lang="en-IN" dirty="0" err="1" smtClean="0">
                <a:solidFill>
                  <a:srgbClr val="FF0000"/>
                </a:solidFill>
              </a:rPr>
              <a:t>caried</a:t>
            </a:r>
            <a:r>
              <a:rPr lang="en-IN" dirty="0" smtClean="0">
                <a:solidFill>
                  <a:srgbClr val="FF0000"/>
                </a:solidFill>
              </a:rPr>
              <a:t> out using fungal as well as bacterial strains.</a:t>
            </a:r>
          </a:p>
          <a:p>
            <a:r>
              <a:rPr lang="en-IN" dirty="0" err="1" smtClean="0">
                <a:solidFill>
                  <a:srgbClr val="FF0000"/>
                </a:solidFill>
              </a:rPr>
              <a:t>Casava</a:t>
            </a:r>
            <a:r>
              <a:rPr lang="en-IN" dirty="0" smtClean="0">
                <a:solidFill>
                  <a:srgbClr val="FF0000"/>
                </a:solidFill>
              </a:rPr>
              <a:t> and </a:t>
            </a:r>
            <a:r>
              <a:rPr lang="en-IN" dirty="0" err="1" smtClean="0">
                <a:solidFill>
                  <a:srgbClr val="FF0000"/>
                </a:solidFill>
              </a:rPr>
              <a:t>swet</a:t>
            </a:r>
            <a:r>
              <a:rPr lang="en-IN" dirty="0" smtClean="0">
                <a:solidFill>
                  <a:srgbClr val="FF0000"/>
                </a:solidFill>
              </a:rPr>
              <a:t> sorghum, sugarcane, </a:t>
            </a:r>
            <a:r>
              <a:rPr lang="en-IN" dirty="0" err="1" smtClean="0">
                <a:solidFill>
                  <a:srgbClr val="FF0000"/>
                </a:solidFill>
              </a:rPr>
              <a:t>presmud</a:t>
            </a:r>
            <a:r>
              <a:rPr lang="en-IN" dirty="0" smtClean="0">
                <a:solidFill>
                  <a:srgbClr val="FF0000"/>
                </a:solidFill>
              </a:rPr>
              <a:t> and </a:t>
            </a:r>
            <a:r>
              <a:rPr lang="en-IN" dirty="0" err="1" smtClean="0">
                <a:solidFill>
                  <a:srgbClr val="FF0000"/>
                </a:solidFill>
              </a:rPr>
              <a:t>carot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  <a:r>
              <a:rPr lang="en-IN" dirty="0" err="1" smtClean="0">
                <a:solidFill>
                  <a:srgbClr val="FF0000"/>
                </a:solidFill>
              </a:rPr>
              <a:t>procesing</a:t>
            </a:r>
            <a:r>
              <a:rPr lang="en-IN" dirty="0" smtClean="0">
                <a:solidFill>
                  <a:srgbClr val="FF0000"/>
                </a:solidFill>
              </a:rPr>
              <a:t> waste are used as substrate.</a:t>
            </a:r>
            <a:endParaRPr lang="en-IN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00B0F0"/>
                </a:solidFill>
              </a:rPr>
              <a:t>BIOPESTICIDES</a:t>
            </a:r>
          </a:p>
          <a:p>
            <a:r>
              <a:rPr lang="en-IN" dirty="0" smtClean="0">
                <a:solidFill>
                  <a:srgbClr val="00B050"/>
                </a:solidFill>
              </a:rPr>
              <a:t>Recently </a:t>
            </a:r>
            <a:r>
              <a:rPr lang="en-IN" dirty="0" err="1" smtClean="0">
                <a:solidFill>
                  <a:srgbClr val="00B050"/>
                </a:solidFill>
              </a:rPr>
              <a:t>entamopathogenic</a:t>
            </a:r>
            <a:r>
              <a:rPr lang="en-IN" dirty="0" smtClean="0">
                <a:solidFill>
                  <a:srgbClr val="00B050"/>
                </a:solidFill>
              </a:rPr>
              <a:t> and </a:t>
            </a:r>
            <a:r>
              <a:rPr lang="en-IN" dirty="0" err="1" smtClean="0">
                <a:solidFill>
                  <a:srgbClr val="00B050"/>
                </a:solidFill>
              </a:rPr>
              <a:t>mycoparasitic</a:t>
            </a:r>
            <a:r>
              <a:rPr lang="en-IN" dirty="0" smtClean="0">
                <a:solidFill>
                  <a:srgbClr val="00B050"/>
                </a:solidFill>
              </a:rPr>
              <a:t> fungi used as control of insects</a:t>
            </a:r>
          </a:p>
          <a:p>
            <a:r>
              <a:rPr lang="en-IN" dirty="0" smtClean="0">
                <a:solidFill>
                  <a:srgbClr val="00B050"/>
                </a:solidFill>
              </a:rPr>
              <a:t>Spores of </a:t>
            </a:r>
            <a:r>
              <a:rPr lang="en-IN" dirty="0" err="1" smtClean="0">
                <a:solidFill>
                  <a:srgbClr val="00B050"/>
                </a:solidFill>
              </a:rPr>
              <a:t>Beauveria</a:t>
            </a:r>
            <a:r>
              <a:rPr lang="en-IN" dirty="0" smtClean="0">
                <a:solidFill>
                  <a:srgbClr val="00B050"/>
                </a:solidFill>
              </a:rPr>
              <a:t> </a:t>
            </a:r>
            <a:r>
              <a:rPr lang="en-IN" dirty="0" err="1" smtClean="0">
                <a:solidFill>
                  <a:srgbClr val="00B050"/>
                </a:solidFill>
              </a:rPr>
              <a:t>basiana</a:t>
            </a:r>
            <a:r>
              <a:rPr lang="en-IN" dirty="0" smtClean="0">
                <a:solidFill>
                  <a:srgbClr val="00B050"/>
                </a:solidFill>
              </a:rPr>
              <a:t> – control pests of banana, sugarcane, soybean and coffee.</a:t>
            </a:r>
          </a:p>
          <a:p>
            <a:r>
              <a:rPr lang="en-IN" dirty="0" smtClean="0">
                <a:solidFill>
                  <a:srgbClr val="00B050"/>
                </a:solidFill>
              </a:rPr>
              <a:t>Bacterial pesticides such as </a:t>
            </a:r>
            <a:r>
              <a:rPr lang="en-IN" dirty="0" err="1" smtClean="0">
                <a:solidFill>
                  <a:srgbClr val="00B050"/>
                </a:solidFill>
              </a:rPr>
              <a:t>B.thuringiensis</a:t>
            </a:r>
            <a:r>
              <a:rPr lang="en-IN" dirty="0" smtClean="0">
                <a:solidFill>
                  <a:srgbClr val="00B050"/>
                </a:solidFill>
              </a:rPr>
              <a:t>, </a:t>
            </a:r>
            <a:r>
              <a:rPr lang="en-IN" dirty="0" err="1" smtClean="0">
                <a:solidFill>
                  <a:srgbClr val="00B050"/>
                </a:solidFill>
              </a:rPr>
              <a:t>B.papilae</a:t>
            </a:r>
            <a:r>
              <a:rPr lang="en-IN" dirty="0" smtClean="0">
                <a:solidFill>
                  <a:srgbClr val="00B050"/>
                </a:solidFill>
              </a:rPr>
              <a:t>, B. cereus are manufactured in fermentation industries.</a:t>
            </a:r>
          </a:p>
          <a:p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BIOFUEL</a:t>
            </a:r>
          </a:p>
          <a:p>
            <a:r>
              <a:rPr lang="en-IN" dirty="0" smtClean="0"/>
              <a:t>Ethanol – agro industrial waste</a:t>
            </a:r>
          </a:p>
          <a:p>
            <a:r>
              <a:rPr lang="en-IN" dirty="0" smtClean="0"/>
              <a:t>Ethanol mixed with petrol to run automobiles</a:t>
            </a:r>
          </a:p>
          <a:p>
            <a:r>
              <a:rPr lang="en-IN" dirty="0" smtClean="0"/>
              <a:t>Starchy substrate used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AROMA COMPOUNDS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Most of the flavouring compounds are presently produced via chemical synthesis or extraction from natural materials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dirty="0" smtClean="0"/>
              <a:t>An alternative rout – through microbial synthesis</a:t>
            </a:r>
          </a:p>
          <a:p>
            <a:r>
              <a:rPr lang="en-IN" dirty="0" smtClean="0"/>
              <a:t>Several </a:t>
            </a:r>
            <a:r>
              <a:rPr lang="en-IN" dirty="0" err="1" smtClean="0"/>
              <a:t>microrganisms</a:t>
            </a:r>
            <a:r>
              <a:rPr lang="en-IN" dirty="0" smtClean="0"/>
              <a:t> Bacteria and fungi</a:t>
            </a:r>
          </a:p>
          <a:p>
            <a:r>
              <a:rPr lang="en-IN" dirty="0" smtClean="0"/>
              <a:t>Fungi – genus </a:t>
            </a:r>
            <a:r>
              <a:rPr lang="en-IN" dirty="0" err="1" smtClean="0"/>
              <a:t>Ceratocystis</a:t>
            </a:r>
            <a:r>
              <a:rPr lang="en-IN" dirty="0" smtClean="0"/>
              <a:t> – fruit like or flower like aromas of peach, pineapple, banana, citrus and rose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ANTIBIOTICS</a:t>
            </a:r>
          </a:p>
          <a:p>
            <a:r>
              <a:rPr lang="en-IN" dirty="0" smtClean="0"/>
              <a:t>Penicillin G</a:t>
            </a:r>
          </a:p>
          <a:p>
            <a:r>
              <a:rPr lang="en-IN" dirty="0" err="1" smtClean="0"/>
              <a:t>Bacitracin</a:t>
            </a:r>
            <a:endParaRPr lang="en-IN" dirty="0" smtClean="0"/>
          </a:p>
          <a:p>
            <a:r>
              <a:rPr lang="en-IN" dirty="0" smtClean="0"/>
              <a:t>Streptomycin</a:t>
            </a:r>
          </a:p>
          <a:p>
            <a:r>
              <a:rPr lang="en-IN" dirty="0" smtClean="0"/>
              <a:t>Tetracycline</a:t>
            </a:r>
          </a:p>
          <a:p>
            <a:r>
              <a:rPr lang="en-IN" dirty="0" err="1" smtClean="0"/>
              <a:t>Cephalosporins</a:t>
            </a:r>
            <a:endParaRPr lang="en-IN" dirty="0" smtClean="0"/>
          </a:p>
          <a:p>
            <a:r>
              <a:rPr lang="en-IN" dirty="0" smtClean="0"/>
              <a:t>Neomycin</a:t>
            </a:r>
          </a:p>
          <a:p>
            <a:r>
              <a:rPr lang="en-IN" dirty="0" err="1" smtClean="0"/>
              <a:t>Polymixin</a:t>
            </a:r>
            <a:r>
              <a:rPr lang="en-IN" dirty="0" smtClean="0"/>
              <a:t> etc.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405</Words>
  <Application>Microsoft Office PowerPoint</Application>
  <PresentationFormat>On-screen Show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FERMENTATION PRODUCTS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FERMENTATION PRODUCTS</dc:title>
  <dc:creator>anandhan</dc:creator>
  <cp:lastModifiedBy>anandhan</cp:lastModifiedBy>
  <cp:revision>15</cp:revision>
  <dcterms:created xsi:type="dcterms:W3CDTF">2006-08-16T00:00:00Z</dcterms:created>
  <dcterms:modified xsi:type="dcterms:W3CDTF">2020-10-08T09:11:48Z</dcterms:modified>
</cp:coreProperties>
</file>