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3" r:id="rId3"/>
    <p:sldId id="257" r:id="rId4"/>
    <p:sldId id="258" r:id="rId5"/>
    <p:sldId id="259" r:id="rId6"/>
    <p:sldId id="260" r:id="rId7"/>
    <p:sldId id="261" r:id="rId8"/>
    <p:sldId id="262"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8B9D68-C9D6-481E-93F0-F4A12DB36EF6}" type="datetimeFigureOut">
              <a:rPr lang="en-IN" smtClean="0"/>
              <a:pPr/>
              <a:t>26-10-2020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CE5902-787A-4B98-BCC9-8539270F364E}"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BCCE5902-787A-4B98-BCC9-8539270F364E}" type="slidenum">
              <a:rPr lang="en-IN" smtClean="0"/>
              <a:pPr/>
              <a:t>4</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A687C5EF-38A4-4B5E-A906-C960C3D198C5}" type="datetimeFigureOut">
              <a:rPr lang="en-IN" smtClean="0"/>
              <a:pPr/>
              <a:t>26-10-2020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ECD9B0A-4303-46A4-8A3B-C8D9C33AD6A4}"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687C5EF-38A4-4B5E-A906-C960C3D198C5}" type="datetimeFigureOut">
              <a:rPr lang="en-IN" smtClean="0"/>
              <a:pPr/>
              <a:t>26-10-2020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ECD9B0A-4303-46A4-8A3B-C8D9C33AD6A4}"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687C5EF-38A4-4B5E-A906-C960C3D198C5}" type="datetimeFigureOut">
              <a:rPr lang="en-IN" smtClean="0"/>
              <a:pPr/>
              <a:t>26-10-2020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ECD9B0A-4303-46A4-8A3B-C8D9C33AD6A4}"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687C5EF-38A4-4B5E-A906-C960C3D198C5}" type="datetimeFigureOut">
              <a:rPr lang="en-IN" smtClean="0"/>
              <a:pPr/>
              <a:t>26-10-2020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ECD9B0A-4303-46A4-8A3B-C8D9C33AD6A4}"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87C5EF-38A4-4B5E-A906-C960C3D198C5}" type="datetimeFigureOut">
              <a:rPr lang="en-IN" smtClean="0"/>
              <a:pPr/>
              <a:t>26-10-2020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ECD9B0A-4303-46A4-8A3B-C8D9C33AD6A4}"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A687C5EF-38A4-4B5E-A906-C960C3D198C5}" type="datetimeFigureOut">
              <a:rPr lang="en-IN" smtClean="0"/>
              <a:pPr/>
              <a:t>26-10-2020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ECD9B0A-4303-46A4-8A3B-C8D9C33AD6A4}"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A687C5EF-38A4-4B5E-A906-C960C3D198C5}" type="datetimeFigureOut">
              <a:rPr lang="en-IN" smtClean="0"/>
              <a:pPr/>
              <a:t>26-10-2020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ECD9B0A-4303-46A4-8A3B-C8D9C33AD6A4}"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A687C5EF-38A4-4B5E-A906-C960C3D198C5}" type="datetimeFigureOut">
              <a:rPr lang="en-IN" smtClean="0"/>
              <a:pPr/>
              <a:t>26-10-2020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ECD9B0A-4303-46A4-8A3B-C8D9C33AD6A4}"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87C5EF-38A4-4B5E-A906-C960C3D198C5}" type="datetimeFigureOut">
              <a:rPr lang="en-IN" smtClean="0"/>
              <a:pPr/>
              <a:t>26-10-2020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ECD9B0A-4303-46A4-8A3B-C8D9C33AD6A4}"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87C5EF-38A4-4B5E-A906-C960C3D198C5}" type="datetimeFigureOut">
              <a:rPr lang="en-IN" smtClean="0"/>
              <a:pPr/>
              <a:t>26-10-2020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ECD9B0A-4303-46A4-8A3B-C8D9C33AD6A4}"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87C5EF-38A4-4B5E-A906-C960C3D198C5}" type="datetimeFigureOut">
              <a:rPr lang="en-IN" smtClean="0"/>
              <a:pPr/>
              <a:t>26-10-2020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ECD9B0A-4303-46A4-8A3B-C8D9C33AD6A4}"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87C5EF-38A4-4B5E-A906-C960C3D198C5}" type="datetimeFigureOut">
              <a:rPr lang="en-IN" smtClean="0"/>
              <a:pPr/>
              <a:t>26-10-2020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CD9B0A-4303-46A4-8A3B-C8D9C33AD6A4}"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Chordate" TargetMode="External"/><Relationship Id="rId2" Type="http://schemas.openxmlformats.org/officeDocument/2006/relationships/hyperlink" Target="https://en.wikipedia.org/wiki/Animal" TargetMode="External"/><Relationship Id="rId1" Type="http://schemas.openxmlformats.org/officeDocument/2006/relationships/slideLayout" Target="../slideLayouts/slideLayout7.xml"/><Relationship Id="rId6" Type="http://schemas.openxmlformats.org/officeDocument/2006/relationships/hyperlink" Target="https://en.wikipedia.org/wiki/Euselachii" TargetMode="External"/><Relationship Id="rId5" Type="http://schemas.openxmlformats.org/officeDocument/2006/relationships/hyperlink" Target="https://en.wikipedia.org/wiki/Elasmobranchii" TargetMode="External"/><Relationship Id="rId4" Type="http://schemas.openxmlformats.org/officeDocument/2006/relationships/hyperlink" Target="https://en.wikipedia.org/wiki/Chondrichthye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8" Type="http://schemas.openxmlformats.org/officeDocument/2006/relationships/hyperlink" Target="https://ta.wikipedia.org/wiki/%E0%AE%9A%E0%AF%81%E0%AE%B1%E0%AE%BE" TargetMode="External"/><Relationship Id="rId13" Type="http://schemas.openxmlformats.org/officeDocument/2006/relationships/hyperlink" Target="https://ta.wikipedia.org/wiki/%E0%AE%AA%E0%AE%B2%E0%AF%8D" TargetMode="External"/><Relationship Id="rId3" Type="http://schemas.openxmlformats.org/officeDocument/2006/relationships/hyperlink" Target="https://ta.wikipedia.org/wiki/%E0%AE%AE%E0%AF%80%E0%AE%A9%E0%AF%8D" TargetMode="External"/><Relationship Id="rId7" Type="http://schemas.openxmlformats.org/officeDocument/2006/relationships/hyperlink" Target="https://ta.wikipedia.org/wiki/%E0%AE%95%E0%AF%81%E0%AE%B0%E0%AF%81%E0%AE%A4%E0%AF%8D%E0%AE%A4%E0%AF%86%E0%AE%B2%E0%AF%81%E0%AE%AE%E0%AF%8D%E0%AE%AA%E0%AF%81" TargetMode="External"/><Relationship Id="rId12" Type="http://schemas.openxmlformats.org/officeDocument/2006/relationships/hyperlink" Target="https://ta.wikipedia.org/wiki/%E0%AE%AE%E0%AF%80%E0%AE%AF%E0%AF%8A%E0%AE%B2%E0%AE%BF"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https://ta.wikipedia.org/wiki/%E0%AE%A4%E0%AE%BF%E0%AE%AE%E0%AE%BF%E0%AE%99%E0%AF%8D%E0%AE%95%E0%AE%B2%E0%AE%9A%E0%AF%8D_%E0%AE%9A%E0%AF%81%E0%AE%B1%E0%AE%BE" TargetMode="External"/><Relationship Id="rId11" Type="http://schemas.openxmlformats.org/officeDocument/2006/relationships/hyperlink" Target="https://ta.wikipedia.org/wiki/%E0%AE%AE%E0%AF%88%E0%AE%B2%E0%AF%8D" TargetMode="External"/><Relationship Id="rId5" Type="http://schemas.openxmlformats.org/officeDocument/2006/relationships/hyperlink" Target="https://ta.wikipedia.org/w/index.php?title=%E0%AE%AA%E0%AE%BF%E0%AE%95%E0%AF%8D%E0%AE%AE%E0%AE%BF_%E0%AE%9A%E0%AF%81%E0%AE%B1%E0%AE%BE&amp;action=edit&amp;redlink=1" TargetMode="External"/><Relationship Id="rId10" Type="http://schemas.openxmlformats.org/officeDocument/2006/relationships/hyperlink" Target="https://ta.wikipedia.org/wiki/%E0%AE%87%E0%AE%B0%E0%AE%A4%E0%AF%8D%E0%AE%A4%E0%AE%AE%E0%AF%8D" TargetMode="External"/><Relationship Id="rId4" Type="http://schemas.openxmlformats.org/officeDocument/2006/relationships/hyperlink" Target="https://ta.wikipedia.org/wiki/%E0%AE%9A%E0%AF%86%E0%AE%A9%E0%AF%8D%E0%AE%9F%E0%AE%BF_%E0%AE%AE%E0%AF%80%E0%AE%9F%E0%AF%8D%E0%AE%9F%E0%AE%B0%E0%AF%8D" TargetMode="External"/><Relationship Id="rId9" Type="http://schemas.openxmlformats.org/officeDocument/2006/relationships/hyperlink" Target="https://ta.wikipedia.org/wiki/%E0%AE%87%E0%AE%B2%E0%AE%9F%E0%AF%8D%E0%AE%9A%E0%AE%AE%E0%AF%8D" TargetMode="External"/><Relationship Id="rId14" Type="http://schemas.openxmlformats.org/officeDocument/2006/relationships/hyperlink" Target="https://ta.wikipedia.org/wiki/%E0%AE%A8%E0%AE%BF%E0%AE%B1%E0%AE%AE%E0%AF%8D"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ta.wikipedia.org/wiki/%E0%AE%95%E0%AF%8A%E0%AE%B4%E0%AF%81%E0%AE%AA%E0%AF%8D%E0%AE%AA%E0%AF%81"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hyperlink" Target="https://en.wikipedia.org/wiki/Apatite" TargetMode="External"/><Relationship Id="rId13" Type="http://schemas.openxmlformats.org/officeDocument/2006/relationships/hyperlink" Target="https://en.wikipedia.org/wiki/Longfin_mako_shark" TargetMode="External"/><Relationship Id="rId3" Type="http://schemas.openxmlformats.org/officeDocument/2006/relationships/hyperlink" Target="https://en.wikipedia.org/wiki/Shark" TargetMode="External"/><Relationship Id="rId7" Type="http://schemas.openxmlformats.org/officeDocument/2006/relationships/hyperlink" Target="https://en.wikipedia.org/wiki/Calcium_phosphate" TargetMode="External"/><Relationship Id="rId12" Type="http://schemas.openxmlformats.org/officeDocument/2006/relationships/hyperlink" Target="https://en.wikipedia.org/wiki/Shortfin_mako_shark" TargetMode="External"/><Relationship Id="rId2" Type="http://schemas.openxmlformats.org/officeDocument/2006/relationships/hyperlink" Target="https://en.wikipedia.org/wiki/Ordovician" TargetMode="External"/><Relationship Id="rId1" Type="http://schemas.openxmlformats.org/officeDocument/2006/relationships/slideLayout" Target="../slideLayouts/slideLayout7.xml"/><Relationship Id="rId6" Type="http://schemas.openxmlformats.org/officeDocument/2006/relationships/hyperlink" Target="https://en.wikipedia.org/wiki/Cladodont" TargetMode="External"/><Relationship Id="rId11" Type="http://schemas.openxmlformats.org/officeDocument/2006/relationships/hyperlink" Target="https://en.wikipedia.org/wiki/Great_white_shark" TargetMode="External"/><Relationship Id="rId5" Type="http://schemas.openxmlformats.org/officeDocument/2006/relationships/hyperlink" Target="https://en.wikipedia.org/wiki/Silurian" TargetMode="External"/><Relationship Id="rId10" Type="http://schemas.openxmlformats.org/officeDocument/2006/relationships/hyperlink" Target="https://en.wikipedia.org/wiki/Paleozoic" TargetMode="External"/><Relationship Id="rId4" Type="http://schemas.openxmlformats.org/officeDocument/2006/relationships/hyperlink" Target="https://en.wikipedia.org/wiki/Thelodont" TargetMode="External"/><Relationship Id="rId9" Type="http://schemas.openxmlformats.org/officeDocument/2006/relationships/hyperlink" Target="https://en.wikipedia.org/wiki/Cladoselache"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en.wikipedia.org/wiki/Mammal" TargetMode="External"/><Relationship Id="rId3" Type="http://schemas.openxmlformats.org/officeDocument/2006/relationships/hyperlink" Target="https://en.wikipedia.org/wiki/Conveyor_belt" TargetMode="External"/><Relationship Id="rId7" Type="http://schemas.openxmlformats.org/officeDocument/2006/relationships/hyperlink" Target="https://en.wikipedia.org/wiki/Crustacean" TargetMode="External"/><Relationship Id="rId2" Type="http://schemas.openxmlformats.org/officeDocument/2006/relationships/hyperlink" Target="https://en.wikipedia.org/wiki/Gingiva" TargetMode="External"/><Relationship Id="rId1" Type="http://schemas.openxmlformats.org/officeDocument/2006/relationships/slideLayout" Target="../slideLayouts/slideLayout7.xml"/><Relationship Id="rId6" Type="http://schemas.openxmlformats.org/officeDocument/2006/relationships/hyperlink" Target="https://en.wikipedia.org/wiki/Mollusk" TargetMode="External"/><Relationship Id="rId5" Type="http://schemas.openxmlformats.org/officeDocument/2006/relationships/hyperlink" Target="https://en.wikipedia.org/wiki/Shark" TargetMode="External"/><Relationship Id="rId4" Type="http://schemas.openxmlformats.org/officeDocument/2006/relationships/hyperlink" Target="https://en.wikipedia.org/wiki/Isistius" TargetMode="External"/><Relationship Id="rId9" Type="http://schemas.openxmlformats.org/officeDocument/2006/relationships/hyperlink" Target="https://en.wikipedia.org/wiki/Serration"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s://en.wikipedia.org/wiki/Connective_tissue" TargetMode="External"/><Relationship Id="rId13" Type="http://schemas.openxmlformats.org/officeDocument/2006/relationships/hyperlink" Target="https://en.wikipedia.org/wiki/Rostrum_(anatomy)" TargetMode="External"/><Relationship Id="rId3" Type="http://schemas.openxmlformats.org/officeDocument/2006/relationships/hyperlink" Target="https://en.wikipedia.org/wiki/Tetrapod" TargetMode="External"/><Relationship Id="rId7" Type="http://schemas.openxmlformats.org/officeDocument/2006/relationships/hyperlink" Target="https://en.wikipedia.org/wiki/Cartilage" TargetMode="External"/><Relationship Id="rId12" Type="http://schemas.openxmlformats.org/officeDocument/2006/relationships/hyperlink" Target="https://en.wikipedia.org/wiki/Tesserae" TargetMode="External"/><Relationship Id="rId2" Type="http://schemas.openxmlformats.org/officeDocument/2006/relationships/hyperlink" Target="https://en.wikipedia.org/wiki/Osteichthyes" TargetMode="External"/><Relationship Id="rId1" Type="http://schemas.openxmlformats.org/officeDocument/2006/relationships/slideLayout" Target="../slideLayouts/slideLayout7.xml"/><Relationship Id="rId6" Type="http://schemas.openxmlformats.org/officeDocument/2006/relationships/hyperlink" Target="https://en.wikipedia.org/wiki/Batoidea" TargetMode="External"/><Relationship Id="rId11" Type="http://schemas.openxmlformats.org/officeDocument/2006/relationships/hyperlink" Target="https://en.wikipedia.org/wiki/Cranium" TargetMode="External"/><Relationship Id="rId5" Type="http://schemas.openxmlformats.org/officeDocument/2006/relationships/hyperlink" Target="https://en.wikipedia.org/wiki/Skate_(fish)" TargetMode="External"/><Relationship Id="rId10" Type="http://schemas.openxmlformats.org/officeDocument/2006/relationships/hyperlink" Target="https://en.wikipedia.org/wiki/Jaw" TargetMode="External"/><Relationship Id="rId4" Type="http://schemas.openxmlformats.org/officeDocument/2006/relationships/hyperlink" Target="https://en.wikipedia.org/wiki/Chondrichthyes" TargetMode="External"/><Relationship Id="rId9" Type="http://schemas.openxmlformats.org/officeDocument/2006/relationships/hyperlink" Target="https://en.wikipedia.org/wiki/Shark"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infoplease.com/encyclopedia/science/biology/concepts/gills" TargetMode="External"/><Relationship Id="rId2" Type="http://schemas.openxmlformats.org/officeDocument/2006/relationships/hyperlink" Target="https://www.infoplease.com/encyclopedia/ecology/animals/vertebrates/fish" TargetMode="External"/><Relationship Id="rId1" Type="http://schemas.openxmlformats.org/officeDocument/2006/relationships/slideLayout" Target="../slideLayouts/slideLayout7.xml"/><Relationship Id="rId4" Type="http://schemas.openxmlformats.org/officeDocument/2006/relationships/hyperlink" Target="https://www.infoplease.com/encyclopedia/ecology/zoology/general/cloac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NOVA Online | Island of the Sharks | Clickable Shark"/>
          <p:cNvPicPr>
            <a:picLocks noChangeAspect="1" noChangeArrowheads="1"/>
          </p:cNvPicPr>
          <p:nvPr/>
        </p:nvPicPr>
        <p:blipFill>
          <a:blip r:embed="rId2" cstate="print"/>
          <a:srcRect/>
          <a:stretch>
            <a:fillRect/>
          </a:stretch>
        </p:blipFill>
        <p:spPr bwMode="auto">
          <a:xfrm>
            <a:off x="467544" y="620688"/>
            <a:ext cx="8052935" cy="5439096"/>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123728" y="1412776"/>
          <a:ext cx="5184576" cy="3864456"/>
        </p:xfrm>
        <a:graphic>
          <a:graphicData uri="http://schemas.openxmlformats.org/drawingml/2006/table">
            <a:tbl>
              <a:tblPr/>
              <a:tblGrid>
                <a:gridCol w="2592288"/>
                <a:gridCol w="2592288"/>
              </a:tblGrid>
              <a:tr h="644076">
                <a:tc>
                  <a:txBody>
                    <a:bodyPr/>
                    <a:lstStyle/>
                    <a:p>
                      <a:pPr algn="l" fontAlgn="t"/>
                      <a:r>
                        <a:rPr lang="en-IN"/>
                        <a:t>Kingdom:</a:t>
                      </a:r>
                    </a:p>
                  </a:txBody>
                  <a:tcP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l" fontAlgn="t"/>
                      <a:r>
                        <a:rPr lang="en-IN" u="none" strike="noStrike">
                          <a:solidFill>
                            <a:srgbClr val="0B0080"/>
                          </a:solidFill>
                          <a:hlinkClick r:id="rId2" tooltip="Animal"/>
                        </a:rPr>
                        <a:t>Animalia</a:t>
                      </a:r>
                      <a:endParaRPr lang="en-IN"/>
                    </a:p>
                  </a:txBody>
                  <a:tcP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r h="644076">
                <a:tc>
                  <a:txBody>
                    <a:bodyPr/>
                    <a:lstStyle/>
                    <a:p>
                      <a:pPr algn="l" fontAlgn="t"/>
                      <a:r>
                        <a:rPr lang="en-IN"/>
                        <a:t>Phylum:</a:t>
                      </a:r>
                    </a:p>
                  </a:txBody>
                  <a:tcP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l" fontAlgn="t"/>
                      <a:r>
                        <a:rPr lang="en-IN" u="none" strike="noStrike">
                          <a:solidFill>
                            <a:srgbClr val="0B0080"/>
                          </a:solidFill>
                          <a:hlinkClick r:id="rId3" tooltip="Chordate"/>
                        </a:rPr>
                        <a:t>Chordata</a:t>
                      </a:r>
                      <a:endParaRPr lang="en-IN"/>
                    </a:p>
                  </a:txBody>
                  <a:tcP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r h="644076">
                <a:tc>
                  <a:txBody>
                    <a:bodyPr/>
                    <a:lstStyle/>
                    <a:p>
                      <a:pPr algn="l" fontAlgn="t"/>
                      <a:r>
                        <a:rPr lang="en-IN"/>
                        <a:t>Class:</a:t>
                      </a:r>
                    </a:p>
                  </a:txBody>
                  <a:tcP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l" fontAlgn="t"/>
                      <a:r>
                        <a:rPr lang="en-IN" u="sng">
                          <a:solidFill>
                            <a:srgbClr val="FAA700"/>
                          </a:solidFill>
                          <a:hlinkClick r:id="rId4"/>
                        </a:rPr>
                        <a:t>Chondrichthyes</a:t>
                      </a:r>
                      <a:endParaRPr lang="en-IN"/>
                    </a:p>
                  </a:txBody>
                  <a:tcP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r h="644076">
                <a:tc>
                  <a:txBody>
                    <a:bodyPr/>
                    <a:lstStyle/>
                    <a:p>
                      <a:pPr algn="l" fontAlgn="t"/>
                      <a:r>
                        <a:rPr lang="en-IN"/>
                        <a:t>Subclass:</a:t>
                      </a:r>
                    </a:p>
                  </a:txBody>
                  <a:tcP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l" fontAlgn="t"/>
                      <a:r>
                        <a:rPr lang="en-IN" u="none" strike="noStrike">
                          <a:solidFill>
                            <a:srgbClr val="0B0080"/>
                          </a:solidFill>
                          <a:hlinkClick r:id="rId5" tooltip="Elasmobranchii"/>
                        </a:rPr>
                        <a:t>Elasmobranchii</a:t>
                      </a:r>
                      <a:endParaRPr lang="en-IN"/>
                    </a:p>
                  </a:txBody>
                  <a:tcP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r h="644076">
                <a:tc>
                  <a:txBody>
                    <a:bodyPr/>
                    <a:lstStyle/>
                    <a:p>
                      <a:pPr algn="l" fontAlgn="t"/>
                      <a:r>
                        <a:rPr lang="en-IN"/>
                        <a:t>Infraclass:</a:t>
                      </a:r>
                    </a:p>
                  </a:txBody>
                  <a:tcP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l" fontAlgn="t"/>
                      <a:r>
                        <a:rPr lang="en-IN" u="none" strike="noStrike">
                          <a:solidFill>
                            <a:srgbClr val="0B0080"/>
                          </a:solidFill>
                          <a:hlinkClick r:id="rId6" tooltip="Euselachii"/>
                        </a:rPr>
                        <a:t>Euselachii</a:t>
                      </a:r>
                      <a:endParaRPr lang="en-IN"/>
                    </a:p>
                  </a:txBody>
                  <a:tcP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r h="644076">
                <a:tc>
                  <a:txBody>
                    <a:bodyPr/>
                    <a:lstStyle/>
                    <a:p>
                      <a:pPr algn="l" fontAlgn="t"/>
                      <a:r>
                        <a:rPr lang="en-IN"/>
                        <a:t>Superorder:</a:t>
                      </a:r>
                    </a:p>
                  </a:txBody>
                  <a:tcP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l" fontAlgn="t"/>
                      <a:r>
                        <a:rPr lang="en-IN" b="1" dirty="0" err="1"/>
                        <a:t>Selachimorpha</a:t>
                      </a:r>
                      <a:endParaRPr lang="en-IN" dirty="0"/>
                    </a:p>
                  </a:txBody>
                  <a:tcP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22514"/>
          </a:xfrm>
        </p:spPr>
        <p:txBody>
          <a:bodyPr>
            <a:normAutofit/>
          </a:bodyPr>
          <a:lstStyle/>
          <a:p>
            <a:r>
              <a:rPr lang="en-IN" sz="2200" dirty="0">
                <a:latin typeface="Times New Roman" pitchFamily="18" charset="0"/>
                <a:cs typeface="Times New Roman" pitchFamily="18" charset="0"/>
              </a:rPr>
              <a:t>A shark has fins and a streamlined body that help it swim through water. It has gills, which take in oxygen directly out of the water. Because of its gills, sharks can stay underwater and not have to come to the surface to breathe. Sharks also have a tremendous number of sharp </a:t>
            </a:r>
            <a:r>
              <a:rPr lang="en-IN" sz="2200" b="1" dirty="0">
                <a:latin typeface="Times New Roman" pitchFamily="18" charset="0"/>
                <a:cs typeface="Times New Roman" pitchFamily="18" charset="0"/>
              </a:rPr>
              <a:t>teeth</a:t>
            </a:r>
            <a:r>
              <a:rPr lang="en-IN" sz="2200" dirty="0">
                <a:latin typeface="Times New Roman" pitchFamily="18" charset="0"/>
                <a:cs typeface="Times New Roman" pitchFamily="18" charset="0"/>
              </a:rPr>
              <a:t>, which make them fierce </a:t>
            </a:r>
            <a:r>
              <a:rPr lang="en-IN" sz="2200" b="1" dirty="0">
                <a:latin typeface="Times New Roman" pitchFamily="18" charset="0"/>
                <a:cs typeface="Times New Roman" pitchFamily="18" charset="0"/>
              </a:rPr>
              <a:t>predators</a:t>
            </a:r>
            <a:r>
              <a:rPr lang="en-IN"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63688" y="1052736"/>
            <a:ext cx="5094312" cy="4893647"/>
          </a:xfrm>
          <a:prstGeom prst="rect">
            <a:avLst/>
          </a:prstGeom>
        </p:spPr>
        <p:txBody>
          <a:bodyPr wrap="square">
            <a:spAutoFit/>
          </a:bodyPr>
          <a:lstStyle/>
          <a:p>
            <a:r>
              <a:rPr lang="ta-IN" sz="1200" b="1" dirty="0"/>
              <a:t>சுறா</a:t>
            </a:r>
            <a:r>
              <a:rPr lang="ta-IN" sz="1200" dirty="0"/>
              <a:t> என்றழைக்கப்படும் சுறா மீன் வேகமாக நீந்த வல்ல பெரிய </a:t>
            </a:r>
            <a:r>
              <a:rPr lang="ta-IN" sz="1200" dirty="0">
                <a:hlinkClick r:id="rId3" tooltip="மீன்"/>
              </a:rPr>
              <a:t>மீன்</a:t>
            </a:r>
            <a:r>
              <a:rPr lang="ta-IN" sz="1200" dirty="0"/>
              <a:t> வகைகளில் ஒன்றாகும். இவை கூர்மையான பல பற்களைக் கொண்டுள்ளன. 22 </a:t>
            </a:r>
            <a:r>
              <a:rPr lang="ta-IN" sz="1200" dirty="0">
                <a:hlinkClick r:id="rId4" tooltip="சென்டி மீட்டர்"/>
              </a:rPr>
              <a:t>சென்டி மீட்டர்</a:t>
            </a:r>
            <a:r>
              <a:rPr lang="ta-IN" sz="1200" dirty="0"/>
              <a:t> நீளம் உள்ள </a:t>
            </a:r>
            <a:r>
              <a:rPr lang="ta-IN" sz="1200" dirty="0">
                <a:hlinkClick r:id="rId5" tooltip="பிக்மி சுறா (கட்டுரை எழுதப்படவில்லை)"/>
              </a:rPr>
              <a:t>பிக்மி சுறா</a:t>
            </a:r>
            <a:r>
              <a:rPr lang="ta-IN" sz="1200" dirty="0"/>
              <a:t> முதல் 12 மீட்டர் நீளம் உள்ள </a:t>
            </a:r>
            <a:r>
              <a:rPr lang="ta-IN" sz="1200" dirty="0">
                <a:hlinkClick r:id="rId6" tooltip="திமிங்கலச் சுறா"/>
              </a:rPr>
              <a:t>திமிங்கலச் சுறா</a:t>
            </a:r>
            <a:r>
              <a:rPr lang="ta-IN" sz="1200" dirty="0"/>
              <a:t> வரை சுறாக்களில் பல சிற்றினங்கள் உள்ளன. சுறா மீனின் உடல் எலும்பு வளையக்கூடிய </a:t>
            </a:r>
            <a:r>
              <a:rPr lang="ta-IN" sz="1200" dirty="0">
                <a:hlinkClick r:id="rId7" tooltip="குருத்தெலும்பு"/>
              </a:rPr>
              <a:t>குருத்தெலும்பால்</a:t>
            </a:r>
            <a:r>
              <a:rPr lang="ta-IN" sz="1200" dirty="0"/>
              <a:t> (கசியிழைய என்பு) ஆனது</a:t>
            </a:r>
            <a:r>
              <a:rPr lang="ta-IN" sz="1200" baseline="30000" dirty="0">
                <a:hlinkClick r:id="rId8"/>
              </a:rPr>
              <a:t>[2]</a:t>
            </a:r>
            <a:endParaRPr lang="ta-IN" sz="1200" dirty="0"/>
          </a:p>
          <a:p>
            <a:r>
              <a:rPr lang="ta-IN" sz="1200" dirty="0"/>
              <a:t>சுறாக்கள் மிகச் சிறந்த மோப்பத் திறனைக் கொண்டுள்ளன. பத்து </a:t>
            </a:r>
            <a:r>
              <a:rPr lang="ta-IN" sz="1200" dirty="0">
                <a:hlinkClick r:id="rId9" tooltip="இலட்சம்"/>
              </a:rPr>
              <a:t>இலட்சம்</a:t>
            </a:r>
            <a:r>
              <a:rPr lang="ta-IN" sz="1200" dirty="0"/>
              <a:t> துளிகளில் ஒரு துளி </a:t>
            </a:r>
            <a:r>
              <a:rPr lang="ta-IN" sz="1200" dirty="0">
                <a:hlinkClick r:id="rId10" tooltip="இரத்தம்"/>
              </a:rPr>
              <a:t>இரத்தம்</a:t>
            </a:r>
            <a:r>
              <a:rPr lang="ta-IN" sz="1200" dirty="0"/>
              <a:t> இருந்தாலும் இவற்றால் கால் </a:t>
            </a:r>
            <a:r>
              <a:rPr lang="ta-IN" sz="1200" dirty="0">
                <a:hlinkClick r:id="rId11" tooltip="மைல்"/>
              </a:rPr>
              <a:t>மைல்</a:t>
            </a:r>
            <a:r>
              <a:rPr lang="ta-IN" sz="1200" dirty="0"/>
              <a:t> தொலைவில் இருந்து கூட முகர்ந்து விட முடியும். சுறாக்களின் கேள்திறனும் அதிகம்; </a:t>
            </a:r>
            <a:r>
              <a:rPr lang="ta-IN" sz="1200" dirty="0">
                <a:hlinkClick r:id="rId12" tooltip="மீயொலி"/>
              </a:rPr>
              <a:t>நுண்ஒலி</a:t>
            </a:r>
            <a:r>
              <a:rPr lang="ta-IN" sz="1200" dirty="0"/>
              <a:t>களைக் கேட்கும் திறன் பெற்றவை. சுறாக்களுக்குக் குறைந்தது நான்கு வரிசைப்பற்கள் இருக்கும். இரையைக் குத்திக் கிழிக்கிறது எல்லாமே முதல் வரிசைப் பற்கள்தான். இதுல ஒரு </a:t>
            </a:r>
            <a:r>
              <a:rPr lang="ta-IN" sz="1200" dirty="0">
                <a:hlinkClick r:id="rId13" tooltip="பல்"/>
              </a:rPr>
              <a:t>பல்</a:t>
            </a:r>
            <a:r>
              <a:rPr lang="ta-IN" sz="1200" dirty="0"/>
              <a:t> உடைந்து விழுந்தால், பின் வரிசையிலிருந்து ஒரு பல் அந்த விழுந்த இடத்துக்கு நகர்ந்து வந்துவிடும். இல்லைன்னாக்கூட இரண்டு வாரங்களுக்கு ஒருமுறை சுறாக்களுக்குப் புதிய பல் முளைத்துவிடுகிறது. புலி சுறாக்களுக்கு பத்தாண்டுகளில் 24,000 பற்கள் முளைக்கின்றன. சுறாக்களால் </a:t>
            </a:r>
            <a:r>
              <a:rPr lang="ta-IN" sz="1200" dirty="0">
                <a:hlinkClick r:id="rId14" tooltip="நிறம்"/>
              </a:rPr>
              <a:t>வண்ணங்களைப்</a:t>
            </a:r>
            <a:r>
              <a:rPr lang="ta-IN" sz="1200" dirty="0"/>
              <a:t> பிரித்து அறிய முடியாது. பார்வையும் கூர்மை கிடையாது. மந்தமான வெளிச்சத்தில்தான் இதற்குப் பார்வை தெளிவாகத் தெரியும். சுறாவின் உடல் எலும்புகள் எல்லாம் குருத்தெலும்பால்(கசியிழைய என்பு) ஆனவை</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97346"/>
            <a:ext cx="4572000" cy="6463308"/>
          </a:xfrm>
          <a:prstGeom prst="rect">
            <a:avLst/>
          </a:prstGeom>
        </p:spPr>
        <p:txBody>
          <a:bodyPr>
            <a:spAutoFit/>
          </a:bodyPr>
          <a:lstStyle/>
          <a:p>
            <a:r>
              <a:rPr lang="ta-IN" dirty="0"/>
              <a:t>சுறாக்களில் சுமார் 440 வகை உண்டு. இவற்றுள் 30 வகைகளே மனிதர்களைத் தாக்குபவை. சுறாக்குட்டிகளுக்குப் பிறக்கும்போதே பற்கள் இருக்கும். இரண்டு ஆண்டுகளுக்கு ஒருமுறை இவை இரண்டு குட்டிகள் போடும். சில வகை சுறாக்கள் நூறு குட்டிகள் கூடப் போடும். குட்டிகளை அம்மா விட்டுவிட்டுப் போய்விடும். இவை தாமே இரை தேடிப் பிழைத்துக் கொள்ளும். பெரிய சுறாக்கள், குட்டிச் சுறாக்களைச் சாப்பிட்டுவிடும். ஆனால், தாய் தன் குட்டிகளைச் சாப்பிடாது. மாதக்கணக்கில் இவை பட்டினி கிடக்கும். உடம்பு இளைக்காது. ஈரலில் சேமித்து வைக்கப்பட்டுள்ள </a:t>
            </a:r>
            <a:r>
              <a:rPr lang="ta-IN" dirty="0">
                <a:hlinkClick r:id="rId2" tooltip="கொழுப்பு"/>
              </a:rPr>
              <a:t>கொழுப்பும்</a:t>
            </a:r>
            <a:r>
              <a:rPr lang="ta-IN" dirty="0"/>
              <a:t> எண்ணெயும் இவைகளைப் பாதுகாக்கும்.வேல் சுறா 15 மீட்டர் நீளம் வரை வளரும், ட்வாப் சுறாவின் நீளம் 5 அங்குலமே.</a:t>
            </a:r>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980728"/>
            <a:ext cx="7992888" cy="5047536"/>
          </a:xfrm>
          <a:prstGeom prst="rect">
            <a:avLst/>
          </a:prstGeom>
        </p:spPr>
        <p:txBody>
          <a:bodyPr wrap="square">
            <a:spAutoFit/>
          </a:bodyPr>
          <a:lstStyle/>
          <a:p>
            <a:r>
              <a:rPr lang="en-IN" sz="1400" dirty="0">
                <a:latin typeface="Times New Roman" pitchFamily="18" charset="0"/>
                <a:cs typeface="Times New Roman" pitchFamily="18" charset="0"/>
              </a:rPr>
              <a:t>Evidence for the existence of sharks dates from the </a:t>
            </a:r>
            <a:r>
              <a:rPr lang="en-IN" sz="1400" dirty="0">
                <a:latin typeface="Times New Roman" pitchFamily="18" charset="0"/>
                <a:cs typeface="Times New Roman" pitchFamily="18" charset="0"/>
                <a:hlinkClick r:id="rId2" tooltip="Ordovician"/>
              </a:rPr>
              <a:t>Ordovician</a:t>
            </a:r>
            <a:r>
              <a:rPr lang="en-IN" sz="1400" dirty="0">
                <a:latin typeface="Times New Roman" pitchFamily="18" charset="0"/>
                <a:cs typeface="Times New Roman" pitchFamily="18" charset="0"/>
              </a:rPr>
              <a:t> period, 450–420 million years ago, before land vertebrates existed and before a variety of plants had colonized the continents.</a:t>
            </a:r>
            <a:r>
              <a:rPr lang="en-IN" sz="1400" baseline="30000" dirty="0">
                <a:latin typeface="Times New Roman" pitchFamily="18" charset="0"/>
                <a:cs typeface="Times New Roman" pitchFamily="18" charset="0"/>
                <a:hlinkClick r:id="rId3"/>
              </a:rPr>
              <a:t>[2]</a:t>
            </a:r>
            <a:r>
              <a:rPr lang="en-IN" sz="1400" dirty="0">
                <a:latin typeface="Times New Roman" pitchFamily="18" charset="0"/>
                <a:cs typeface="Times New Roman" pitchFamily="18" charset="0"/>
              </a:rPr>
              <a:t> Only scales have been recovered from the first sharks and not all </a:t>
            </a:r>
            <a:r>
              <a:rPr lang="en-IN" sz="1400" dirty="0" err="1">
                <a:latin typeface="Times New Roman" pitchFamily="18" charset="0"/>
                <a:cs typeface="Times New Roman" pitchFamily="18" charset="0"/>
              </a:rPr>
              <a:t>paleontologists</a:t>
            </a:r>
            <a:r>
              <a:rPr lang="en-IN" sz="1400" dirty="0">
                <a:latin typeface="Times New Roman" pitchFamily="18" charset="0"/>
                <a:cs typeface="Times New Roman" pitchFamily="18" charset="0"/>
              </a:rPr>
              <a:t> agree that these are from true sharks, suspecting that these scales are actually those of </a:t>
            </a:r>
            <a:r>
              <a:rPr lang="en-IN" sz="1400" dirty="0" err="1">
                <a:latin typeface="Times New Roman" pitchFamily="18" charset="0"/>
                <a:cs typeface="Times New Roman" pitchFamily="18" charset="0"/>
                <a:hlinkClick r:id="rId4" tooltip="Thelodont"/>
              </a:rPr>
              <a:t>thelodont</a:t>
            </a:r>
            <a:r>
              <a:rPr lang="en-IN" sz="1400" dirty="0">
                <a:latin typeface="Times New Roman" pitchFamily="18" charset="0"/>
                <a:cs typeface="Times New Roman" pitchFamily="18" charset="0"/>
              </a:rPr>
              <a:t> </a:t>
            </a:r>
            <a:r>
              <a:rPr lang="en-IN" sz="1400" dirty="0" err="1">
                <a:latin typeface="Times New Roman" pitchFamily="18" charset="0"/>
                <a:cs typeface="Times New Roman" pitchFamily="18" charset="0"/>
              </a:rPr>
              <a:t>agnathans</a:t>
            </a:r>
            <a:r>
              <a:rPr lang="en-IN" sz="1400" dirty="0">
                <a:latin typeface="Times New Roman" pitchFamily="18" charset="0"/>
                <a:cs typeface="Times New Roman" pitchFamily="18" charset="0"/>
              </a:rPr>
              <a:t>.</a:t>
            </a:r>
            <a:r>
              <a:rPr lang="en-IN" sz="1400" baseline="30000" dirty="0">
                <a:latin typeface="Times New Roman" pitchFamily="18" charset="0"/>
                <a:cs typeface="Times New Roman" pitchFamily="18" charset="0"/>
                <a:hlinkClick r:id="rId3"/>
              </a:rPr>
              <a:t>[11]</a:t>
            </a:r>
            <a:r>
              <a:rPr lang="en-IN" sz="1400" dirty="0">
                <a:latin typeface="Times New Roman" pitchFamily="18" charset="0"/>
                <a:cs typeface="Times New Roman" pitchFamily="18" charset="0"/>
              </a:rPr>
              <a:t> The oldest generally accepted shark scales are from about 420 million years ago, in the </a:t>
            </a:r>
            <a:r>
              <a:rPr lang="en-IN" sz="1400" dirty="0">
                <a:latin typeface="Times New Roman" pitchFamily="18" charset="0"/>
                <a:cs typeface="Times New Roman" pitchFamily="18" charset="0"/>
                <a:hlinkClick r:id="rId5" tooltip="Silurian"/>
              </a:rPr>
              <a:t>Silurian</a:t>
            </a:r>
            <a:r>
              <a:rPr lang="en-IN" sz="1400" dirty="0">
                <a:latin typeface="Times New Roman" pitchFamily="18" charset="0"/>
                <a:cs typeface="Times New Roman" pitchFamily="18" charset="0"/>
              </a:rPr>
              <a:t> period.</a:t>
            </a:r>
            <a:r>
              <a:rPr lang="en-IN" sz="1400" baseline="30000" dirty="0">
                <a:latin typeface="Times New Roman" pitchFamily="18" charset="0"/>
                <a:cs typeface="Times New Roman" pitchFamily="18" charset="0"/>
                <a:hlinkClick r:id="rId3"/>
              </a:rPr>
              <a:t>[11]</a:t>
            </a:r>
            <a:r>
              <a:rPr lang="en-IN" sz="1400" dirty="0">
                <a:latin typeface="Times New Roman" pitchFamily="18" charset="0"/>
                <a:cs typeface="Times New Roman" pitchFamily="18" charset="0"/>
              </a:rPr>
              <a:t> The first sharks looked very different from modern sharks.</a:t>
            </a:r>
            <a:r>
              <a:rPr lang="en-IN" sz="1400" baseline="30000" dirty="0">
                <a:latin typeface="Times New Roman" pitchFamily="18" charset="0"/>
                <a:cs typeface="Times New Roman" pitchFamily="18" charset="0"/>
                <a:hlinkClick r:id="rId3"/>
              </a:rPr>
              <a:t>[12]</a:t>
            </a:r>
            <a:r>
              <a:rPr lang="en-IN" sz="1400" dirty="0">
                <a:latin typeface="Times New Roman" pitchFamily="18" charset="0"/>
                <a:cs typeface="Times New Roman" pitchFamily="18" charset="0"/>
              </a:rPr>
              <a:t> At this time the most common shark tooth is the </a:t>
            </a:r>
            <a:r>
              <a:rPr lang="en-IN" sz="1400" dirty="0" err="1">
                <a:latin typeface="Times New Roman" pitchFamily="18" charset="0"/>
                <a:cs typeface="Times New Roman" pitchFamily="18" charset="0"/>
                <a:hlinkClick r:id="rId6" tooltip="Cladodont"/>
              </a:rPr>
              <a:t>cladodont</a:t>
            </a:r>
            <a:r>
              <a:rPr lang="en-IN" sz="1400" dirty="0">
                <a:latin typeface="Times New Roman" pitchFamily="18" charset="0"/>
                <a:cs typeface="Times New Roman" pitchFamily="18" charset="0"/>
              </a:rPr>
              <a:t>, a style of thin tooth with three tines like a trident, apparently to help catch fish. The majority of modern sharks can be traced back to around 100 million years ago.</a:t>
            </a:r>
            <a:r>
              <a:rPr lang="en-IN" sz="1400" baseline="30000" dirty="0">
                <a:latin typeface="Times New Roman" pitchFamily="18" charset="0"/>
                <a:cs typeface="Times New Roman" pitchFamily="18" charset="0"/>
                <a:hlinkClick r:id="rId3"/>
              </a:rPr>
              <a:t>[13]</a:t>
            </a:r>
            <a:r>
              <a:rPr lang="en-IN" sz="1400" dirty="0">
                <a:latin typeface="Times New Roman" pitchFamily="18" charset="0"/>
                <a:cs typeface="Times New Roman" pitchFamily="18" charset="0"/>
              </a:rPr>
              <a:t> Most fossils are of teeth, often in large numbers. Partial skeletons and even complete fossilized remains have been discovered. Estimates suggest that sharks grow tens of thousands of teeth over a lifetime, which explains the abundant fossils. The teeth consist of easily fossilized </a:t>
            </a:r>
            <a:r>
              <a:rPr lang="en-IN" sz="1400" dirty="0">
                <a:latin typeface="Times New Roman" pitchFamily="18" charset="0"/>
                <a:cs typeface="Times New Roman" pitchFamily="18" charset="0"/>
                <a:hlinkClick r:id="rId7" tooltip="Calcium phosphate"/>
              </a:rPr>
              <a:t>calcium phosphate</a:t>
            </a:r>
            <a:r>
              <a:rPr lang="en-IN" sz="1400" dirty="0">
                <a:latin typeface="Times New Roman" pitchFamily="18" charset="0"/>
                <a:cs typeface="Times New Roman" pitchFamily="18" charset="0"/>
              </a:rPr>
              <a:t>, an </a:t>
            </a:r>
            <a:r>
              <a:rPr lang="en-IN" sz="1400" dirty="0">
                <a:latin typeface="Times New Roman" pitchFamily="18" charset="0"/>
                <a:cs typeface="Times New Roman" pitchFamily="18" charset="0"/>
                <a:hlinkClick r:id="rId8" tooltip="Apatite"/>
              </a:rPr>
              <a:t>apatite</a:t>
            </a:r>
            <a:r>
              <a:rPr lang="en-IN" sz="1400" dirty="0">
                <a:latin typeface="Times New Roman" pitchFamily="18" charset="0"/>
                <a:cs typeface="Times New Roman" pitchFamily="18" charset="0"/>
              </a:rPr>
              <a:t>. When a shark dies, the decomposing skeleton breaks up, scattering the apatite prisms. Preservation requires rapid burial in bottom sediments.</a:t>
            </a:r>
          </a:p>
          <a:p>
            <a:r>
              <a:rPr lang="en-IN" sz="1400" dirty="0">
                <a:latin typeface="Times New Roman" pitchFamily="18" charset="0"/>
                <a:cs typeface="Times New Roman" pitchFamily="18" charset="0"/>
              </a:rPr>
              <a:t>Among the most ancient and primitive sharks is </a:t>
            </a:r>
            <a:r>
              <a:rPr lang="en-IN" sz="1400" i="1" dirty="0" err="1">
                <a:latin typeface="Times New Roman" pitchFamily="18" charset="0"/>
                <a:cs typeface="Times New Roman" pitchFamily="18" charset="0"/>
                <a:hlinkClick r:id="rId9" tooltip="Cladoselache"/>
              </a:rPr>
              <a:t>Cladoselache</a:t>
            </a:r>
            <a:r>
              <a:rPr lang="en-IN" sz="1400" dirty="0">
                <a:latin typeface="Times New Roman" pitchFamily="18" charset="0"/>
                <a:cs typeface="Times New Roman" pitchFamily="18" charset="0"/>
              </a:rPr>
              <a:t>, from about 370 million years ago,</a:t>
            </a:r>
            <a:r>
              <a:rPr lang="en-IN" sz="1400" baseline="30000" dirty="0">
                <a:latin typeface="Times New Roman" pitchFamily="18" charset="0"/>
                <a:cs typeface="Times New Roman" pitchFamily="18" charset="0"/>
                <a:hlinkClick r:id="rId3"/>
              </a:rPr>
              <a:t>[12]</a:t>
            </a:r>
            <a:r>
              <a:rPr lang="en-IN" sz="1400" dirty="0">
                <a:latin typeface="Times New Roman" pitchFamily="18" charset="0"/>
                <a:cs typeface="Times New Roman" pitchFamily="18" charset="0"/>
              </a:rPr>
              <a:t> which has been found within </a:t>
            </a:r>
            <a:r>
              <a:rPr lang="en-IN" sz="1400" dirty="0" err="1">
                <a:latin typeface="Times New Roman" pitchFamily="18" charset="0"/>
                <a:cs typeface="Times New Roman" pitchFamily="18" charset="0"/>
                <a:hlinkClick r:id="rId10" tooltip="Paleozoic"/>
              </a:rPr>
              <a:t>Paleozoic</a:t>
            </a:r>
            <a:r>
              <a:rPr lang="en-IN" sz="1400" dirty="0">
                <a:latin typeface="Times New Roman" pitchFamily="18" charset="0"/>
                <a:cs typeface="Times New Roman" pitchFamily="18" charset="0"/>
              </a:rPr>
              <a:t> strata in Ohio, Kentucky, and Tennessee. At that point in Earth's history these rocks made up the soft bottom sediments of a large, shallow ocean, which stretched across much of North America. </a:t>
            </a:r>
            <a:r>
              <a:rPr lang="en-IN" sz="1400" i="1" dirty="0" err="1">
                <a:latin typeface="Times New Roman" pitchFamily="18" charset="0"/>
                <a:cs typeface="Times New Roman" pitchFamily="18" charset="0"/>
              </a:rPr>
              <a:t>Cladoselache</a:t>
            </a:r>
            <a:r>
              <a:rPr lang="en-IN" sz="1400" dirty="0">
                <a:latin typeface="Times New Roman" pitchFamily="18" charset="0"/>
                <a:cs typeface="Times New Roman" pitchFamily="18" charset="0"/>
              </a:rPr>
              <a:t> was only about 1 metre (3.3 ft) long with stiff triangular fins and slender jaws.</a:t>
            </a:r>
            <a:r>
              <a:rPr lang="en-IN" sz="1400" baseline="30000" dirty="0">
                <a:latin typeface="Times New Roman" pitchFamily="18" charset="0"/>
                <a:cs typeface="Times New Roman" pitchFamily="18" charset="0"/>
                <a:hlinkClick r:id="rId3"/>
              </a:rPr>
              <a:t>[12]</a:t>
            </a:r>
            <a:r>
              <a:rPr lang="en-IN" sz="1400" dirty="0">
                <a:latin typeface="Times New Roman" pitchFamily="18" charset="0"/>
                <a:cs typeface="Times New Roman" pitchFamily="18" charset="0"/>
              </a:rPr>
              <a:t> Its teeth had several pointed cusps, which wore down from use. From the small number of teeth found together, it is most likely that </a:t>
            </a:r>
            <a:r>
              <a:rPr lang="en-IN" sz="1400" i="1" dirty="0" err="1">
                <a:latin typeface="Times New Roman" pitchFamily="18" charset="0"/>
                <a:cs typeface="Times New Roman" pitchFamily="18" charset="0"/>
              </a:rPr>
              <a:t>Cladoselache</a:t>
            </a:r>
            <a:r>
              <a:rPr lang="en-IN" sz="1400" dirty="0">
                <a:latin typeface="Times New Roman" pitchFamily="18" charset="0"/>
                <a:cs typeface="Times New Roman" pitchFamily="18" charset="0"/>
              </a:rPr>
              <a:t> did not replace its teeth as regularly as modern sharks. Its caudal fins had a similar shape to the </a:t>
            </a:r>
            <a:r>
              <a:rPr lang="en-IN" sz="1400" dirty="0">
                <a:latin typeface="Times New Roman" pitchFamily="18" charset="0"/>
                <a:cs typeface="Times New Roman" pitchFamily="18" charset="0"/>
                <a:hlinkClick r:id="rId11" tooltip="Great white shark"/>
              </a:rPr>
              <a:t>great white sharks</a:t>
            </a:r>
            <a:r>
              <a:rPr lang="en-IN" sz="1400" dirty="0">
                <a:latin typeface="Times New Roman" pitchFamily="18" charset="0"/>
                <a:cs typeface="Times New Roman" pitchFamily="18" charset="0"/>
              </a:rPr>
              <a:t> and the pelagic </a:t>
            </a:r>
            <a:r>
              <a:rPr lang="en-IN" sz="1400" dirty="0" err="1">
                <a:latin typeface="Times New Roman" pitchFamily="18" charset="0"/>
                <a:cs typeface="Times New Roman" pitchFamily="18" charset="0"/>
                <a:hlinkClick r:id="rId12" tooltip="Shortfin mako shark"/>
              </a:rPr>
              <a:t>shortfin</a:t>
            </a:r>
            <a:r>
              <a:rPr lang="en-IN" sz="1400" dirty="0">
                <a:latin typeface="Times New Roman" pitchFamily="18" charset="0"/>
                <a:cs typeface="Times New Roman" pitchFamily="18" charset="0"/>
              </a:rPr>
              <a:t> and </a:t>
            </a:r>
            <a:r>
              <a:rPr lang="en-IN" sz="1400" dirty="0" err="1">
                <a:latin typeface="Times New Roman" pitchFamily="18" charset="0"/>
                <a:cs typeface="Times New Roman" pitchFamily="18" charset="0"/>
                <a:hlinkClick r:id="rId13" tooltip="Longfin mako shark"/>
              </a:rPr>
              <a:t>longfin</a:t>
            </a:r>
            <a:r>
              <a:rPr lang="en-IN" sz="1400" dirty="0">
                <a:latin typeface="Times New Roman" pitchFamily="18" charset="0"/>
                <a:cs typeface="Times New Roman" pitchFamily="18" charset="0"/>
                <a:hlinkClick r:id="rId13" tooltip="Longfin mako shark"/>
              </a:rPr>
              <a:t> </a:t>
            </a:r>
            <a:r>
              <a:rPr lang="en-IN" sz="1400" dirty="0" err="1">
                <a:latin typeface="Times New Roman" pitchFamily="18" charset="0"/>
                <a:cs typeface="Times New Roman" pitchFamily="18" charset="0"/>
                <a:hlinkClick r:id="rId13" tooltip="Longfin mako shark"/>
              </a:rPr>
              <a:t>makos</a:t>
            </a:r>
            <a:r>
              <a:rPr lang="en-IN" sz="1400" dirty="0">
                <a:latin typeface="Times New Roman" pitchFamily="18" charset="0"/>
                <a:cs typeface="Times New Roman" pitchFamily="18" charset="0"/>
              </a:rPr>
              <a:t>. The presence of whole fish arranged tail-first in their stomachs suggest that they were fast swimmers with great agility.</a:t>
            </a:r>
          </a:p>
          <a:p>
            <a:r>
              <a:rPr lang="en-IN" sz="1400" dirty="0" smtClean="0"/>
              <a:t/>
            </a:r>
            <a:br>
              <a:rPr lang="en-IN" sz="1400" dirty="0" smtClean="0"/>
            </a:br>
            <a:endParaRPr lang="en-IN" sz="1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63688" y="404664"/>
            <a:ext cx="6048672" cy="5632311"/>
          </a:xfrm>
          <a:prstGeom prst="rect">
            <a:avLst/>
          </a:prstGeom>
        </p:spPr>
        <p:txBody>
          <a:bodyPr wrap="square">
            <a:spAutoFit/>
          </a:bodyPr>
          <a:lstStyle/>
          <a:p>
            <a:r>
              <a:rPr lang="en-IN" dirty="0"/>
              <a:t>Shark teeth are embedded in the </a:t>
            </a:r>
            <a:r>
              <a:rPr lang="en-IN" dirty="0">
                <a:hlinkClick r:id="rId2" tooltip="Gingiva"/>
              </a:rPr>
              <a:t>gums</a:t>
            </a:r>
            <a:r>
              <a:rPr lang="en-IN" dirty="0"/>
              <a:t> rather than directly affixed to the jaw, and are constantly replaced throughout life. Multiple rows of replacement teeth grow in a groove on the inside of the jaw and steadily move forward in comparison to a </a:t>
            </a:r>
            <a:r>
              <a:rPr lang="en-IN" dirty="0">
                <a:hlinkClick r:id="rId3" tooltip="Conveyor belt"/>
              </a:rPr>
              <a:t>conveyor belt</a:t>
            </a:r>
            <a:r>
              <a:rPr lang="en-IN" dirty="0"/>
              <a:t>; some sharks lose 30,000 or more teeth in their lifetime. The rate of tooth replacement varies from once every 8 to 10 days to several months. In most species, teeth are replaced one at a time as opposed to the simultaneous replacement of an entire row, which is observed in the </a:t>
            </a:r>
            <a:r>
              <a:rPr lang="en-IN" dirty="0" err="1">
                <a:hlinkClick r:id="rId4" tooltip="Isistius"/>
              </a:rPr>
              <a:t>cookiecutter</a:t>
            </a:r>
            <a:r>
              <a:rPr lang="en-IN" dirty="0">
                <a:hlinkClick r:id="rId4" tooltip="Isistius"/>
              </a:rPr>
              <a:t> shark</a:t>
            </a:r>
            <a:r>
              <a:rPr lang="en-IN" dirty="0"/>
              <a:t>.</a:t>
            </a:r>
            <a:r>
              <a:rPr lang="en-IN" baseline="30000" dirty="0">
                <a:hlinkClick r:id="rId5"/>
              </a:rPr>
              <a:t>[25]</a:t>
            </a:r>
            <a:endParaRPr lang="en-IN" dirty="0"/>
          </a:p>
          <a:p>
            <a:r>
              <a:rPr lang="en-IN" dirty="0"/>
              <a:t>Tooth shape depends on the shark's diet: those that feed on </a:t>
            </a:r>
            <a:r>
              <a:rPr lang="en-IN" dirty="0" err="1">
                <a:hlinkClick r:id="rId6" tooltip="Mollusk"/>
              </a:rPr>
              <a:t>mollusks</a:t>
            </a:r>
            <a:r>
              <a:rPr lang="en-IN" dirty="0"/>
              <a:t> and </a:t>
            </a:r>
            <a:r>
              <a:rPr lang="en-IN" dirty="0">
                <a:hlinkClick r:id="rId7" tooltip="Crustacean"/>
              </a:rPr>
              <a:t>crustaceans</a:t>
            </a:r>
            <a:r>
              <a:rPr lang="en-IN" dirty="0"/>
              <a:t> have dense and flattened teeth used for crushing, those that feed on fish have needle-like teeth for gripping, and those that feed on larger prey such as </a:t>
            </a:r>
            <a:r>
              <a:rPr lang="en-IN" dirty="0">
                <a:hlinkClick r:id="rId8" tooltip="Mammal"/>
              </a:rPr>
              <a:t>mammals</a:t>
            </a:r>
            <a:r>
              <a:rPr lang="en-IN" dirty="0"/>
              <a:t> have pointed lower teeth for gripping and triangular upper teeth with </a:t>
            </a:r>
            <a:r>
              <a:rPr lang="en-IN" dirty="0">
                <a:hlinkClick r:id="rId9" tooltip="Serration"/>
              </a:rPr>
              <a:t>serrated</a:t>
            </a:r>
            <a:r>
              <a:rPr lang="en-IN" dirty="0"/>
              <a:t> edges for cutting. The teeth of plankton-feeders such as the basking shark are small and non-functional.</a:t>
            </a:r>
            <a:r>
              <a:rPr lang="en-IN" baseline="30000" dirty="0">
                <a:hlinkClick r:id="rId5"/>
              </a:rPr>
              <a:t>[26]</a:t>
            </a:r>
            <a:endParaRPr lang="en-IN" dirty="0"/>
          </a:p>
          <a:p>
            <a:r>
              <a:rPr lang="en-IN" dirty="0" smtClean="0"/>
              <a:t/>
            </a:r>
            <a:br>
              <a:rPr lang="en-IN" dirty="0" smtClean="0"/>
            </a:br>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99392"/>
            <a:ext cx="6984776" cy="6801862"/>
          </a:xfrm>
          <a:prstGeom prst="rect">
            <a:avLst/>
          </a:prstGeom>
        </p:spPr>
        <p:txBody>
          <a:bodyPr wrap="square">
            <a:spAutoFit/>
          </a:bodyPr>
          <a:lstStyle/>
          <a:p>
            <a:r>
              <a:rPr lang="en-IN" sz="1600" b="1" dirty="0"/>
              <a:t>Skeleton</a:t>
            </a:r>
          </a:p>
          <a:p>
            <a:r>
              <a:rPr lang="en-IN" sz="1600" dirty="0"/>
              <a:t>Shark skeletons are very different from those of </a:t>
            </a:r>
            <a:r>
              <a:rPr lang="en-IN" sz="1600" dirty="0">
                <a:hlinkClick r:id="rId2" tooltip="Osteichthyes"/>
              </a:rPr>
              <a:t>bony fish</a:t>
            </a:r>
            <a:r>
              <a:rPr lang="en-IN" sz="1600" dirty="0"/>
              <a:t> and </a:t>
            </a:r>
            <a:r>
              <a:rPr lang="en-IN" sz="1600" dirty="0">
                <a:hlinkClick r:id="rId3" tooltip="Tetrapod"/>
              </a:rPr>
              <a:t>terrestrial vertebrates</a:t>
            </a:r>
            <a:r>
              <a:rPr lang="en-IN" sz="1600" dirty="0"/>
              <a:t>. Sharks and other </a:t>
            </a:r>
            <a:r>
              <a:rPr lang="en-IN" sz="1600" dirty="0">
                <a:hlinkClick r:id="rId4" tooltip="Chondrichthyes"/>
              </a:rPr>
              <a:t>cartilaginous fish</a:t>
            </a:r>
            <a:r>
              <a:rPr lang="en-IN" sz="1600" dirty="0"/>
              <a:t> (</a:t>
            </a:r>
            <a:r>
              <a:rPr lang="en-IN" sz="1600" dirty="0">
                <a:hlinkClick r:id="rId5" tooltip="Skate (fish)"/>
              </a:rPr>
              <a:t>skates</a:t>
            </a:r>
            <a:r>
              <a:rPr lang="en-IN" sz="1600" dirty="0"/>
              <a:t> and </a:t>
            </a:r>
            <a:r>
              <a:rPr lang="en-IN" sz="1600" dirty="0">
                <a:hlinkClick r:id="rId6" tooltip="Batoidea"/>
              </a:rPr>
              <a:t>rays</a:t>
            </a:r>
            <a:r>
              <a:rPr lang="en-IN" sz="1600" dirty="0"/>
              <a:t>) have skeletons made of </a:t>
            </a:r>
            <a:r>
              <a:rPr lang="en-IN" sz="1600" dirty="0">
                <a:hlinkClick r:id="rId7" tooltip="Cartilage"/>
              </a:rPr>
              <a:t>cartilage</a:t>
            </a:r>
            <a:r>
              <a:rPr lang="en-IN" sz="1600" dirty="0"/>
              <a:t> and </a:t>
            </a:r>
            <a:r>
              <a:rPr lang="en-IN" sz="1600" dirty="0">
                <a:hlinkClick r:id="rId8" tooltip="Connective tissue"/>
              </a:rPr>
              <a:t>connective tissue</a:t>
            </a:r>
            <a:r>
              <a:rPr lang="en-IN" sz="1600" dirty="0"/>
              <a:t>. Cartilage is flexible and durable, yet is about half the normal density of bone. This reduces the skeleton's weight, saving energy.</a:t>
            </a:r>
            <a:r>
              <a:rPr lang="en-IN" sz="1600" baseline="30000" dirty="0">
                <a:hlinkClick r:id="rId9"/>
              </a:rPr>
              <a:t>[27]</a:t>
            </a:r>
            <a:r>
              <a:rPr lang="en-IN" sz="1600" dirty="0"/>
              <a:t> Because sharks do not have rib cages, they can easily be crushed under their own weight on land.</a:t>
            </a:r>
            <a:r>
              <a:rPr lang="en-IN" sz="1600" baseline="30000" dirty="0">
                <a:hlinkClick r:id="rId9"/>
              </a:rPr>
              <a:t>[28]</a:t>
            </a:r>
            <a:endParaRPr lang="en-IN" sz="1600" dirty="0"/>
          </a:p>
          <a:p>
            <a:r>
              <a:rPr lang="en-IN" sz="1600" b="1" dirty="0"/>
              <a:t>Jaw</a:t>
            </a:r>
          </a:p>
          <a:p>
            <a:r>
              <a:rPr lang="en-IN" sz="1600" dirty="0"/>
              <a:t>The </a:t>
            </a:r>
            <a:r>
              <a:rPr lang="en-IN" sz="1600" dirty="0">
                <a:hlinkClick r:id="rId10" tooltip="Jaw"/>
              </a:rPr>
              <a:t>jaws</a:t>
            </a:r>
            <a:r>
              <a:rPr lang="en-IN" sz="1600" dirty="0"/>
              <a:t> of sharks, like those of rays and skates, are not attached to the </a:t>
            </a:r>
            <a:r>
              <a:rPr lang="en-IN" sz="1600" dirty="0">
                <a:hlinkClick r:id="rId11" tooltip="Cranium"/>
              </a:rPr>
              <a:t>cranium</a:t>
            </a:r>
            <a:r>
              <a:rPr lang="en-IN" sz="1600" dirty="0"/>
              <a:t>. The jaw's surface (in comparison to the shark's vertebrae and gill arches) needs extra support due to its heavy exposure to physical stress and its need for strength. It has a layer of tiny hexagonal plates called "</a:t>
            </a:r>
            <a:r>
              <a:rPr lang="en-IN" sz="1600" dirty="0" err="1">
                <a:hlinkClick r:id="rId12" tooltip="Tesserae"/>
              </a:rPr>
              <a:t>tesserae</a:t>
            </a:r>
            <a:r>
              <a:rPr lang="en-IN" sz="1600" dirty="0"/>
              <a:t>", which are crystal blocks of calcium salts arranged as a mosaic.</a:t>
            </a:r>
            <a:r>
              <a:rPr lang="en-IN" sz="1600" baseline="30000" dirty="0">
                <a:hlinkClick r:id="rId9"/>
              </a:rPr>
              <a:t>[29]</a:t>
            </a:r>
            <a:r>
              <a:rPr lang="en-IN" sz="1600" dirty="0"/>
              <a:t> This gives these areas much of the same strength found in the bony tissue found in other animals.</a:t>
            </a:r>
          </a:p>
          <a:p>
            <a:r>
              <a:rPr lang="en-IN" sz="1600" dirty="0"/>
              <a:t>Generally sharks have only one layer of </a:t>
            </a:r>
            <a:r>
              <a:rPr lang="en-IN" sz="1600" dirty="0" err="1"/>
              <a:t>tesserae</a:t>
            </a:r>
            <a:r>
              <a:rPr lang="en-IN" sz="1600" dirty="0"/>
              <a:t>, but the jaws of large specimens, such as the bull shark, tiger shark, and the great white shark, have two to three layers or more, depending on body size. The jaws of a large great white shark may have up to five layers.</a:t>
            </a:r>
            <a:r>
              <a:rPr lang="en-IN" sz="1600" baseline="30000" dirty="0">
                <a:hlinkClick r:id="rId9"/>
              </a:rPr>
              <a:t>[27]</a:t>
            </a:r>
            <a:r>
              <a:rPr lang="en-IN" sz="1600" dirty="0"/>
              <a:t> In the </a:t>
            </a:r>
            <a:r>
              <a:rPr lang="en-IN" sz="1600" dirty="0">
                <a:hlinkClick r:id="rId13" tooltip="Rostrum (anatomy)"/>
              </a:rPr>
              <a:t>rostrum</a:t>
            </a:r>
            <a:r>
              <a:rPr lang="en-IN" sz="1600" dirty="0"/>
              <a:t> (snout), the cartilage can be spongy and flexible to absorb the power of impacts.</a:t>
            </a:r>
          </a:p>
          <a:p>
            <a:r>
              <a:rPr lang="en-IN" sz="1600" b="1" dirty="0"/>
              <a:t>Fins</a:t>
            </a:r>
          </a:p>
          <a:p>
            <a:r>
              <a:rPr lang="en-IN" sz="1600" dirty="0"/>
              <a:t>Fin skeletons are elongated and supported with soft and </a:t>
            </a:r>
            <a:r>
              <a:rPr lang="en-IN" sz="1600" dirty="0" err="1"/>
              <a:t>unsegmented</a:t>
            </a:r>
            <a:r>
              <a:rPr lang="en-IN" sz="1600" dirty="0"/>
              <a:t> rays named </a:t>
            </a:r>
            <a:r>
              <a:rPr lang="en-IN" sz="1600" dirty="0" err="1"/>
              <a:t>ceratotrichia</a:t>
            </a:r>
            <a:r>
              <a:rPr lang="en-IN" sz="1600" dirty="0"/>
              <a:t>, filaments of elastic protein resembling the horny keratin in hair and feathers.</a:t>
            </a:r>
            <a:r>
              <a:rPr lang="en-IN" sz="1600" baseline="30000" dirty="0">
                <a:hlinkClick r:id="rId9"/>
              </a:rPr>
              <a:t>[30]</a:t>
            </a:r>
            <a:r>
              <a:rPr lang="en-IN" sz="1600" dirty="0"/>
              <a:t> Most sharks have eight fins. Sharks can only drift away from objects directly in front of them because their fins do not allow them to move in the tail-first direction.</a:t>
            </a:r>
            <a:r>
              <a:rPr lang="en-IN" sz="1600" baseline="30000" dirty="0">
                <a:hlinkClick r:id="rId9"/>
              </a:rPr>
              <a:t>[28]</a:t>
            </a:r>
            <a:endParaRPr lang="en-IN" sz="1600" dirty="0"/>
          </a:p>
          <a:p>
            <a:r>
              <a:rPr lang="en-IN" dirty="0" smtClean="0"/>
              <a:t/>
            </a:r>
            <a:br>
              <a:rPr lang="en-IN" dirty="0" smtClean="0"/>
            </a:br>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188640"/>
            <a:ext cx="8136904" cy="5355312"/>
          </a:xfrm>
          <a:prstGeom prst="rect">
            <a:avLst/>
          </a:prstGeom>
        </p:spPr>
        <p:txBody>
          <a:bodyPr wrap="square">
            <a:spAutoFit/>
          </a:bodyPr>
          <a:lstStyle/>
          <a:p>
            <a:r>
              <a:rPr lang="en-IN" smtClean="0"/>
              <a:t>Sharks </a:t>
            </a:r>
            <a:r>
              <a:rPr lang="en-IN" dirty="0"/>
              <a:t>are heavy fishes, possessing neither lungs nor swim bladders (see </a:t>
            </a:r>
            <a:r>
              <a:rPr lang="en-IN" dirty="0">
                <a:hlinkClick r:id="rId2"/>
              </a:rPr>
              <a:t>fish </a:t>
            </a:r>
            <a:r>
              <a:rPr lang="en-IN" dirty="0"/>
              <a:t>). Their skeletons are made of cartilage rather than bone, and this, along with large deposits of fat, partially solves their weight problem; nevertheless, most sharks must keep moving in order to breathe and to stay afloat. They are good swimmers; the wide spread of the pectoral fins and the upward curve of the tail fin provide lift, and the sweeping movements of the tail provide drive. Their tough hides are studded with minute, </a:t>
            </a:r>
            <a:r>
              <a:rPr lang="en-IN" dirty="0" err="1"/>
              <a:t>toothlike</a:t>
            </a:r>
            <a:r>
              <a:rPr lang="en-IN" dirty="0"/>
              <a:t> structures called </a:t>
            </a:r>
            <a:r>
              <a:rPr lang="en-IN" dirty="0" err="1"/>
              <a:t>denticles</a:t>
            </a:r>
            <a:r>
              <a:rPr lang="en-IN" dirty="0"/>
              <a:t>. Sharks have pointed snouts; their crescent-shaped mouths are set on the underside of the body and contain several rows of sharp, triangular teeth. They have respiratory organs called </a:t>
            </a:r>
            <a:r>
              <a:rPr lang="en-IN" dirty="0">
                <a:hlinkClick r:id="rId3"/>
              </a:rPr>
              <a:t>gills </a:t>
            </a:r>
            <a:r>
              <a:rPr lang="en-IN" dirty="0"/>
              <a:t>, usually five on each side, with individual gill slits opening on the body surface; these slits form a conspicuous row and lack the covering found over the gills of bony fishes. Like most fishes, sharks breathe by taking water in through the mouth and passing it out over the gills. Usually there are two additional respiratory openings on the head, called spiracles. A shark's intestine has a unique spiral valve, which increases the area of absorption. Fertilization is internal in sharks; the male has paired organs called claspers for introducing sperm into the </a:t>
            </a:r>
            <a:r>
              <a:rPr lang="en-IN" dirty="0" err="1">
                <a:hlinkClick r:id="rId4"/>
              </a:rPr>
              <a:t>cloaca</a:t>
            </a:r>
            <a:r>
              <a:rPr lang="en-IN" dirty="0">
                <a:hlinkClick r:id="rId4"/>
              </a:rPr>
              <a:t> </a:t>
            </a:r>
            <a:r>
              <a:rPr lang="en-IN" dirty="0"/>
              <a:t>of the female. Members of most species bear live young, but a few of the smaller sharks lay eggs containing much yolk and enclosed in horny shells. Compared to bony fishes, sharks tend to mature later and reproduce slowly.</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TotalTime>
  <Words>184</Words>
  <Application>Microsoft Office PowerPoint</Application>
  <PresentationFormat>On-screen Show (4:3)</PresentationFormat>
  <Paragraphs>32</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Slide 1</vt:lpstr>
      <vt:lpstr>Slide 2</vt:lpstr>
      <vt:lpstr>A shark has fins and a streamlined body that help it swim through water. It has gills, which take in oxygen directly out of the water. Because of its gills, sharks can stay underwater and not have to come to the surface to breathe. Sharks also have a tremendous number of sharp teeth, which make them fierce predators.</vt:lpstr>
      <vt:lpstr>Slide 4</vt:lpstr>
      <vt:lpstr>Slide 5</vt:lpstr>
      <vt:lpstr>Slide 6</vt:lpstr>
      <vt:lpstr>Slide 7</vt:lpstr>
      <vt:lpstr>Slide 8</vt:lpstr>
      <vt:lpstr>Slide 9</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denesh th</dc:creator>
  <cp:lastModifiedBy>denesh th</cp:lastModifiedBy>
  <cp:revision>13</cp:revision>
  <dcterms:created xsi:type="dcterms:W3CDTF">2020-09-24T16:18:48Z</dcterms:created>
  <dcterms:modified xsi:type="dcterms:W3CDTF">2020-10-26T17:35:10Z</dcterms:modified>
</cp:coreProperties>
</file>