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A699DE90-F65D-408F-AF6A-DDF029F72D67}"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E6AAC26-A04F-4744-976C-505762CEC831}"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699DE90-F65D-408F-AF6A-DDF029F72D67}"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E6AAC26-A04F-4744-976C-505762CEC831}"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699DE90-F65D-408F-AF6A-DDF029F72D67}"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E6AAC26-A04F-4744-976C-505762CEC831}"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699DE90-F65D-408F-AF6A-DDF029F72D67}"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E6AAC26-A04F-4744-976C-505762CEC831}"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99DE90-F65D-408F-AF6A-DDF029F72D67}" type="datetimeFigureOut">
              <a:rPr lang="en-IN" smtClean="0"/>
              <a:pPr/>
              <a:t>26-10-2020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E6AAC26-A04F-4744-976C-505762CEC831}"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A699DE90-F65D-408F-AF6A-DDF029F72D67}" type="datetimeFigureOut">
              <a:rPr lang="en-IN" smtClean="0"/>
              <a:pPr/>
              <a:t>26-10-2020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E6AAC26-A04F-4744-976C-505762CEC831}"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699DE90-F65D-408F-AF6A-DDF029F72D67}" type="datetimeFigureOut">
              <a:rPr lang="en-IN" smtClean="0"/>
              <a:pPr/>
              <a:t>26-10-2020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E6AAC26-A04F-4744-976C-505762CEC831}"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699DE90-F65D-408F-AF6A-DDF029F72D67}" type="datetimeFigureOut">
              <a:rPr lang="en-IN" smtClean="0"/>
              <a:pPr/>
              <a:t>26-10-2020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E6AAC26-A04F-4744-976C-505762CEC831}"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99DE90-F65D-408F-AF6A-DDF029F72D67}" type="datetimeFigureOut">
              <a:rPr lang="en-IN" smtClean="0"/>
              <a:pPr/>
              <a:t>26-10-2020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E6AAC26-A04F-4744-976C-505762CEC831}"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99DE90-F65D-408F-AF6A-DDF029F72D67}" type="datetimeFigureOut">
              <a:rPr lang="en-IN" smtClean="0"/>
              <a:pPr/>
              <a:t>26-10-2020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E6AAC26-A04F-4744-976C-505762CEC831}"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99DE90-F65D-408F-AF6A-DDF029F72D67}" type="datetimeFigureOut">
              <a:rPr lang="en-IN" smtClean="0"/>
              <a:pPr/>
              <a:t>26-10-2020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E6AAC26-A04F-4744-976C-505762CEC831}"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99DE90-F65D-408F-AF6A-DDF029F72D67}" type="datetimeFigureOut">
              <a:rPr lang="en-IN" smtClean="0"/>
              <a:pPr/>
              <a:t>26-10-2020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6AAC26-A04F-4744-976C-505762CEC831}"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harks-world.com/bull_shark/" TargetMode="External"/><Relationship Id="rId2" Type="http://schemas.openxmlformats.org/officeDocument/2006/relationships/hyperlink" Target="https://www.sharks-world.com/hammerhead_shark/" TargetMode="External"/><Relationship Id="rId1" Type="http://schemas.openxmlformats.org/officeDocument/2006/relationships/slideLayout" Target="../slideLayouts/slideLayout7.xml"/><Relationship Id="rId4" Type="http://schemas.openxmlformats.org/officeDocument/2006/relationships/hyperlink" Target="https://www.sharks-world.com/blue_shar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dirty="0" smtClean="0"/>
              <a:t>SHARK </a:t>
            </a:r>
            <a:r>
              <a:rPr lang="en-IN" dirty="0" smtClean="0"/>
              <a:t>–Circulation, Respiration and </a:t>
            </a:r>
            <a:r>
              <a:rPr lang="en-IN" dirty="0" err="1" smtClean="0"/>
              <a:t>Reprodutive</a:t>
            </a:r>
            <a:r>
              <a:rPr lang="en-IN" dirty="0" smtClean="0"/>
              <a:t> system</a:t>
            </a:r>
            <a:r>
              <a:rPr lang="en-IN" dirty="0" smtClean="0"/>
              <a:t/>
            </a:r>
            <a:br>
              <a:rPr lang="en-IN" dirty="0" smtClean="0"/>
            </a:br>
            <a:endParaRPr lang="en-IN" dirty="0"/>
          </a:p>
        </p:txBody>
      </p:sp>
      <p:sp>
        <p:nvSpPr>
          <p:cNvPr id="3" name="Subtitle 2"/>
          <p:cNvSpPr>
            <a:spLocks noGrp="1"/>
          </p:cNvSpPr>
          <p:nvPr>
            <p:ph type="subTitle" idx="1"/>
          </p:nvPr>
        </p:nvSpPr>
        <p:spPr/>
        <p:txBody>
          <a:bodyPr>
            <a:normAutofit/>
          </a:bodyPr>
          <a:lstStyle/>
          <a:p>
            <a:r>
              <a:rPr lang="en-US" sz="1100" dirty="0" err="1" smtClean="0"/>
              <a:t>Dr.M.DEIVANAYAKI</a:t>
            </a:r>
            <a:endParaRPr lang="en-IN" sz="1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404664"/>
            <a:ext cx="7848872" cy="5262979"/>
          </a:xfrm>
          <a:prstGeom prst="rect">
            <a:avLst/>
          </a:prstGeom>
        </p:spPr>
        <p:txBody>
          <a:bodyPr wrap="square">
            <a:spAutoFit/>
          </a:bodyPr>
          <a:lstStyle/>
          <a:p>
            <a:pPr fontAlgn="base"/>
            <a:r>
              <a:rPr lang="en-IN" sz="1600" b="1" dirty="0" smtClean="0"/>
              <a:t>LAYING EGGS (OVIPARITY)</a:t>
            </a:r>
            <a:r>
              <a:rPr lang="en-IN" sz="1600" dirty="0" smtClean="0"/>
              <a:t/>
            </a:r>
            <a:br>
              <a:rPr lang="en-IN" sz="1600" dirty="0" smtClean="0"/>
            </a:br>
            <a:r>
              <a:rPr lang="en-IN" sz="1600" dirty="0" smtClean="0"/>
              <a:t>After mating, the female deposits the eggs in rocks or algae, and occasionally in some sacks known as the mermaid bags. The embryos develop inside the eggs and feed on the yolk.</a:t>
            </a:r>
          </a:p>
          <a:p>
            <a:pPr fontAlgn="base"/>
            <a:r>
              <a:rPr lang="en-IN" sz="1600" dirty="0" smtClean="0"/>
              <a:t>In total, about 30 percent of sharks are oviparous.</a:t>
            </a:r>
          </a:p>
          <a:p>
            <a:pPr fontAlgn="base"/>
            <a:r>
              <a:rPr lang="en-IN" sz="1600" b="1" dirty="0" smtClean="0"/>
              <a:t>GIVING BIRTH TO LIVE SHARKS (VIVIPARITY).</a:t>
            </a:r>
            <a:r>
              <a:rPr lang="en-IN" sz="1600" dirty="0" smtClean="0"/>
              <a:t/>
            </a:r>
            <a:br>
              <a:rPr lang="en-IN" sz="1600" dirty="0" smtClean="0"/>
            </a:br>
            <a:r>
              <a:rPr lang="en-IN" sz="1600" dirty="0" smtClean="0"/>
              <a:t>The female gives birth to live offspring, just like mammals, and they are born fully developed. There is a placental link to the eggs since they feed on the placenta. Specifically, the yolk sac develops within a placenta that is attached to the wall of the uterus and gives the offspring the nutrients necessary for their growth.</a:t>
            </a:r>
          </a:p>
          <a:p>
            <a:pPr fontAlgn="base"/>
            <a:r>
              <a:rPr lang="en-IN" sz="1600" dirty="0" smtClean="0"/>
              <a:t>Examples of viviparous are </a:t>
            </a:r>
            <a:r>
              <a:rPr lang="en-IN" sz="1600" dirty="0" smtClean="0">
                <a:hlinkClick r:id="rId2"/>
              </a:rPr>
              <a:t>hammerhead sharks</a:t>
            </a:r>
            <a:r>
              <a:rPr lang="en-IN" sz="1600" dirty="0" smtClean="0"/>
              <a:t> (</a:t>
            </a:r>
            <a:r>
              <a:rPr lang="en-IN" sz="1600" dirty="0" err="1" smtClean="0"/>
              <a:t>Sphyrnidae</a:t>
            </a:r>
            <a:r>
              <a:rPr lang="en-IN" sz="1600" dirty="0" smtClean="0"/>
              <a:t> family), the </a:t>
            </a:r>
            <a:r>
              <a:rPr lang="en-IN" sz="1600" dirty="0" smtClean="0">
                <a:hlinkClick r:id="rId3"/>
              </a:rPr>
              <a:t>bull shark (</a:t>
            </a:r>
            <a:r>
              <a:rPr lang="en-IN" sz="1600" i="1" dirty="0" err="1" smtClean="0">
                <a:hlinkClick r:id="rId3"/>
              </a:rPr>
              <a:t>Carcharhinus</a:t>
            </a:r>
            <a:r>
              <a:rPr lang="en-IN" sz="1600" i="1" dirty="0" smtClean="0">
                <a:hlinkClick r:id="rId3"/>
              </a:rPr>
              <a:t> </a:t>
            </a:r>
            <a:r>
              <a:rPr lang="en-IN" sz="1600" i="1" dirty="0" err="1" smtClean="0">
                <a:hlinkClick r:id="rId3"/>
              </a:rPr>
              <a:t>leucas</a:t>
            </a:r>
            <a:r>
              <a:rPr lang="en-IN" sz="1600" dirty="0" smtClean="0">
                <a:hlinkClick r:id="rId3"/>
              </a:rPr>
              <a:t>)</a:t>
            </a:r>
            <a:r>
              <a:rPr lang="en-IN" sz="1600" dirty="0" smtClean="0"/>
              <a:t> and the </a:t>
            </a:r>
            <a:r>
              <a:rPr lang="en-IN" sz="1600" dirty="0" smtClean="0">
                <a:hlinkClick r:id="rId4"/>
              </a:rPr>
              <a:t>blue shark (</a:t>
            </a:r>
            <a:r>
              <a:rPr lang="en-IN" sz="1600" i="1" dirty="0" err="1" smtClean="0">
                <a:hlinkClick r:id="rId4"/>
              </a:rPr>
              <a:t>Prionace</a:t>
            </a:r>
            <a:r>
              <a:rPr lang="en-IN" sz="1600" i="1" dirty="0" smtClean="0">
                <a:hlinkClick r:id="rId4"/>
              </a:rPr>
              <a:t> </a:t>
            </a:r>
            <a:r>
              <a:rPr lang="en-IN" sz="1600" i="1" dirty="0" err="1" smtClean="0">
                <a:hlinkClick r:id="rId4"/>
              </a:rPr>
              <a:t>glauca</a:t>
            </a:r>
            <a:r>
              <a:rPr lang="en-IN" sz="1600" dirty="0" smtClean="0">
                <a:hlinkClick r:id="rId4"/>
              </a:rPr>
              <a:t>)</a:t>
            </a:r>
            <a:r>
              <a:rPr lang="en-IN" sz="1600" dirty="0" smtClean="0"/>
              <a:t>.</a:t>
            </a:r>
          </a:p>
          <a:p>
            <a:pPr fontAlgn="base"/>
            <a:r>
              <a:rPr lang="en-IN" sz="1600" dirty="0" smtClean="0"/>
              <a:t>These species give birth to live sharks which they abandon after the delivery. Newborn sharks instinctively know how to survive alone. Shark mothers do not take care of their young.</a:t>
            </a:r>
          </a:p>
          <a:p>
            <a:pPr fontAlgn="base"/>
            <a:r>
              <a:rPr lang="en-IN" sz="1600" b="1" dirty="0" smtClean="0"/>
              <a:t>EGGS DEVELOP INSIDE THE MOTHER (OVOVIVIPARITY)</a:t>
            </a:r>
            <a:r>
              <a:rPr lang="en-IN" sz="1600" dirty="0" smtClean="0"/>
              <a:t/>
            </a:r>
            <a:br>
              <a:rPr lang="en-IN" sz="1600" dirty="0" smtClean="0"/>
            </a:br>
            <a:r>
              <a:rPr lang="en-IN" sz="1600" dirty="0" smtClean="0"/>
              <a:t>Most sharks have ovoviviparous embryonic development, as the eggs hatch within the oviduct of the female although she does not provide any food directly; the young feed on the egg yolk of the yolk sac and the fluids that the walls of the oviduct secrete. When they are ready, they hatch inside the mother, and the pups born alive and fully developed.</a:t>
            </a:r>
          </a:p>
          <a:p>
            <a:pPr fontAlgn="base"/>
            <a:r>
              <a:rPr lang="en-IN" sz="1600" dirty="0" smtClean="0"/>
              <a:t>Some species practice a form of cannibalism known as </a:t>
            </a:r>
            <a:r>
              <a:rPr lang="en-IN" sz="1600" dirty="0" err="1" smtClean="0"/>
              <a:t>oophagy</a:t>
            </a:r>
            <a:r>
              <a:rPr lang="en-IN" sz="1600" dirty="0" smtClean="0"/>
              <a:t>, which means that they will eat the remaining eggs that have not hatched to end their development.</a:t>
            </a:r>
            <a:endParaRPr lang="en-IN"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Dogfish Shark Circulatory by JacquelineRae on DeviantAr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28" name="AutoShape 4" descr="Dogfish Shark Circulatory by JacquelineRae on DeviantAr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4" name="Rectangle 3"/>
          <p:cNvSpPr/>
          <p:nvPr/>
        </p:nvSpPr>
        <p:spPr>
          <a:xfrm>
            <a:off x="2286000" y="2274838"/>
            <a:ext cx="4572000" cy="2308324"/>
          </a:xfrm>
          <a:prstGeom prst="rect">
            <a:avLst/>
          </a:prstGeom>
        </p:spPr>
        <p:txBody>
          <a:bodyPr>
            <a:spAutoFit/>
          </a:bodyPr>
          <a:lstStyle/>
          <a:p>
            <a:r>
              <a:rPr lang="en-IN" b="1" dirty="0"/>
              <a:t>Circulatory System</a:t>
            </a:r>
            <a:endParaRPr lang="en-IN" dirty="0"/>
          </a:p>
          <a:p>
            <a:r>
              <a:rPr lang="en-IN" dirty="0"/>
              <a:t>A </a:t>
            </a:r>
            <a:r>
              <a:rPr lang="en-IN" b="1" dirty="0"/>
              <a:t>shark's</a:t>
            </a:r>
            <a:r>
              <a:rPr lang="en-IN" dirty="0"/>
              <a:t> heart is a two-chambered S-shaped tube, small in proportion to body size. Blood flows from the heart to the gills and then to body tissues. ... Muscle-generated heat warms the blood circulating through the red muscle, which then travels back to the heart through veins.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Shark Circulatory System"/>
          <p:cNvPicPr>
            <a:picLocks noChangeAspect="1" noChangeArrowheads="1"/>
          </p:cNvPicPr>
          <p:nvPr/>
        </p:nvPicPr>
        <p:blipFill>
          <a:blip r:embed="rId2" cstate="print"/>
          <a:srcRect/>
          <a:stretch>
            <a:fillRect/>
          </a:stretch>
        </p:blipFill>
        <p:spPr bwMode="auto">
          <a:xfrm>
            <a:off x="1259632" y="692696"/>
            <a:ext cx="6667500" cy="52387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980728"/>
            <a:ext cx="7992888" cy="5078313"/>
          </a:xfrm>
          <a:prstGeom prst="rect">
            <a:avLst/>
          </a:prstGeom>
        </p:spPr>
        <p:txBody>
          <a:bodyPr wrap="square">
            <a:spAutoFit/>
          </a:bodyPr>
          <a:lstStyle/>
          <a:p>
            <a:pPr fontAlgn="base"/>
            <a:r>
              <a:rPr lang="en-IN" b="1" dirty="0"/>
              <a:t>Circulatory System</a:t>
            </a:r>
          </a:p>
          <a:p>
            <a:pPr fontAlgn="base"/>
            <a:r>
              <a:rPr lang="en-IN" dirty="0"/>
              <a:t>A shark's heart is a two-chambered S-shaped tube, small in proportion to body size. Blood flows from the heart to the gills and then to body tissues.</a:t>
            </a:r>
          </a:p>
          <a:p>
            <a:pPr fontAlgn="base"/>
            <a:r>
              <a:rPr lang="en-IN" dirty="0"/>
              <a:t>Fast-swimming sharks, such as great whites and </a:t>
            </a:r>
            <a:r>
              <a:rPr lang="en-IN" dirty="0" err="1"/>
              <a:t>makos</a:t>
            </a:r>
            <a:r>
              <a:rPr lang="en-IN" dirty="0"/>
              <a:t>, have a body temperature that can be quite a bit higher than the surrounding water (up to 8°C or 14.4°F higher). The heat is due to the modified circulatory system associated with the red muscle.</a:t>
            </a:r>
          </a:p>
          <a:p>
            <a:pPr fontAlgn="base"/>
            <a:r>
              <a:rPr lang="en-IN" dirty="0"/>
              <a:t>As red muscle functions, it generates heat. Muscle-generated heat warms the blood circulating through the red muscle, which then travels back to the heart through veins. Thus, blood returning to the heart from the muscle is warmer than blood </a:t>
            </a:r>
            <a:r>
              <a:rPr lang="en-IN" dirty="0" err="1"/>
              <a:t>traveling</a:t>
            </a:r>
            <a:r>
              <a:rPr lang="en-IN" dirty="0"/>
              <a:t> from the heart to the muscle.</a:t>
            </a:r>
          </a:p>
          <a:p>
            <a:pPr fontAlgn="base"/>
            <a:r>
              <a:rPr lang="en-IN" dirty="0"/>
              <a:t>Due to the nearness of arteries and veins, heat passes from warmer veins to cooler arteries within the shark's body, rather than dissipating to the cooler environment. This modified circulatory system retains heat in the red muscles.</a:t>
            </a:r>
          </a:p>
          <a:p>
            <a:pPr fontAlgn="base"/>
            <a:r>
              <a:rPr lang="en-IN" dirty="0"/>
              <a:t>Sharks have a low blood pressure. The walls of the pericardium (the membranous sacs that enclose the heart) are rigid, creating a suction within the pericardium to maintain the flow of blood. To circulate blood throughout their bodies, many sharks must swim continuously.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828836"/>
            <a:ext cx="4572000" cy="1200329"/>
          </a:xfrm>
          <a:prstGeom prst="rect">
            <a:avLst/>
          </a:prstGeom>
        </p:spPr>
        <p:txBody>
          <a:bodyPr>
            <a:spAutoFit/>
          </a:bodyPr>
          <a:lstStyle/>
          <a:p>
            <a:r>
              <a:rPr lang="en-IN"/>
              <a:t>It consists of the </a:t>
            </a:r>
            <a:r>
              <a:rPr lang="en-IN" b="1"/>
              <a:t>central nervous system</a:t>
            </a:r>
            <a:r>
              <a:rPr lang="en-IN"/>
              <a:t>; </a:t>
            </a:r>
            <a:r>
              <a:rPr lang="en-IN" b="1"/>
              <a:t>the brain</a:t>
            </a:r>
            <a:r>
              <a:rPr lang="en-IN"/>
              <a:t> and spinal cord, and the </a:t>
            </a:r>
            <a:r>
              <a:rPr lang="en-IN" b="1"/>
              <a:t>peripheral nervous system</a:t>
            </a:r>
            <a:r>
              <a:rPr lang="en-IN"/>
              <a:t>; the </a:t>
            </a:r>
            <a:r>
              <a:rPr lang="en-IN" b="1"/>
              <a:t>sense organs</a:t>
            </a:r>
            <a:r>
              <a:rPr lang="en-IN"/>
              <a:t>, cranial and spinal nerves, and their branches.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IOZOOM: FISH BRAIN ,FROG BRAIN COMPARATIVE ANATOMY"/>
          <p:cNvPicPr>
            <a:picLocks noChangeAspect="1" noChangeArrowheads="1"/>
          </p:cNvPicPr>
          <p:nvPr/>
        </p:nvPicPr>
        <p:blipFill>
          <a:blip r:embed="rId2" cstate="print"/>
          <a:srcRect/>
          <a:stretch>
            <a:fillRect/>
          </a:stretch>
        </p:blipFill>
        <p:spPr bwMode="auto">
          <a:xfrm>
            <a:off x="2267744" y="836712"/>
            <a:ext cx="5067300" cy="429577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Reproductive Systems of Scoliodon (With Diagram) | Zoology"/>
          <p:cNvPicPr>
            <a:picLocks noChangeAspect="1" noChangeArrowheads="1"/>
          </p:cNvPicPr>
          <p:nvPr/>
        </p:nvPicPr>
        <p:blipFill>
          <a:blip r:embed="rId2" cstate="print"/>
          <a:srcRect/>
          <a:stretch>
            <a:fillRect/>
          </a:stretch>
        </p:blipFill>
        <p:spPr bwMode="auto">
          <a:xfrm>
            <a:off x="1043608" y="404664"/>
            <a:ext cx="6880076" cy="535305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67744" y="980728"/>
            <a:ext cx="4572000" cy="4339650"/>
          </a:xfrm>
          <a:prstGeom prst="rect">
            <a:avLst/>
          </a:prstGeom>
        </p:spPr>
        <p:txBody>
          <a:bodyPr>
            <a:spAutoFit/>
          </a:bodyPr>
          <a:lstStyle/>
          <a:p>
            <a:r>
              <a:rPr lang="en-IN" sz="2400" dirty="0" smtClean="0"/>
              <a:t>Male </a:t>
            </a:r>
            <a:r>
              <a:rPr lang="en-IN" sz="2400" b="1" dirty="0" smtClean="0"/>
              <a:t>sharks</a:t>
            </a:r>
            <a:r>
              <a:rPr lang="en-IN" sz="2400" dirty="0" smtClean="0"/>
              <a:t> have paired </a:t>
            </a:r>
            <a:r>
              <a:rPr lang="en-IN" sz="2400" dirty="0" err="1" smtClean="0"/>
              <a:t>intromittent</a:t>
            </a:r>
            <a:r>
              <a:rPr lang="en-IN" sz="2400" dirty="0" smtClean="0"/>
              <a:t> </a:t>
            </a:r>
            <a:r>
              <a:rPr lang="en-IN" sz="2400" b="1" dirty="0" smtClean="0"/>
              <a:t>organs</a:t>
            </a:r>
            <a:r>
              <a:rPr lang="en-IN" sz="2400" dirty="0" smtClean="0"/>
              <a:t> called claspers. ... Male </a:t>
            </a:r>
            <a:r>
              <a:rPr lang="en-IN" sz="2400" b="1" dirty="0" smtClean="0"/>
              <a:t>sharks</a:t>
            </a:r>
            <a:r>
              <a:rPr lang="en-IN" sz="2400" dirty="0" smtClean="0"/>
              <a:t> have claspers which are able to insert into the female during copulation and transfer sperm into her </a:t>
            </a:r>
            <a:r>
              <a:rPr lang="en-IN" sz="2400" b="1" dirty="0" smtClean="0"/>
              <a:t>reproductive tract</a:t>
            </a:r>
            <a:r>
              <a:rPr lang="en-IN" sz="2400" dirty="0" smtClean="0"/>
              <a:t>. Males actually have a pair of sacs running underneath their skin that they fill with seawater before they mate.</a:t>
            </a:r>
          </a:p>
          <a:p>
            <a:r>
              <a:rPr lang="en-IN" dirty="0" smtClean="0"/>
              <a:t/>
            </a:r>
            <a:br>
              <a:rPr lang="en-IN" dirty="0" smtClean="0"/>
            </a:b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683568" y="908720"/>
            <a:ext cx="7632848" cy="4924425"/>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2D4E7F"/>
                </a:solidFill>
                <a:effectLst/>
                <a:latin typeface="Dosis"/>
                <a:cs typeface="Arial" pitchFamily="34" charset="0"/>
              </a:rPr>
              <a:t>SEXUAL REPRODUCTION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666666"/>
                </a:solidFill>
                <a:effectLst/>
                <a:latin typeface="Open Sans"/>
                <a:cs typeface="Arial" pitchFamily="34" charset="0"/>
              </a:rPr>
              <a:t>In these cases the fertilization is internal. At the back of the pelvic fins are the male reproductive organs called claspers, which transfer the sperm to the female.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Is common that the male bites the female shark to get its interest or to immobilize it.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666666"/>
                </a:solidFill>
                <a:effectLst/>
                <a:latin typeface="Open Sans"/>
                <a:cs typeface="Arial" pitchFamily="34" charset="0"/>
              </a:rPr>
              <a:t>The mating usually consists of the insertion of the </a:t>
            </a:r>
            <a:r>
              <a:rPr kumimoji="0" lang="en-US" sz="1600" b="0" i="0" u="none" strike="noStrike" cap="none" normalizeH="0" baseline="0" dirty="0" err="1" smtClean="0">
                <a:ln>
                  <a:noFill/>
                </a:ln>
                <a:solidFill>
                  <a:srgbClr val="666666"/>
                </a:solidFill>
                <a:effectLst/>
                <a:latin typeface="Open Sans"/>
                <a:cs typeface="Arial" pitchFamily="34" charset="0"/>
              </a:rPr>
              <a:t>clasper</a:t>
            </a:r>
            <a:r>
              <a:rPr kumimoji="0" lang="en-US" sz="1600" b="0" i="0" u="none" strike="noStrike" cap="none" normalizeH="0" baseline="0" dirty="0" smtClean="0">
                <a:ln>
                  <a:noFill/>
                </a:ln>
                <a:solidFill>
                  <a:srgbClr val="666666"/>
                </a:solidFill>
                <a:effectLst/>
                <a:latin typeface="Open Sans"/>
                <a:cs typeface="Arial" pitchFamily="34" charset="0"/>
              </a:rPr>
              <a:t> within the oviduct. In some species, male sharks hold firmly to the female but in other species both swim together while mating. Courtship processes are also varied, but it is common that the male bites the female shark to get its interest or to immobilize it.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666666"/>
                </a:solidFill>
                <a:effectLst/>
                <a:latin typeface="Open Sans"/>
                <a:cs typeface="Arial" pitchFamily="34" charset="0"/>
              </a:rPr>
              <a:t>The females emit various types of chemicals into the water during the mating season. Since they are usually living apart from males, these chemicals attract them together.</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666666"/>
                </a:solidFill>
                <a:effectLst/>
                <a:latin typeface="Open Sans"/>
                <a:cs typeface="Arial" pitchFamily="34" charset="0"/>
              </a:rPr>
              <a:t>The males often bite females during the intercourse to help keep the two sharks entwined throughout the process. The females aren’t harmed by this biting, although their skin shows the marks from the bites.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666666"/>
                </a:solidFill>
                <a:effectLst/>
                <a:latin typeface="Open Sans"/>
                <a:cs typeface="Arial" pitchFamily="34" charset="0"/>
              </a:rPr>
              <a:t>Both the number of offspring and the length of the gestation periods vary widely according to the species. It is possible that a female of some species may have only two offspring, but some other species may have between 40 and 80. It is also possible that the gestation period lasts from 3 to 4 months or up to more than two years. Large sharks often have a gestation period longer than the small species and reproduce every two years, while the little ones have offspring each year.</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518</Words>
  <Application>Microsoft Office PowerPoint</Application>
  <PresentationFormat>On-screen Show (4:3)</PresentationFormat>
  <Paragraphs>27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SHARK –Circulation, Respiration and Reprodutive system </vt:lpstr>
      <vt:lpstr>Slide 2</vt:lpstr>
      <vt:lpstr>Slide 3</vt:lpstr>
      <vt:lpstr>Slide 4</vt:lpstr>
      <vt:lpstr>Slide 5</vt:lpstr>
      <vt:lpstr>Slide 6</vt:lpstr>
      <vt:lpstr>Slide 7</vt:lpstr>
      <vt:lpstr>Slide 8</vt:lpstr>
      <vt:lpstr>Slide 9</vt:lpstr>
      <vt:lpstr>Slide 10</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DR.M.DEIVANAYAKI</dc:title>
  <dc:creator>denesh th</dc:creator>
  <cp:lastModifiedBy>denesh th</cp:lastModifiedBy>
  <cp:revision>9</cp:revision>
  <dcterms:created xsi:type="dcterms:W3CDTF">2020-10-09T11:28:55Z</dcterms:created>
  <dcterms:modified xsi:type="dcterms:W3CDTF">2020-10-26T17:34:16Z</dcterms:modified>
</cp:coreProperties>
</file>