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46551-E403-4FCA-9400-9058697EA8F9}" type="datetimeFigureOut">
              <a:rPr lang="en-IN" smtClean="0"/>
              <a:pPr/>
              <a:t>03-11-2020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92F409-4900-41F3-85C2-0D8D4CED08E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D46551-E403-4FCA-9400-9058697EA8F9}" type="datetimeFigureOut">
              <a:rPr lang="en-IN" smtClean="0"/>
              <a:pPr/>
              <a:t>03-11-2020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2F409-4900-41F3-85C2-0D8D4CED08E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General Characteristics of Class </a:t>
            </a:r>
            <a:r>
              <a:rPr lang="en-IN" b="1" dirty="0" err="1" smtClean="0"/>
              <a:t>Mammalia</a:t>
            </a:r>
            <a:endParaRPr lang="en-IN" dirty="0"/>
          </a:p>
        </p:txBody>
      </p:sp>
      <p:sp>
        <p:nvSpPr>
          <p:cNvPr id="3" name="Subtitle 2"/>
          <p:cNvSpPr>
            <a:spLocks noGrp="1"/>
          </p:cNvSpPr>
          <p:nvPr>
            <p:ph type="subTitle" idx="1"/>
          </p:nvPr>
        </p:nvSpPr>
        <p:spPr/>
        <p:txBody>
          <a:bodyPr/>
          <a:lstStyle/>
          <a:p>
            <a:r>
              <a:rPr lang="en-US" dirty="0" err="1" smtClean="0"/>
              <a:t>Dr.M.Deivanayaki</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611560" y="864821"/>
            <a:ext cx="8136904" cy="4119729"/>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Google Sans"/>
                <a:cs typeface="Latha"/>
              </a:rPr>
              <a:t>17. சிறிய முட்டைகள் மஞ்சள் கரு இல்லாதவை. கருத்தரித்தல் அகம். 18. பாலூட்டிகள் விவிபாரஸ் விலங்குகள். 19. மண்டை ஓட்டில் இரட்டை ஆக்ஸிபிடல் கான்டில்கள் உள்ளன. குவாட்ரேட் இல்லை. 20. புக்கால் குழியிலிருந்து நாசிப் பாதையை பிரிக்கும் ப்ரேமாக்ஸில்லே, மேக்சில்லே மற்றும் பாலாடைன்களின் ஒன்றியத்தால் எலும்பு அண்ணம் உருவாகிறது. 21. கீழ் தாடை ஒரு ஜோடி எலும்புகளால் ஆனது - பல். 22. முதுகெலும்புகள் அசோலஸ் வகை. 23. விலா எலும்புகள் இரட்டை தலை - காபிட்டூலம் மற்றும் காசநோய். 24. பற்கள் ஹீட்டோரோடோன்ட், தெகோடோன்ட் மற்றும் டிஃபியோடோன்ட் வகை. 25. மோலர்கள் ட்ரிபோஸ்பெனிக் (மூன்று-கஸ்பட்). 26. பாலூட்டிகளில் ஜோடி முன்கைகள் மற்றும் பின்னங்கால்கள் உள்ளன. 27. கைகால்களின் இலக்கங்கள் நகம் அல்லது ஆணி அல்லது குளம்புடன் வழங்கப்படுகின்றன. 28. மண்டை நரம்புகள் பன்னிரண்டு ஜோடிகள். 29. சிறுநீரகங்கள் மெட்டானெஃப்ரிக் வகை</a:t>
            </a:r>
            <a:r>
              <a:rPr kumimoji="0" lang="ta-IN" sz="800" b="0" i="0" u="none" strike="noStrike" cap="none" normalizeH="0" baseline="0" dirty="0" smtClean="0">
                <a:ln>
                  <a:noFill/>
                </a:ln>
                <a:solidFill>
                  <a:schemeClr val="tx1"/>
                </a:solidFill>
                <a:effectLst/>
                <a:latin typeface="Arial" pitchFamily="34" charset="0"/>
                <a:cs typeface="Latha"/>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920880" cy="1477328"/>
          </a:xfrm>
          <a:prstGeom prst="rect">
            <a:avLst/>
          </a:prstGeom>
        </p:spPr>
        <p:txBody>
          <a:bodyPr wrap="square">
            <a:spAutoFit/>
          </a:bodyPr>
          <a:lstStyle/>
          <a:p>
            <a:pPr fontAlgn="base"/>
            <a:r>
              <a:rPr lang="en-IN" b="1" dirty="0"/>
              <a:t>General Characteristics of Class </a:t>
            </a:r>
            <a:r>
              <a:rPr lang="en-IN" b="1" dirty="0" err="1"/>
              <a:t>Mammalia</a:t>
            </a:r>
            <a:r>
              <a:rPr lang="en-IN" b="1" dirty="0"/>
              <a:t>:</a:t>
            </a:r>
          </a:p>
          <a:p>
            <a:pPr fontAlgn="base"/>
            <a:r>
              <a:rPr lang="en-IN" dirty="0"/>
              <a:t>1. These animals are warm blooded, hairy and have mammary or milk producing glands, (mammary glands). They are the only animals which nourish their young ones with milk. There are about 4,000 species of mammals found in the world.</a:t>
            </a:r>
          </a:p>
          <a:p>
            <a:pPr fontAlgn="base"/>
            <a:r>
              <a:rPr lang="en-IN" dirty="0"/>
              <a:t>2. They are </a:t>
            </a:r>
            <a:r>
              <a:rPr lang="en-IN" dirty="0" err="1"/>
              <a:t>homoiothermous</a:t>
            </a:r>
            <a:r>
              <a:rPr lang="en-IN" dirty="0"/>
              <a:t> (warm blooded).</a:t>
            </a:r>
          </a:p>
        </p:txBody>
      </p:sp>
      <p:sp>
        <p:nvSpPr>
          <p:cNvPr id="3" name="Rectangle 2"/>
          <p:cNvSpPr/>
          <p:nvPr/>
        </p:nvSpPr>
        <p:spPr>
          <a:xfrm>
            <a:off x="755576" y="1916832"/>
            <a:ext cx="8064896" cy="2031325"/>
          </a:xfrm>
          <a:prstGeom prst="rect">
            <a:avLst/>
          </a:prstGeom>
        </p:spPr>
        <p:txBody>
          <a:bodyPr wrap="square">
            <a:spAutoFit/>
          </a:bodyPr>
          <a:lstStyle/>
          <a:p>
            <a:pPr fontAlgn="base"/>
            <a:r>
              <a:rPr lang="en-IN" dirty="0"/>
              <a:t>3. Oil glands (sebaceous glands) and sweat glands (</a:t>
            </a:r>
            <a:r>
              <a:rPr lang="en-IN" dirty="0" err="1"/>
              <a:t>sudoriferous</a:t>
            </a:r>
            <a:r>
              <a:rPr lang="en-IN" dirty="0"/>
              <a:t> glands) are present in the skin.</a:t>
            </a:r>
          </a:p>
          <a:p>
            <a:pPr fontAlgn="base"/>
            <a:r>
              <a:rPr lang="en-IN" dirty="0"/>
              <a:t>4. Teeth are of different types (</a:t>
            </a:r>
            <a:r>
              <a:rPr lang="en-IN" dirty="0" err="1"/>
              <a:t>heterodont</a:t>
            </a:r>
            <a:r>
              <a:rPr lang="en-IN" dirty="0"/>
              <a:t>) and are embedded in the sockets of jaws (the </a:t>
            </a:r>
            <a:r>
              <a:rPr lang="en-IN" dirty="0" err="1"/>
              <a:t>codont</a:t>
            </a:r>
            <a:r>
              <a:rPr lang="en-IN" dirty="0"/>
              <a:t>). These are developed twice during the life-time of the animal (</a:t>
            </a:r>
            <a:r>
              <a:rPr lang="en-IN" dirty="0" err="1"/>
              <a:t>diphyodont</a:t>
            </a:r>
            <a:r>
              <a:rPr lang="en-IN" dirty="0"/>
              <a:t>), milk and permanent teeth.</a:t>
            </a:r>
          </a:p>
          <a:p>
            <a:pPr fontAlgn="base"/>
            <a:r>
              <a:rPr lang="en-IN" dirty="0"/>
              <a:t>5. Except a few, mammals possess seven cervical (neck) vertebrae.</a:t>
            </a:r>
          </a:p>
          <a:p>
            <a:pPr fontAlgn="base"/>
            <a:r>
              <a:rPr lang="en-IN" dirty="0"/>
              <a:t>6. The skull is </a:t>
            </a:r>
            <a:r>
              <a:rPr lang="en-IN" dirty="0" err="1"/>
              <a:t>dicondylic</a:t>
            </a:r>
            <a:r>
              <a:rPr lang="en-IN" dirty="0"/>
              <a:t> i.e., with two occipital </a:t>
            </a:r>
            <a:r>
              <a:rPr lang="en-IN" dirty="0" err="1"/>
              <a:t>condyles</a:t>
            </a:r>
            <a:r>
              <a:rPr lang="en-IN"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52736"/>
            <a:ext cx="8640960" cy="5355312"/>
          </a:xfrm>
          <a:prstGeom prst="rect">
            <a:avLst/>
          </a:prstGeom>
        </p:spPr>
        <p:txBody>
          <a:bodyPr wrap="square">
            <a:spAutoFit/>
          </a:bodyPr>
          <a:lstStyle/>
          <a:p>
            <a:pPr fontAlgn="base"/>
            <a:r>
              <a:rPr lang="en-IN" dirty="0" smtClean="0"/>
              <a:t>7. Respiration is by lungs.</a:t>
            </a:r>
          </a:p>
          <a:p>
            <a:pPr fontAlgn="base"/>
            <a:r>
              <a:rPr lang="en-IN" dirty="0" smtClean="0"/>
              <a:t>8. They possess a muscular diaphragm dividing trunk into thorax and abdomen.</a:t>
            </a:r>
          </a:p>
          <a:p>
            <a:pPr fontAlgn="base"/>
            <a:r>
              <a:rPr lang="en-IN" dirty="0" smtClean="0"/>
              <a:t>9. The </a:t>
            </a:r>
            <a:r>
              <a:rPr lang="en-IN" dirty="0" err="1" smtClean="0"/>
              <a:t>coelom</a:t>
            </a:r>
            <a:r>
              <a:rPr lang="en-IN" dirty="0" smtClean="0"/>
              <a:t> is divided into four cavities; a pericardial cavity lodging the heart, two pleural cavities each containing the lung and an </a:t>
            </a:r>
            <a:r>
              <a:rPr lang="en-IN" dirty="0" err="1" smtClean="0"/>
              <a:t>adominal</a:t>
            </a:r>
            <a:r>
              <a:rPr lang="en-IN" dirty="0" smtClean="0"/>
              <a:t> cavity having the rest of viscera.</a:t>
            </a:r>
          </a:p>
          <a:p>
            <a:pPr fontAlgn="base"/>
            <a:r>
              <a:rPr lang="en-IN" dirty="0" smtClean="0"/>
              <a:t>10. The heart is four chambered. Sinus </a:t>
            </a:r>
            <a:r>
              <a:rPr lang="en-IN" dirty="0" err="1" smtClean="0"/>
              <a:t>venosus</a:t>
            </a:r>
            <a:r>
              <a:rPr lang="en-IN" dirty="0" smtClean="0"/>
              <a:t> is absent. The red blood corpuscles are without nucleus. Renal portal system is absent.</a:t>
            </a:r>
          </a:p>
          <a:p>
            <a:pPr fontAlgn="base"/>
            <a:r>
              <a:rPr lang="en-IN" dirty="0" smtClean="0"/>
              <a:t>11. The brain has large cerebrum and cerebellum. Optic lobes are divided into four lobes called corpora </a:t>
            </a:r>
            <a:r>
              <a:rPr lang="en-IN" dirty="0" err="1" smtClean="0"/>
              <a:t>quadrigemina</a:t>
            </a:r>
            <a:r>
              <a:rPr lang="en-IN" dirty="0" smtClean="0"/>
              <a:t>. Corpus </a:t>
            </a:r>
            <a:r>
              <a:rPr lang="en-IN" dirty="0" err="1" smtClean="0"/>
              <a:t>callosum</a:t>
            </a:r>
            <a:r>
              <a:rPr lang="en-IN" dirty="0" smtClean="0"/>
              <a:t> connects the two cerebral hemispheres internally.</a:t>
            </a:r>
          </a:p>
          <a:p>
            <a:pPr fontAlgn="base"/>
            <a:r>
              <a:rPr lang="en-IN" dirty="0" smtClean="0"/>
              <a:t>12. 12 pairs of cranial nerves are present.</a:t>
            </a:r>
          </a:p>
          <a:p>
            <a:pPr fontAlgn="base"/>
            <a:r>
              <a:rPr lang="en-IN" dirty="0" smtClean="0"/>
              <a:t>13. Each ear consists of three parts: external, middle and internal. </a:t>
            </a:r>
            <a:r>
              <a:rPr lang="en-IN" dirty="0" err="1" smtClean="0"/>
              <a:t>Pinna</a:t>
            </a:r>
            <a:r>
              <a:rPr lang="en-IN" dirty="0" smtClean="0"/>
              <a:t> is a part of external ear. Middle ear has 3 bony ear </a:t>
            </a:r>
            <a:r>
              <a:rPr lang="en-IN" dirty="0" err="1" smtClean="0"/>
              <a:t>ossicles</a:t>
            </a:r>
            <a:r>
              <a:rPr lang="en-IN" dirty="0" smtClean="0"/>
              <a:t> (</a:t>
            </a:r>
            <a:r>
              <a:rPr lang="en-IN" dirty="0" err="1" smtClean="0"/>
              <a:t>malleus</a:t>
            </a:r>
            <a:r>
              <a:rPr lang="en-IN" dirty="0" smtClean="0"/>
              <a:t>— hammer shaped, </a:t>
            </a:r>
            <a:r>
              <a:rPr lang="en-IN" dirty="0" err="1" smtClean="0"/>
              <a:t>incus</a:t>
            </a:r>
            <a:r>
              <a:rPr lang="en-IN" dirty="0" smtClean="0"/>
              <a:t>-anvil shaped and stapes-stirrup shaped). Internal ear has organ of </a:t>
            </a:r>
            <a:r>
              <a:rPr lang="en-IN" dirty="0" err="1" smtClean="0"/>
              <a:t>Corti</a:t>
            </a:r>
            <a:r>
              <a:rPr lang="en-IN" dirty="0" smtClean="0"/>
              <a:t>, the actual hearing organ.</a:t>
            </a:r>
          </a:p>
          <a:p>
            <a:pPr fontAlgn="base"/>
            <a:r>
              <a:rPr lang="en-IN" dirty="0" smtClean="0"/>
              <a:t>14. Except egg laying mammals they are viviparous. There are present four embryonic membranes: </a:t>
            </a:r>
            <a:r>
              <a:rPr lang="en-IN" dirty="0" err="1" smtClean="0"/>
              <a:t>chorion</a:t>
            </a:r>
            <a:r>
              <a:rPr lang="en-IN" dirty="0" smtClean="0"/>
              <a:t>, amnion, </a:t>
            </a:r>
            <a:r>
              <a:rPr lang="en-IN" dirty="0" err="1" smtClean="0"/>
              <a:t>allantois</a:t>
            </a:r>
            <a:r>
              <a:rPr lang="en-IN" dirty="0" smtClean="0"/>
              <a:t> and yolk sac. Except egg laying mammals a well developed placenta is present.</a:t>
            </a:r>
          </a:p>
          <a:p>
            <a:pPr fontAlgn="base"/>
            <a:r>
              <a:rPr lang="en-IN" dirty="0" smtClean="0"/>
              <a:t>15. Mammals occur in all sorts of habitats. They are dominant animals and are capable to learn because of their better developed brain.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36912"/>
            <a:ext cx="8640960" cy="3970318"/>
          </a:xfrm>
          <a:prstGeom prst="rect">
            <a:avLst/>
          </a:prstGeom>
        </p:spPr>
        <p:txBody>
          <a:bodyPr wrap="square">
            <a:spAutoFit/>
          </a:bodyPr>
          <a:lstStyle/>
          <a:p>
            <a:pPr fontAlgn="base"/>
            <a:r>
              <a:rPr lang="en-IN" dirty="0" smtClean="0"/>
              <a:t>17. </a:t>
            </a:r>
            <a:r>
              <a:rPr lang="en-IN" dirty="0"/>
              <a:t>Small eggs are devoid of yolk. Fertilisa­tion is internal.</a:t>
            </a:r>
          </a:p>
          <a:p>
            <a:pPr fontAlgn="base"/>
            <a:r>
              <a:rPr lang="en-IN" dirty="0" smtClean="0"/>
              <a:t>18. </a:t>
            </a:r>
            <a:r>
              <a:rPr lang="en-IN" dirty="0"/>
              <a:t>Mammals are viviparous animals.</a:t>
            </a:r>
          </a:p>
          <a:p>
            <a:pPr fontAlgn="base"/>
            <a:r>
              <a:rPr lang="en-IN" dirty="0" smtClean="0"/>
              <a:t>19. </a:t>
            </a:r>
            <a:r>
              <a:rPr lang="en-IN" dirty="0"/>
              <a:t>The skull has double occipital </a:t>
            </a:r>
            <a:r>
              <a:rPr lang="en-IN" dirty="0" err="1"/>
              <a:t>condyles</a:t>
            </a:r>
            <a:r>
              <a:rPr lang="en-IN" dirty="0"/>
              <a:t>. Quadrate absent.</a:t>
            </a:r>
          </a:p>
          <a:p>
            <a:pPr fontAlgn="base"/>
            <a:r>
              <a:rPr lang="en-IN" dirty="0" smtClean="0"/>
              <a:t>20. </a:t>
            </a:r>
            <a:r>
              <a:rPr lang="en-IN" dirty="0"/>
              <a:t>A bony palate is formed by the union of </a:t>
            </a:r>
            <a:r>
              <a:rPr lang="en-IN" dirty="0" err="1"/>
              <a:t>premaxillae</a:t>
            </a:r>
            <a:r>
              <a:rPr lang="en-IN" dirty="0"/>
              <a:t>, maxillae and palatines that separates the nasal passage from the </a:t>
            </a:r>
            <a:r>
              <a:rPr lang="en-IN" dirty="0" err="1"/>
              <a:t>buccal</a:t>
            </a:r>
            <a:r>
              <a:rPr lang="en-IN" dirty="0"/>
              <a:t> cavity.</a:t>
            </a:r>
          </a:p>
          <a:p>
            <a:pPr fontAlgn="base"/>
            <a:r>
              <a:rPr lang="en-IN" dirty="0" smtClean="0"/>
              <a:t>21. </a:t>
            </a:r>
            <a:r>
              <a:rPr lang="en-IN" dirty="0"/>
              <a:t>The lower jaw is composed of a pair of bones — the </a:t>
            </a:r>
            <a:r>
              <a:rPr lang="en-IN" dirty="0" err="1"/>
              <a:t>dentaries</a:t>
            </a:r>
            <a:r>
              <a:rPr lang="en-IN" dirty="0"/>
              <a:t>.</a:t>
            </a:r>
          </a:p>
          <a:p>
            <a:pPr fontAlgn="base"/>
            <a:r>
              <a:rPr lang="en-IN" dirty="0" smtClean="0"/>
              <a:t>22. </a:t>
            </a:r>
            <a:r>
              <a:rPr lang="en-IN" dirty="0"/>
              <a:t>Vertebrae are </a:t>
            </a:r>
            <a:r>
              <a:rPr lang="en-IN" dirty="0" err="1"/>
              <a:t>acoelous</a:t>
            </a:r>
            <a:r>
              <a:rPr lang="en-IN" dirty="0"/>
              <a:t> type.</a:t>
            </a:r>
          </a:p>
          <a:p>
            <a:pPr fontAlgn="base"/>
            <a:r>
              <a:rPr lang="en-IN" dirty="0" smtClean="0"/>
              <a:t>23. </a:t>
            </a:r>
            <a:r>
              <a:rPr lang="en-IN" dirty="0"/>
              <a:t>Ribs are double-headed — </a:t>
            </a:r>
            <a:r>
              <a:rPr lang="en-IN" dirty="0" err="1"/>
              <a:t>capitulum</a:t>
            </a:r>
            <a:r>
              <a:rPr lang="en-IN" dirty="0"/>
              <a:t> and </a:t>
            </a:r>
            <a:r>
              <a:rPr lang="en-IN" dirty="0" err="1"/>
              <a:t>tuberculum</a:t>
            </a:r>
            <a:r>
              <a:rPr lang="en-IN" dirty="0"/>
              <a:t>.</a:t>
            </a:r>
          </a:p>
          <a:p>
            <a:pPr fontAlgn="base"/>
            <a:r>
              <a:rPr lang="en-IN" dirty="0" smtClean="0"/>
              <a:t>24. </a:t>
            </a:r>
            <a:r>
              <a:rPr lang="en-IN" dirty="0"/>
              <a:t>The teeth are </a:t>
            </a:r>
            <a:r>
              <a:rPr lang="en-IN" dirty="0" err="1"/>
              <a:t>heterodont</a:t>
            </a:r>
            <a:r>
              <a:rPr lang="en-IN" dirty="0"/>
              <a:t>, </a:t>
            </a:r>
            <a:r>
              <a:rPr lang="en-IN" dirty="0" err="1"/>
              <a:t>thecodont</a:t>
            </a:r>
            <a:r>
              <a:rPr lang="en-IN" dirty="0"/>
              <a:t> and </a:t>
            </a:r>
            <a:r>
              <a:rPr lang="en-IN" dirty="0" err="1"/>
              <a:t>diphyodont</a:t>
            </a:r>
            <a:r>
              <a:rPr lang="en-IN" dirty="0"/>
              <a:t> type.</a:t>
            </a:r>
          </a:p>
          <a:p>
            <a:pPr fontAlgn="base"/>
            <a:r>
              <a:rPr lang="en-IN" dirty="0" smtClean="0"/>
              <a:t>25. </a:t>
            </a:r>
            <a:r>
              <a:rPr lang="en-IN" dirty="0"/>
              <a:t>Molars are </a:t>
            </a:r>
            <a:r>
              <a:rPr lang="en-IN" dirty="0" err="1"/>
              <a:t>tribosphenic</a:t>
            </a:r>
            <a:r>
              <a:rPr lang="en-IN" dirty="0"/>
              <a:t> (three-cusped).</a:t>
            </a:r>
          </a:p>
          <a:p>
            <a:pPr fontAlgn="base"/>
            <a:r>
              <a:rPr lang="en-IN" dirty="0" smtClean="0"/>
              <a:t>26. </a:t>
            </a:r>
            <a:r>
              <a:rPr lang="en-IN" dirty="0"/>
              <a:t>Paired forelimbs and hind limbs are present in mammals.</a:t>
            </a:r>
          </a:p>
          <a:p>
            <a:pPr fontAlgn="base"/>
            <a:r>
              <a:rPr lang="en-IN" dirty="0" smtClean="0"/>
              <a:t>27. </a:t>
            </a:r>
            <a:r>
              <a:rPr lang="en-IN" dirty="0"/>
              <a:t>The digits of the limbs are provided with either claw or nail or hoof.</a:t>
            </a:r>
          </a:p>
          <a:p>
            <a:pPr fontAlgn="base"/>
            <a:r>
              <a:rPr lang="en-IN" dirty="0" smtClean="0"/>
              <a:t>28. </a:t>
            </a:r>
            <a:r>
              <a:rPr lang="en-IN" dirty="0"/>
              <a:t>Cranial nerves twelve pairs.</a:t>
            </a:r>
          </a:p>
          <a:p>
            <a:pPr fontAlgn="base"/>
            <a:r>
              <a:rPr lang="en-IN" dirty="0" smtClean="0"/>
              <a:t>29. </a:t>
            </a:r>
            <a:r>
              <a:rPr lang="en-IN" dirty="0"/>
              <a:t>Kidneys are </a:t>
            </a:r>
            <a:r>
              <a:rPr lang="en-IN" dirty="0" err="1"/>
              <a:t>metanephric</a:t>
            </a:r>
            <a:r>
              <a:rPr lang="en-IN" dirty="0"/>
              <a:t> type.</a:t>
            </a:r>
          </a:p>
        </p:txBody>
      </p:sp>
      <p:sp>
        <p:nvSpPr>
          <p:cNvPr id="3" name="Rectangle 2"/>
          <p:cNvSpPr/>
          <p:nvPr/>
        </p:nvSpPr>
        <p:spPr>
          <a:xfrm>
            <a:off x="251520" y="0"/>
            <a:ext cx="7992888" cy="2585323"/>
          </a:xfrm>
          <a:prstGeom prst="rect">
            <a:avLst/>
          </a:prstGeom>
        </p:spPr>
        <p:txBody>
          <a:bodyPr wrap="square">
            <a:spAutoFit/>
          </a:bodyPr>
          <a:lstStyle/>
          <a:p>
            <a:pPr fontAlgn="base"/>
            <a:r>
              <a:rPr lang="en-IN" dirty="0"/>
              <a:t>8</a:t>
            </a:r>
            <a:r>
              <a:rPr lang="en-IN" dirty="0" smtClean="0"/>
              <a:t>. </a:t>
            </a:r>
            <a:r>
              <a:rPr lang="en-IN" dirty="0"/>
              <a:t>A muscular diaphragm is present in between the thoracic and abdominal cavities.</a:t>
            </a:r>
          </a:p>
          <a:p>
            <a:pPr fontAlgn="base"/>
            <a:r>
              <a:rPr lang="en-IN" dirty="0" smtClean="0"/>
              <a:t>9. </a:t>
            </a:r>
            <a:r>
              <a:rPr lang="en-IN" dirty="0"/>
              <a:t>Endo-thermal </a:t>
            </a:r>
            <a:r>
              <a:rPr lang="en-IN" dirty="0" err="1"/>
              <a:t>homoeotherm</a:t>
            </a:r>
            <a:r>
              <a:rPr lang="en-IN" dirty="0"/>
              <a:t> animals.</a:t>
            </a:r>
          </a:p>
          <a:p>
            <a:pPr fontAlgn="base"/>
            <a:r>
              <a:rPr lang="en-IN" dirty="0" smtClean="0"/>
              <a:t>10. </a:t>
            </a:r>
            <a:r>
              <a:rPr lang="en-IN" dirty="0"/>
              <a:t>RBCs are non-nucleated, biconcave and usually circular in form.</a:t>
            </a:r>
          </a:p>
          <a:p>
            <a:pPr fontAlgn="base"/>
            <a:r>
              <a:rPr lang="en-IN" dirty="0" smtClean="0"/>
              <a:t>11. </a:t>
            </a:r>
            <a:r>
              <a:rPr lang="en-IN" dirty="0"/>
              <a:t>The four-chambered heart is highly powerful.</a:t>
            </a:r>
          </a:p>
          <a:p>
            <a:pPr fontAlgn="base"/>
            <a:r>
              <a:rPr lang="en-IN" dirty="0" smtClean="0"/>
              <a:t>12. </a:t>
            </a:r>
            <a:r>
              <a:rPr lang="en-IN" dirty="0"/>
              <a:t>Only left aortic arch is present in the arte­rial system.</a:t>
            </a:r>
          </a:p>
          <a:p>
            <a:pPr fontAlgn="base"/>
            <a:r>
              <a:rPr lang="en-IN" dirty="0" smtClean="0"/>
              <a:t>13. </a:t>
            </a:r>
            <a:r>
              <a:rPr lang="en-IN" dirty="0"/>
              <a:t>Cerebral hemispheres are very large and highly convoluted.</a:t>
            </a:r>
          </a:p>
          <a:p>
            <a:pPr fontAlgn="base"/>
            <a:r>
              <a:rPr lang="en-IN" dirty="0" smtClean="0"/>
              <a:t>14. </a:t>
            </a:r>
            <a:r>
              <a:rPr lang="en-IN" dirty="0"/>
              <a:t>Cerebellum is large, complex and solid in mammals.</a:t>
            </a:r>
          </a:p>
          <a:p>
            <a:pPr fontAlgn="base"/>
            <a:r>
              <a:rPr lang="en-IN" dirty="0" smtClean="0"/>
              <a:t>15. </a:t>
            </a:r>
            <a:r>
              <a:rPr lang="en-IN" dirty="0"/>
              <a:t>There is a single urinary bladder in mammals.</a:t>
            </a:r>
          </a:p>
          <a:p>
            <a:pPr fontAlgn="base"/>
            <a:r>
              <a:rPr lang="en-IN" dirty="0" smtClean="0"/>
              <a:t>16. </a:t>
            </a:r>
            <a:r>
              <a:rPr lang="en-IN" dirty="0"/>
              <a:t>Testes remain in scrotal sacs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mmalia classification by deepak rawal"/>
          <p:cNvPicPr>
            <a:picLocks noChangeAspect="1" noChangeArrowheads="1"/>
          </p:cNvPicPr>
          <p:nvPr/>
        </p:nvPicPr>
        <p:blipFill>
          <a:blip r:embed="rId2" cstate="print"/>
          <a:srcRect/>
          <a:stretch>
            <a:fillRect/>
          </a:stretch>
        </p:blipFill>
        <p:spPr bwMode="auto">
          <a:xfrm>
            <a:off x="1043607" y="548679"/>
            <a:ext cx="7576925" cy="568863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mparative Anatomy of Vertebrate Hearts"/>
          <p:cNvPicPr>
            <a:picLocks noChangeAspect="1" noChangeArrowheads="1"/>
          </p:cNvPicPr>
          <p:nvPr/>
        </p:nvPicPr>
        <p:blipFill>
          <a:blip r:embed="rId2" cstate="print"/>
          <a:srcRect/>
          <a:stretch>
            <a:fillRect/>
          </a:stretch>
        </p:blipFill>
        <p:spPr bwMode="auto">
          <a:xfrm>
            <a:off x="449766" y="620688"/>
            <a:ext cx="8378525" cy="547260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omparative anatomy of vertebrate hearts. (A) Teleosts have a single... |  Download Scientific Diagram"/>
          <p:cNvPicPr>
            <a:picLocks noChangeAspect="1" noChangeArrowheads="1"/>
          </p:cNvPicPr>
          <p:nvPr/>
        </p:nvPicPr>
        <p:blipFill>
          <a:blip r:embed="rId2" cstate="print"/>
          <a:srcRect/>
          <a:stretch>
            <a:fillRect/>
          </a:stretch>
        </p:blipFill>
        <p:spPr bwMode="auto">
          <a:xfrm>
            <a:off x="1259632" y="332656"/>
            <a:ext cx="6120680" cy="612068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95536" y="220849"/>
            <a:ext cx="8424936" cy="1626738"/>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Google Sans"/>
                <a:cs typeface="Latha"/>
              </a:rPr>
              <a:t>பாலூட்டிகளின் பொதுவான பண்புகள்: 1. இந்த விலங்குகள் சூடான இரத்தக்களரி, ஹேரி மற்றும் பாலூட்டி அல்லது பால் உற்பத்தி செய்யும் சுரப்பிகள் (பாலூட்டி சுரப்பிகள்) கொண்டவை. தங்கள் குழந்தைகளை பாலுடன் வளர்க்கும் ஒரே விலங்குகள் அவை. உலகில் சுமார் 4,000 வகையான பாலூட்டிகள் காணப்படுகின்றன. 2. அவை ஹோமோயோதெர்மஸ் (சூடான இரத்தம் கொண்டவை).</a:t>
            </a:r>
            <a:r>
              <a:rPr kumimoji="0" lang="ta-IN" sz="800" b="0" i="0" u="none" strike="noStrike" cap="none" normalizeH="0" baseline="0" dirty="0" smtClean="0">
                <a:ln>
                  <a:noFill/>
                </a:ln>
                <a:solidFill>
                  <a:schemeClr val="tx1"/>
                </a:solidFill>
                <a:effectLst/>
                <a:latin typeface="Arial" pitchFamily="34" charset="0"/>
                <a:cs typeface="Latha"/>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1989407"/>
            <a:ext cx="8892480" cy="4119729"/>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Google Sans"/>
                <a:cs typeface="Latha"/>
              </a:rPr>
              <a:t>3. எண்ணெய் சுரப்பிகள் (செபாசியஸ் சுரப்பிகள்) மற்றும் வியர்வை சுரப்பிகள் (சுடோரிஃபெரஸ் சுரப்பிகள்) சருமத்தில் உள்ளன. 4. பற்கள் வெவ்வேறு வகைகளில் (ஹீட்டோரோடோன்ட்) மற்றும் தாடைகளின் சாக்கெட்டுகளில் (கோடன்ட்) பதிக்கப்பட்டுள்ளன. விலங்கு (டிஃபியோடோன்ட்), பால் மற்றும் நிரந்தர பற்களின் வாழ்நாளில் இவை இரண்டு முறை உருவாக்கப்படுகின்றன. 5. சிலவற்றைத் தவிர, பாலூட்டிகளில் ஏழு கர்ப்பப்பை வாய் (கழுத்து) முதுகெலும்புகள் உள்ளன. 6. மண்டை ஓடு டைகோண்டிலிக் அதாவது இரண்டு ஆக்சிபிடல் கான்டில்களுடன்</a:t>
            </a:r>
            <a:endParaRPr kumimoji="0" lang="en-IN" sz="1800" b="0" i="0" u="none" strike="noStrike" cap="none" normalizeH="0" baseline="0" dirty="0" smtClean="0">
              <a:ln>
                <a:noFill/>
              </a:ln>
              <a:solidFill>
                <a:srgbClr val="202124"/>
              </a:solidFill>
              <a:effectLst/>
              <a:latin typeface="Google Sans"/>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endParaRPr lang="en-IN" dirty="0" smtClean="0">
              <a:solidFill>
                <a:srgbClr val="202124"/>
              </a:solidFill>
              <a:latin typeface="Google Sans"/>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IN" sz="1800" b="0" i="0" u="none" strike="noStrike" cap="none" normalizeH="0" baseline="0" dirty="0" smtClean="0">
              <a:ln>
                <a:noFill/>
              </a:ln>
              <a:solidFill>
                <a:srgbClr val="202124"/>
              </a:solidFill>
              <a:effectLst/>
              <a:latin typeface="Google Sans"/>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IN" dirty="0" smtClean="0">
              <a:solidFill>
                <a:srgbClr val="202124"/>
              </a:solidFill>
              <a:latin typeface="Google Sans"/>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IN" sz="1800" b="0" i="0" u="none" strike="noStrike" cap="none" normalizeH="0" baseline="0" dirty="0" smtClean="0">
              <a:ln>
                <a:noFill/>
              </a:ln>
              <a:solidFill>
                <a:srgbClr val="202124"/>
              </a:solidFill>
              <a:effectLst/>
              <a:latin typeface="Google Sans"/>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IN" dirty="0" smtClean="0">
              <a:solidFill>
                <a:srgbClr val="202124"/>
              </a:solidFill>
              <a:latin typeface="Google Sans"/>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rot="10800000" flipV="1">
            <a:off x="608649" y="4495008"/>
            <a:ext cx="4580397" cy="241744"/>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Google Sans"/>
                <a:cs typeface="Latha"/>
              </a:rPr>
              <a:t>சுவாசம் நுரையீரலால்.</a:t>
            </a:r>
            <a:r>
              <a:rPr kumimoji="0" lang="ta-IN" sz="800" b="0" i="0" u="none" strike="noStrike" cap="none" normalizeH="0" baseline="0" dirty="0" smtClean="0">
                <a:ln>
                  <a:noFill/>
                </a:ln>
                <a:solidFill>
                  <a:schemeClr val="tx1"/>
                </a:solidFill>
                <a:effectLst/>
                <a:latin typeface="Arial" pitchFamily="34" charset="0"/>
                <a:cs typeface="Latha"/>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422515"/>
            <a:ext cx="8748464" cy="4273617"/>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400" b="0" i="0" u="none" strike="noStrike" cap="none" normalizeH="0" baseline="0" dirty="0" smtClean="0">
                <a:ln>
                  <a:noFill/>
                </a:ln>
                <a:solidFill>
                  <a:srgbClr val="202124"/>
                </a:solidFill>
                <a:effectLst/>
                <a:latin typeface="inherit"/>
                <a:cs typeface="Latha"/>
              </a:rPr>
              <a:t>சுவாசம் நுரையீரலால். </a:t>
            </a:r>
            <a:endParaRPr kumimoji="0" lang="en-IN" sz="1400" b="0" i="0" u="none" strike="noStrike" cap="none" normalizeH="0" baseline="0" dirty="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400" b="0" i="0" u="none" strike="noStrike" cap="none" normalizeH="0" baseline="0" dirty="0" smtClean="0">
                <a:ln>
                  <a:noFill/>
                </a:ln>
                <a:solidFill>
                  <a:srgbClr val="202124"/>
                </a:solidFill>
                <a:effectLst/>
                <a:latin typeface="inherit"/>
                <a:cs typeface="Latha"/>
              </a:rPr>
              <a:t>8. அவை தசை மற்றும் </a:t>
            </a:r>
            <a:endParaRPr kumimoji="0" lang="en-IN" sz="1400" b="0" i="0" u="none" strike="noStrike" cap="none" normalizeH="0" baseline="0" dirty="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400" b="0" i="0" u="none" strike="noStrike" cap="none" normalizeH="0" baseline="0" dirty="0" smtClean="0">
                <a:ln>
                  <a:noFill/>
                </a:ln>
                <a:solidFill>
                  <a:srgbClr val="202124"/>
                </a:solidFill>
                <a:effectLst/>
                <a:latin typeface="inherit"/>
                <a:cs typeface="Latha"/>
              </a:rPr>
              <a:t>பகுதியைப் பிரிக்கும் தசை உதரவிதானத்தைக் கொண்டுள்ளன. </a:t>
            </a:r>
            <a:endParaRPr kumimoji="0" lang="en-IN" sz="1400" b="0" i="0" u="none" strike="noStrike" cap="none" normalizeH="0" baseline="0" dirty="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400" b="0" i="0" u="none" strike="noStrike" cap="none" normalizeH="0" baseline="0" dirty="0" smtClean="0">
                <a:ln>
                  <a:noFill/>
                </a:ln>
                <a:solidFill>
                  <a:srgbClr val="202124"/>
                </a:solidFill>
                <a:effectLst/>
                <a:latin typeface="inherit"/>
                <a:cs typeface="Latha"/>
              </a:rPr>
              <a:t>. கூலோம் நான்கு துவாரங்களாக பிரிக்கப்பட்டுள்ளது; இதயத்தைத் தாங்கும் ஒரு பெரிகார்டியல் குழி, நுரையீரலைக் கொண்ட இரண்டு பிளேரல் குழிகள் மற்றும் மீதமுள்ள உள்ளுறுப்புகளைக் கொண்ட ஒரு அடோமினல் குழி. 10. இதயம் நான்கு அறைகள் கொண்டது. சைனஸ் வீனோசஸ் இல்லை. சிவப்பு இரத்த சடலங்கள் கரு இல்லாமல் உள்ளன. சிறுநீரக போர்டல் அமைப்பு இல்லை. 11. மூளைக்கு பெரிய பெருமூளை மற்றும் சிறுமூளை உள்ளது. பார்வை லோப்கள் கார்போரா குவாட்ரிஜெமினா எனப்படும் நான்கு லோப்களாக பிரிக்கப்படுகின்றன. கார்பஸ் கால்சோம் இரண்டு பெருமூளை அரைக்கோளங்களை உள்நாட்டில் இணைக்கிறது. 12. 12 ஜோடி நரம்பு நரம்புகள் உள்ளன. 13. ஒவ்வொரு காதும் மூன்று பகுதிகளைக் கொண்டுள்ளது: வெளி, நடுத்தர மற்றும் உள். பின்னா வெளிப்புற காதுகளின் ஒரு பகுதி. நடுத்தர காதுக்கு 3 எலும்பு காது ஓசிகல்ஸ் உள்ளன (மல்லியூஸ் சுத்தி வடிவ, இன்கஸ்-அன்வில் வடிவ மற்றும் ஸ்டேப்ஸ்-ஸ்ட்ரெரப் வடிவ). உள் காது கோர்டியின் உறுப்பு உள்ளது, இது உண்மையான செவிப்புலன் உறுப்பு. 14. முட்டையிடும் பாலூட்டிகளைத் தவிர அவை விவிபாரஸ். கோரியன், அம்னியன், அலன்டோயிஸ் மற்றும் மஞ்சள் கரு சாக் ஆகிய நான்கு கரு சவ்வுகள் தற்போது உள்ளன. முட்டை இடும் பாலூட்டிகளைத் தவிர, நன்கு வளர்ந்த நஞ்சுக்கொடி உள்ளது. 15. பாலூட்டிகள் எல்லா வகையான வாழ்விடங்களிலும் ஏற்படுகின்றன. அவை ஆதிக்கம் செலுத்தும் விலங்குகள் மற்றும் அவற்றின் சிறந்த வளர்ந்த மூளை காரணமாக கற்றுக்கொள்ள வல்லவை.</a:t>
            </a:r>
            <a:r>
              <a:rPr kumimoji="0" lang="ta-IN" sz="1400" b="0" i="0" u="none" strike="noStrike" cap="none" normalizeH="0" baseline="0" dirty="0" smtClean="0">
                <a:ln>
                  <a:noFill/>
                </a:ln>
                <a:solidFill>
                  <a:schemeClr val="tx1"/>
                </a:solidFill>
                <a:effectLst/>
                <a:latin typeface="Arial" pitchFamily="34" charset="0"/>
                <a:cs typeface="Latha"/>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1093</Words>
  <Application>Microsoft Office PowerPoint</Application>
  <PresentationFormat>On-screen Show (4:3)</PresentationFormat>
  <Paragraphs>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General Characteristics of Class Mammalia</vt:lpstr>
      <vt:lpstr>Slide 2</vt:lpstr>
      <vt:lpstr>Slide 3</vt:lpstr>
      <vt:lpstr>Slide 4</vt:lpstr>
      <vt:lpstr>Slide 5</vt:lpstr>
      <vt:lpstr>Slide 6</vt:lpstr>
      <vt:lpstr>Slide 7</vt:lpstr>
      <vt:lpstr>Slide 8</vt:lpstr>
      <vt:lpstr>Slide 9</vt:lpstr>
      <vt:lpstr>Slide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Characteristics of Class Mammalia</dc:title>
  <dc:creator>denesh th</dc:creator>
  <cp:lastModifiedBy>denesh th</cp:lastModifiedBy>
  <cp:revision>20</cp:revision>
  <dcterms:created xsi:type="dcterms:W3CDTF">2020-11-03T12:37:47Z</dcterms:created>
  <dcterms:modified xsi:type="dcterms:W3CDTF">2020-11-03T14:07:27Z</dcterms:modified>
</cp:coreProperties>
</file>