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12CE7-C038-44B7-B34F-29F00BAB7AE0}" type="datetimeFigureOut">
              <a:rPr lang="en-IN" smtClean="0"/>
              <a:pPr/>
              <a:t>03-11-2020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18EC2F-CEC4-46C3-B88B-DE6CEE347BC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12CE7-C038-44B7-B34F-29F00BAB7AE0}" type="datetimeFigureOut">
              <a:rPr lang="en-IN" smtClean="0"/>
              <a:pPr/>
              <a:t>03-11-2020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8EC2F-CEC4-46C3-B88B-DE6CEE347BC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ioscience.com.pk/glossary/posterior" TargetMode="External"/><Relationship Id="rId2" Type="http://schemas.openxmlformats.org/officeDocument/2006/relationships/hyperlink" Target="https://www.bioscience.com.pk/glossary/base" TargetMode="External"/><Relationship Id="rId1" Type="http://schemas.openxmlformats.org/officeDocument/2006/relationships/slideLayout" Target="../slideLayouts/slideLayout7.xml"/><Relationship Id="rId4" Type="http://schemas.openxmlformats.org/officeDocument/2006/relationships/hyperlink" Target="https://www.bioscience.com.pk/prefixes-and-suffixes/cloac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bioscience.com.pk/glossary/retina" TargetMode="External"/><Relationship Id="rId2" Type="http://schemas.openxmlformats.org/officeDocument/2006/relationships/hyperlink" Target="https://www.bioscience.com.pk/glossary/anterior"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General characters of birds</a:t>
            </a:r>
            <a:endParaRPr lang="en-IN" dirty="0"/>
          </a:p>
        </p:txBody>
      </p:sp>
      <p:sp>
        <p:nvSpPr>
          <p:cNvPr id="3" name="Subtitle 2"/>
          <p:cNvSpPr>
            <a:spLocks noGrp="1"/>
          </p:cNvSpPr>
          <p:nvPr>
            <p:ph type="subTitle" idx="1"/>
          </p:nvPr>
        </p:nvSpPr>
        <p:spPr/>
        <p:txBody>
          <a:bodyPr/>
          <a:lstStyle/>
          <a:p>
            <a:r>
              <a:rPr lang="en-IN" smtClean="0"/>
              <a:t>Dr.M.Deivanayaki</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RDS. - ppt video online download"/>
          <p:cNvPicPr>
            <a:picLocks noChangeAspect="1" noChangeArrowheads="1"/>
          </p:cNvPicPr>
          <p:nvPr/>
        </p:nvPicPr>
        <p:blipFill>
          <a:blip r:embed="rId2" cstate="print"/>
          <a:srcRect/>
          <a:stretch>
            <a:fillRect/>
          </a:stretch>
        </p:blipFill>
        <p:spPr bwMode="auto">
          <a:xfrm>
            <a:off x="323528" y="260648"/>
            <a:ext cx="8316416" cy="623731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064896" cy="5262979"/>
          </a:xfrm>
          <a:prstGeom prst="rect">
            <a:avLst/>
          </a:prstGeom>
        </p:spPr>
        <p:txBody>
          <a:bodyPr wrap="square">
            <a:spAutoFit/>
          </a:bodyPr>
          <a:lstStyle/>
          <a:p>
            <a:r>
              <a:rPr lang="en-IN" sz="1600" dirty="0"/>
              <a:t>Birds are warm blooded, bipedal, feather clawed vertebrates.</a:t>
            </a:r>
          </a:p>
          <a:p>
            <a:r>
              <a:rPr lang="en-IN" sz="1600" dirty="0"/>
              <a:t>Birds body is divisible into head, neck, Trunk and Tail.</a:t>
            </a:r>
          </a:p>
          <a:p>
            <a:r>
              <a:rPr lang="en-IN" sz="1600" dirty="0"/>
              <a:t>In Birds Forelimbs are modified into wings (forelimb bears three </a:t>
            </a:r>
            <a:r>
              <a:rPr lang="en-IN" sz="1600" dirty="0" err="1"/>
              <a:t>cIaw</a:t>
            </a:r>
            <a:r>
              <a:rPr lang="en-IN" sz="1600" dirty="0"/>
              <a:t> less digits wings bear feathers. They are useful for flying.</a:t>
            </a:r>
          </a:p>
          <a:p>
            <a:r>
              <a:rPr lang="en-IN" sz="1600" dirty="0"/>
              <a:t>In Birds Hind limbs are strong and are useful to walk. They show 4 toes (</a:t>
            </a:r>
            <a:r>
              <a:rPr lang="en-IN" sz="1600" dirty="0" err="1"/>
              <a:t>Neognathae</a:t>
            </a:r>
            <a:r>
              <a:rPr lang="en-IN" sz="1600" dirty="0"/>
              <a:t>).</a:t>
            </a:r>
          </a:p>
          <a:p>
            <a:r>
              <a:rPr lang="en-IN" sz="1600" dirty="0"/>
              <a:t>In Birds the wings have no glands, except preen glands or oil gland present at the </a:t>
            </a:r>
            <a:r>
              <a:rPr lang="en-IN" sz="1600" dirty="0">
                <a:hlinkClick r:id="rId2" tooltip="Base"/>
              </a:rPr>
              <a:t>base</a:t>
            </a:r>
            <a:r>
              <a:rPr lang="en-IN" sz="1600" dirty="0"/>
              <a:t> tail. It secrets of the oily substance which keeps the feather waterproof.</a:t>
            </a:r>
          </a:p>
          <a:p>
            <a:r>
              <a:rPr lang="en-IN" sz="1600" dirty="0"/>
              <a:t>In Birds Skull is </a:t>
            </a:r>
            <a:r>
              <a:rPr lang="en-IN" sz="1600" dirty="0" err="1"/>
              <a:t>monocondylic</a:t>
            </a:r>
            <a:r>
              <a:rPr lang="en-IN" sz="1600" dirty="0"/>
              <a:t>.</a:t>
            </a:r>
          </a:p>
          <a:p>
            <a:r>
              <a:rPr lang="en-IN" sz="1600" dirty="0"/>
              <a:t>In Birds the lower jaw is made by 5 to 6 bones.</a:t>
            </a:r>
          </a:p>
          <a:p>
            <a:r>
              <a:rPr lang="en-IN" sz="1600" dirty="0"/>
              <a:t>The modern birds have no teeth.</a:t>
            </a:r>
          </a:p>
          <a:p>
            <a:r>
              <a:rPr lang="en-IN" sz="1600" dirty="0"/>
              <a:t>In Birds </a:t>
            </a:r>
            <a:r>
              <a:rPr lang="en-IN" sz="1600" b="1" dirty="0"/>
              <a:t>bones are spongy and pneumatic</a:t>
            </a:r>
            <a:r>
              <a:rPr lang="en-IN" sz="1600" dirty="0"/>
              <a:t>. They are light In weight end strong. They are use full for flying.</a:t>
            </a:r>
          </a:p>
          <a:p>
            <a:r>
              <a:rPr lang="en-IN" sz="1600" dirty="0"/>
              <a:t>In Birds </a:t>
            </a:r>
            <a:r>
              <a:rPr lang="en-IN" sz="1600" dirty="0">
                <a:hlinkClick r:id="rId3" tooltip="Posterior"/>
              </a:rPr>
              <a:t>Posterior</a:t>
            </a:r>
            <a:r>
              <a:rPr lang="en-IN" sz="1600" dirty="0"/>
              <a:t> caudal vertebrae will united arm a </a:t>
            </a:r>
            <a:r>
              <a:rPr lang="en-IN" sz="1600" b="1" dirty="0" err="1"/>
              <a:t>pygostyle</a:t>
            </a:r>
            <a:r>
              <a:rPr lang="en-IN" sz="1600" dirty="0"/>
              <a:t>. It acts as a rudder. During the flying it helps to change the direction of movement.</a:t>
            </a:r>
          </a:p>
          <a:p>
            <a:r>
              <a:rPr lang="en-IN" sz="1600" dirty="0"/>
              <a:t>Sternum is broad. It shows a keel. This keel is useful for the attachment of muscles.</a:t>
            </a:r>
          </a:p>
          <a:p>
            <a:r>
              <a:rPr lang="en-IN" sz="1600" dirty="0"/>
              <a:t>The clavicle and inter clavicle unite to form </a:t>
            </a:r>
            <a:r>
              <a:rPr lang="en-IN" sz="1600" b="1" dirty="0"/>
              <a:t>V shaped</a:t>
            </a:r>
            <a:r>
              <a:rPr lang="en-IN" sz="1600" dirty="0"/>
              <a:t> </a:t>
            </a:r>
            <a:r>
              <a:rPr lang="en-IN" sz="1600" dirty="0" err="1"/>
              <a:t>furcula</a:t>
            </a:r>
            <a:r>
              <a:rPr lang="en-IN" sz="1600" dirty="0"/>
              <a:t>. This will keep the wings away.</a:t>
            </a:r>
          </a:p>
          <a:p>
            <a:r>
              <a:rPr lang="en-IN" sz="1600" dirty="0"/>
              <a:t>In the forelimbs carpals and </a:t>
            </a:r>
            <a:r>
              <a:rPr lang="en-IN" sz="1600" dirty="0" err="1"/>
              <a:t>metacrpals</a:t>
            </a:r>
            <a:r>
              <a:rPr lang="en-IN" sz="1600" dirty="0"/>
              <a:t> are united to form </a:t>
            </a:r>
            <a:r>
              <a:rPr lang="en-IN" sz="1600" dirty="0" err="1"/>
              <a:t>carpo</a:t>
            </a:r>
            <a:r>
              <a:rPr lang="en-IN" sz="1600" dirty="0"/>
              <a:t>-metacarpus. Like that — hind limbs tarsal and </a:t>
            </a:r>
            <a:r>
              <a:rPr lang="en-IN" sz="1600" dirty="0" err="1"/>
              <a:t>metatatarsals</a:t>
            </a:r>
            <a:r>
              <a:rPr lang="en-IN" sz="1600" dirty="0"/>
              <a:t>, united to form </a:t>
            </a:r>
            <a:r>
              <a:rPr lang="en-IN" sz="1600" dirty="0" err="1"/>
              <a:t>Tarso</a:t>
            </a:r>
            <a:r>
              <a:rPr lang="en-IN" sz="1600" dirty="0"/>
              <a:t> metatarsus.</a:t>
            </a:r>
          </a:p>
          <a:p>
            <a:r>
              <a:rPr lang="en-IN" sz="1600" dirty="0"/>
              <a:t>The birds digestive system is well developed crop chamber is present. It stores food. Stomach is divided into glandular </a:t>
            </a:r>
            <a:r>
              <a:rPr lang="en-IN" sz="1600" dirty="0" err="1"/>
              <a:t>proventriculus</a:t>
            </a:r>
            <a:r>
              <a:rPr lang="en-IN" sz="1600" dirty="0"/>
              <a:t> and muscular </a:t>
            </a:r>
            <a:r>
              <a:rPr lang="en-IN" sz="1600" b="1" dirty="0"/>
              <a:t>gizzard</a:t>
            </a:r>
            <a:endParaRPr lang="en-IN" sz="1600" dirty="0"/>
          </a:p>
          <a:p>
            <a:r>
              <a:rPr lang="en-IN" sz="1600" dirty="0"/>
              <a:t>In birds Anus is absent. </a:t>
            </a:r>
            <a:r>
              <a:rPr lang="en-IN" sz="1600" dirty="0" err="1">
                <a:hlinkClick r:id="rId4" tooltip="cloaca"/>
              </a:rPr>
              <a:t>Cloaca</a:t>
            </a:r>
            <a:r>
              <a:rPr lang="en-IN" sz="1600" dirty="0"/>
              <a:t> present. This </a:t>
            </a:r>
            <a:r>
              <a:rPr lang="en-IN" sz="1600" dirty="0" err="1"/>
              <a:t>cloaca</a:t>
            </a:r>
            <a:r>
              <a:rPr lang="en-IN" sz="1600" dirty="0"/>
              <a:t> is 3 chambered.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79512" y="294498"/>
            <a:ext cx="8424936" cy="6167030"/>
          </a:xfrm>
          <a:prstGeom prst="rect">
            <a:avLst/>
          </a:prstGeom>
          <a:solidFill>
            <a:srgbClr val="FFFFFF"/>
          </a:solidFill>
          <a:ln w="9525">
            <a:noFill/>
            <a:miter lim="800000"/>
            <a:headEnd/>
            <a:tailEnd/>
          </a:ln>
          <a:effectLst/>
        </p:spPr>
        <p:txBody>
          <a:bodyPr vert="horz" wrap="square" lIns="91440" tIns="0" rIns="91440" bIns="13330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212529"/>
              </a:solidFill>
              <a:effectLst/>
              <a:latin typeface="Open Sa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400" b="0" i="0" u="none" strike="noStrike" cap="none" normalizeH="0" baseline="0" dirty="0" smtClean="0">
                <a:ln>
                  <a:noFill/>
                </a:ln>
                <a:solidFill>
                  <a:srgbClr val="212529"/>
                </a:solidFill>
                <a:effectLst/>
                <a:latin typeface="Open Sans"/>
                <a:cs typeface="Arial" pitchFamily="34" charset="0"/>
              </a:rPr>
              <a:t>In birds Respiratory system is well developed. The lungs are spongy.</a:t>
            </a:r>
            <a:br>
              <a:rPr kumimoji="0" lang="en-US" sz="1400" b="0" i="0" u="none" strike="noStrike" cap="none" normalizeH="0" baseline="0" dirty="0" smtClean="0">
                <a:ln>
                  <a:noFill/>
                </a:ln>
                <a:solidFill>
                  <a:srgbClr val="212529"/>
                </a:solidFill>
                <a:effectLst/>
                <a:latin typeface="Open Sans"/>
                <a:cs typeface="Arial" pitchFamily="34" charset="0"/>
              </a:rPr>
            </a:br>
            <a:r>
              <a:rPr kumimoji="0" lang="en-US" sz="1400" b="0" i="0" u="none" strike="noStrike" cap="none" normalizeH="0" baseline="0" dirty="0" smtClean="0">
                <a:ln>
                  <a:noFill/>
                </a:ln>
                <a:solidFill>
                  <a:srgbClr val="212529"/>
                </a:solidFill>
                <a:effectLst/>
                <a:latin typeface="Open Sans"/>
                <a:cs typeface="Arial" pitchFamily="34" charset="0"/>
              </a:rPr>
              <a:t>They are non distensible sacs around the lungs. Nine air sacs are present. They are </a:t>
            </a:r>
            <a:r>
              <a:rPr kumimoji="0" lang="en-US" sz="1400" b="0" i="0" u="none" strike="noStrike" cap="none" normalizeH="0" baseline="0" dirty="0" err="1" smtClean="0">
                <a:ln>
                  <a:noFill/>
                </a:ln>
                <a:solidFill>
                  <a:srgbClr val="212529"/>
                </a:solidFill>
                <a:effectLst/>
                <a:latin typeface="Open Sans"/>
                <a:cs typeface="Arial" pitchFamily="34" charset="0"/>
              </a:rPr>
              <a:t>usefull</a:t>
            </a:r>
            <a:r>
              <a:rPr kumimoji="0" lang="en-US" sz="1400" b="0" i="0" u="none" strike="noStrike" cap="none" normalizeH="0" baseline="0" dirty="0" smtClean="0">
                <a:ln>
                  <a:noFill/>
                </a:ln>
                <a:solidFill>
                  <a:srgbClr val="212529"/>
                </a:solidFill>
                <a:effectLst/>
                <a:latin typeface="Open Sans"/>
                <a:cs typeface="Arial" pitchFamily="34" charset="0"/>
              </a:rPr>
              <a:t> for make body light.</a:t>
            </a:r>
            <a:br>
              <a:rPr kumimoji="0" lang="en-US" sz="1400" b="0" i="0" u="none" strike="noStrike" cap="none" normalizeH="0" baseline="0" dirty="0" smtClean="0">
                <a:ln>
                  <a:noFill/>
                </a:ln>
                <a:solidFill>
                  <a:srgbClr val="212529"/>
                </a:solidFill>
                <a:effectLst/>
                <a:latin typeface="Open Sans"/>
                <a:cs typeface="Arial" pitchFamily="34" charset="0"/>
              </a:rPr>
            </a:br>
            <a:r>
              <a:rPr kumimoji="0" lang="en-US" sz="1400" b="1" i="0" u="none" strike="noStrike" cap="none" normalizeH="0" baseline="0" dirty="0" smtClean="0">
                <a:ln>
                  <a:noFill/>
                </a:ln>
                <a:solidFill>
                  <a:srgbClr val="212529"/>
                </a:solidFill>
                <a:effectLst/>
                <a:latin typeface="Open Sans"/>
                <a:cs typeface="Arial" pitchFamily="34" charset="0"/>
              </a:rPr>
              <a:t>a)</a:t>
            </a:r>
            <a:r>
              <a:rPr kumimoji="0" lang="en-US" sz="1400" b="0" i="0" u="none" strike="noStrike" cap="none" normalizeH="0" baseline="0" dirty="0" smtClean="0">
                <a:ln>
                  <a:noFill/>
                </a:ln>
                <a:solidFill>
                  <a:srgbClr val="212529"/>
                </a:solidFill>
                <a:effectLst/>
                <a:latin typeface="Open Sans"/>
                <a:cs typeface="Arial" pitchFamily="34" charset="0"/>
              </a:rPr>
              <a:t> </a:t>
            </a:r>
            <a:r>
              <a:rPr kumimoji="0" lang="en-US" sz="1400" b="0" i="0" u="none" strike="noStrike" cap="none" normalizeH="0" baseline="0" dirty="0" err="1" smtClean="0">
                <a:ln>
                  <a:noFill/>
                </a:ln>
                <a:solidFill>
                  <a:srgbClr val="212529"/>
                </a:solidFill>
                <a:effectLst/>
                <a:latin typeface="Open Sans"/>
                <a:cs typeface="Arial" pitchFamily="34" charset="0"/>
              </a:rPr>
              <a:t>lnterr</a:t>
            </a:r>
            <a:r>
              <a:rPr kumimoji="0" lang="en-US" sz="1400" b="0" i="0" u="none" strike="noStrike" cap="none" normalizeH="0" baseline="0" dirty="0" smtClean="0">
                <a:ln>
                  <a:noFill/>
                </a:ln>
                <a:solidFill>
                  <a:srgbClr val="212529"/>
                </a:solidFill>
                <a:effectLst/>
                <a:latin typeface="Open Sans"/>
                <a:cs typeface="Arial" pitchFamily="34" charset="0"/>
              </a:rPr>
              <a:t> </a:t>
            </a:r>
            <a:r>
              <a:rPr kumimoji="0" lang="en-US" sz="1400" b="0" i="0" u="none" strike="noStrike" cap="none" normalizeH="0" baseline="0" dirty="0" err="1" smtClean="0">
                <a:ln>
                  <a:noFill/>
                </a:ln>
                <a:solidFill>
                  <a:srgbClr val="212529"/>
                </a:solidFill>
                <a:effectLst/>
                <a:latin typeface="Open Sans"/>
                <a:cs typeface="Arial" pitchFamily="34" charset="0"/>
              </a:rPr>
              <a:t>cavicular</a:t>
            </a:r>
            <a:r>
              <a:rPr kumimoji="0" lang="en-US" sz="1400" b="0" i="0" u="none" strike="noStrike" cap="none" normalizeH="0" baseline="0" dirty="0" smtClean="0">
                <a:ln>
                  <a:noFill/>
                </a:ln>
                <a:solidFill>
                  <a:srgbClr val="212529"/>
                </a:solidFill>
                <a:effectLst/>
                <a:latin typeface="Open Sans"/>
                <a:cs typeface="Arial" pitchFamily="34" charset="0"/>
              </a:rPr>
              <a:t> air sac (1)</a:t>
            </a:r>
            <a:br>
              <a:rPr kumimoji="0" lang="en-US" sz="1400" b="0" i="0" u="none" strike="noStrike" cap="none" normalizeH="0" baseline="0" dirty="0" smtClean="0">
                <a:ln>
                  <a:noFill/>
                </a:ln>
                <a:solidFill>
                  <a:srgbClr val="212529"/>
                </a:solidFill>
                <a:effectLst/>
                <a:latin typeface="Open Sans"/>
                <a:cs typeface="Arial" pitchFamily="34" charset="0"/>
              </a:rPr>
            </a:br>
            <a:r>
              <a:rPr kumimoji="0" lang="en-US" sz="1400" b="1" i="0" u="none" strike="noStrike" cap="none" normalizeH="0" baseline="0" dirty="0" smtClean="0">
                <a:ln>
                  <a:noFill/>
                </a:ln>
                <a:solidFill>
                  <a:srgbClr val="212529"/>
                </a:solidFill>
                <a:effectLst/>
                <a:latin typeface="Open Sans"/>
                <a:cs typeface="Arial" pitchFamily="34" charset="0"/>
              </a:rPr>
              <a:t>b)</a:t>
            </a:r>
            <a:r>
              <a:rPr kumimoji="0" lang="en-US" sz="1400" b="0" i="0" u="none" strike="noStrike" cap="none" normalizeH="0" baseline="0" dirty="0" smtClean="0">
                <a:ln>
                  <a:noFill/>
                </a:ln>
                <a:solidFill>
                  <a:srgbClr val="212529"/>
                </a:solidFill>
                <a:effectLst/>
                <a:latin typeface="Open Sans"/>
                <a:cs typeface="Arial" pitchFamily="34" charset="0"/>
              </a:rPr>
              <a:t> 1 pair of cervical (2)</a:t>
            </a:r>
            <a:br>
              <a:rPr kumimoji="0" lang="en-US" sz="1400" b="0" i="0" u="none" strike="noStrike" cap="none" normalizeH="0" baseline="0" dirty="0" smtClean="0">
                <a:ln>
                  <a:noFill/>
                </a:ln>
                <a:solidFill>
                  <a:srgbClr val="212529"/>
                </a:solidFill>
                <a:effectLst/>
                <a:latin typeface="Open Sans"/>
                <a:cs typeface="Arial" pitchFamily="34" charset="0"/>
              </a:rPr>
            </a:br>
            <a:r>
              <a:rPr kumimoji="0" lang="en-US" sz="1400" b="1" i="0" u="none" strike="noStrike" cap="none" normalizeH="0" baseline="0" dirty="0" smtClean="0">
                <a:ln>
                  <a:noFill/>
                </a:ln>
                <a:solidFill>
                  <a:srgbClr val="212529"/>
                </a:solidFill>
                <a:effectLst/>
                <a:latin typeface="Open Sans"/>
                <a:cs typeface="Arial" pitchFamily="34" charset="0"/>
              </a:rPr>
              <a:t>c)</a:t>
            </a:r>
            <a:r>
              <a:rPr kumimoji="0" lang="en-US" sz="1400" b="0" i="0" u="none" strike="noStrike" cap="none" normalizeH="0" baseline="0" dirty="0" smtClean="0">
                <a:ln>
                  <a:noFill/>
                </a:ln>
                <a:solidFill>
                  <a:srgbClr val="212529"/>
                </a:solidFill>
                <a:effectLst/>
                <a:latin typeface="Open Sans"/>
                <a:cs typeface="Arial" pitchFamily="34" charset="0"/>
              </a:rPr>
              <a:t> 1 pair of </a:t>
            </a:r>
            <a:r>
              <a:rPr kumimoji="0" lang="en-US" sz="1400" b="0" i="0" u="none" strike="noStrike" cap="none" normalizeH="0" baseline="0" dirty="0" smtClean="0">
                <a:ln>
                  <a:noFill/>
                </a:ln>
                <a:solidFill>
                  <a:srgbClr val="212529"/>
                </a:solidFill>
                <a:effectLst/>
                <a:latin typeface="Open Sans"/>
                <a:cs typeface="Arial" pitchFamily="34" charset="0"/>
                <a:hlinkClick r:id="rId2" tooltip="Anterior"/>
              </a:rPr>
              <a:t>anterior</a:t>
            </a:r>
            <a:r>
              <a:rPr kumimoji="0" lang="en-US" sz="1400" b="0" i="0" u="none" strike="noStrike" cap="none" normalizeH="0" baseline="0" dirty="0" smtClean="0">
                <a:ln>
                  <a:noFill/>
                </a:ln>
                <a:solidFill>
                  <a:srgbClr val="212529"/>
                </a:solidFill>
                <a:effectLst/>
                <a:latin typeface="Open Sans"/>
                <a:cs typeface="Arial" pitchFamily="34" charset="0"/>
              </a:rPr>
              <a:t> thoracic air sacs (2)</a:t>
            </a:r>
            <a:br>
              <a:rPr kumimoji="0" lang="en-US" sz="1400" b="0" i="0" u="none" strike="noStrike" cap="none" normalizeH="0" baseline="0" dirty="0" smtClean="0">
                <a:ln>
                  <a:noFill/>
                </a:ln>
                <a:solidFill>
                  <a:srgbClr val="212529"/>
                </a:solidFill>
                <a:effectLst/>
                <a:latin typeface="Open Sans"/>
                <a:cs typeface="Arial" pitchFamily="34" charset="0"/>
              </a:rPr>
            </a:br>
            <a:r>
              <a:rPr kumimoji="0" lang="en-US" sz="1400" b="1" i="0" u="none" strike="noStrike" cap="none" normalizeH="0" baseline="0" dirty="0" smtClean="0">
                <a:ln>
                  <a:noFill/>
                </a:ln>
                <a:solidFill>
                  <a:srgbClr val="212529"/>
                </a:solidFill>
                <a:effectLst/>
                <a:latin typeface="Open Sans"/>
                <a:cs typeface="Arial" pitchFamily="34" charset="0"/>
              </a:rPr>
              <a:t>d)</a:t>
            </a:r>
            <a:r>
              <a:rPr kumimoji="0" lang="en-US" sz="1400" b="0" i="0" u="none" strike="noStrike" cap="none" normalizeH="0" baseline="0" dirty="0" smtClean="0">
                <a:ln>
                  <a:noFill/>
                </a:ln>
                <a:solidFill>
                  <a:srgbClr val="212529"/>
                </a:solidFill>
                <a:effectLst/>
                <a:latin typeface="Open Sans"/>
                <a:cs typeface="Arial" pitchFamily="34" charset="0"/>
              </a:rPr>
              <a:t> pair of posterior thoracic air sect (2)</a:t>
            </a:r>
            <a:br>
              <a:rPr kumimoji="0" lang="en-US" sz="1400" b="0" i="0" u="none" strike="noStrike" cap="none" normalizeH="0" baseline="0" dirty="0" smtClean="0">
                <a:ln>
                  <a:noFill/>
                </a:ln>
                <a:solidFill>
                  <a:srgbClr val="212529"/>
                </a:solidFill>
                <a:effectLst/>
                <a:latin typeface="Open Sans"/>
                <a:cs typeface="Arial" pitchFamily="34" charset="0"/>
              </a:rPr>
            </a:br>
            <a:r>
              <a:rPr kumimoji="0" lang="en-US" sz="1400" b="1" i="0" u="none" strike="noStrike" cap="none" normalizeH="0" baseline="0" dirty="0" smtClean="0">
                <a:ln>
                  <a:noFill/>
                </a:ln>
                <a:solidFill>
                  <a:srgbClr val="212529"/>
                </a:solidFill>
                <a:effectLst/>
                <a:latin typeface="Open Sans"/>
                <a:cs typeface="Arial" pitchFamily="34" charset="0"/>
              </a:rPr>
              <a:t>e)</a:t>
            </a:r>
            <a:r>
              <a:rPr kumimoji="0" lang="en-US" sz="1400" b="0" i="0" u="none" strike="noStrike" cap="none" normalizeH="0" baseline="0" dirty="0" smtClean="0">
                <a:ln>
                  <a:noFill/>
                </a:ln>
                <a:solidFill>
                  <a:srgbClr val="212529"/>
                </a:solidFill>
                <a:effectLst/>
                <a:latin typeface="Open Sans"/>
                <a:cs typeface="Arial" pitchFamily="34" charset="0"/>
              </a:rPr>
              <a:t> 1 pair of abdominal air sacs. (2)</a:t>
            </a:r>
            <a:br>
              <a:rPr kumimoji="0" lang="en-US" sz="1400" b="0" i="0" u="none" strike="noStrike" cap="none" normalizeH="0" baseline="0" dirty="0" smtClean="0">
                <a:ln>
                  <a:noFill/>
                </a:ln>
                <a:solidFill>
                  <a:srgbClr val="212529"/>
                </a:solidFill>
                <a:effectLst/>
                <a:latin typeface="Open Sans"/>
                <a:cs typeface="Arial" pitchFamily="34" charset="0"/>
              </a:rPr>
            </a:br>
            <a:r>
              <a:rPr kumimoji="0" lang="en-US" sz="1400" b="0" i="0" u="none" strike="noStrike" cap="none" normalizeH="0" baseline="0" dirty="0" smtClean="0">
                <a:ln>
                  <a:noFill/>
                </a:ln>
                <a:solidFill>
                  <a:srgbClr val="212529"/>
                </a:solidFill>
                <a:effectLst/>
                <a:latin typeface="Open Sans"/>
                <a:cs typeface="Arial" pitchFamily="34" charset="0"/>
              </a:rPr>
              <a:t>They are useful or double respiration. They are also use Make to the body light.</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1400" b="0" i="0" u="none" strike="noStrike" cap="none" normalizeH="0" baseline="0" dirty="0" smtClean="0">
                <a:ln>
                  <a:noFill/>
                </a:ln>
                <a:solidFill>
                  <a:srgbClr val="212529"/>
                </a:solidFill>
                <a:effectLst/>
                <a:latin typeface="Open Sans"/>
                <a:cs typeface="Arial" pitchFamily="34" charset="0"/>
              </a:rPr>
              <a:t>At the base of tracheae a </a:t>
            </a:r>
            <a:r>
              <a:rPr kumimoji="0" lang="en-US" sz="1400" b="0" i="0" u="none" strike="noStrike" cap="none" normalizeH="0" baseline="0" dirty="0" err="1" smtClean="0">
                <a:ln>
                  <a:noFill/>
                </a:ln>
                <a:solidFill>
                  <a:srgbClr val="212529"/>
                </a:solidFill>
                <a:effectLst/>
                <a:latin typeface="Open Sans"/>
                <a:cs typeface="Arial" pitchFamily="34" charset="0"/>
              </a:rPr>
              <a:t>syrinx</a:t>
            </a:r>
            <a:r>
              <a:rPr kumimoji="0" lang="en-US" sz="1400" b="0" i="0" u="none" strike="noStrike" cap="none" normalizeH="0" baseline="0" dirty="0" smtClean="0">
                <a:ln>
                  <a:noFill/>
                </a:ln>
                <a:solidFill>
                  <a:srgbClr val="212529"/>
                </a:solidFill>
                <a:effectLst/>
                <a:latin typeface="Open Sans"/>
                <a:cs typeface="Arial" pitchFamily="34" charset="0"/>
              </a:rPr>
              <a:t> is present. I has no vocal cords</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sz="1400" b="0" i="0" u="none" strike="noStrike" cap="none" normalizeH="0" baseline="0" dirty="0" smtClean="0">
                <a:ln>
                  <a:noFill/>
                </a:ln>
                <a:solidFill>
                  <a:srgbClr val="212529"/>
                </a:solidFill>
                <a:effectLst/>
                <a:latin typeface="Open Sans"/>
                <a:cs typeface="Arial" pitchFamily="34" charset="0"/>
              </a:rPr>
              <a:t>Birds or Aves Heart is four chambered..Right </a:t>
            </a:r>
            <a:r>
              <a:rPr kumimoji="0" lang="en-US" sz="1400" b="0" i="0" u="none" strike="noStrike" cap="none" normalizeH="0" baseline="0" dirty="0" err="1" smtClean="0">
                <a:ln>
                  <a:noFill/>
                </a:ln>
                <a:solidFill>
                  <a:srgbClr val="212529"/>
                </a:solidFill>
                <a:effectLst/>
                <a:latin typeface="Open Sans"/>
                <a:cs typeface="Arial" pitchFamily="34" charset="0"/>
              </a:rPr>
              <a:t>arotic</a:t>
            </a:r>
            <a:r>
              <a:rPr kumimoji="0" lang="en-US" sz="1400" b="0" i="0" u="none" strike="noStrike" cap="none" normalizeH="0" baseline="0" dirty="0" smtClean="0">
                <a:ln>
                  <a:noFill/>
                </a:ln>
                <a:solidFill>
                  <a:srgbClr val="212529"/>
                </a:solidFill>
                <a:effectLst/>
                <a:latin typeface="Open Sans"/>
                <a:cs typeface="Arial" pitchFamily="34" charset="0"/>
              </a:rPr>
              <a:t> arch is present.</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sz="1400" b="0" i="0" u="none" strike="noStrike" cap="none" normalizeH="0" baseline="0" dirty="0" smtClean="0">
                <a:ln>
                  <a:noFill/>
                </a:ln>
                <a:solidFill>
                  <a:srgbClr val="212529"/>
                </a:solidFill>
                <a:effectLst/>
                <a:latin typeface="Open Sans"/>
                <a:cs typeface="Arial" pitchFamily="34" charset="0"/>
              </a:rPr>
              <a:t>R.B.C. are oval, nucleate and biconcave.</a:t>
            </a: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en-US" sz="1400" b="0" i="0" u="none" strike="noStrike" cap="none" normalizeH="0" baseline="0" dirty="0" smtClean="0">
                <a:ln>
                  <a:noFill/>
                </a:ln>
                <a:solidFill>
                  <a:srgbClr val="212529"/>
                </a:solidFill>
                <a:effectLst/>
                <a:latin typeface="Open Sans"/>
                <a:cs typeface="Arial" pitchFamily="34" charset="0"/>
              </a:rPr>
              <a:t>In birds (</a:t>
            </a:r>
            <a:r>
              <a:rPr kumimoji="0" lang="en-US" sz="1400" b="0" i="0" u="none" strike="noStrike" cap="none" normalizeH="0" baseline="0" dirty="0" err="1" smtClean="0">
                <a:ln>
                  <a:noFill/>
                </a:ln>
                <a:solidFill>
                  <a:srgbClr val="212529"/>
                </a:solidFill>
                <a:effectLst/>
                <a:latin typeface="Open Sans"/>
                <a:cs typeface="Arial" pitchFamily="34" charset="0"/>
              </a:rPr>
              <a:t>aves</a:t>
            </a:r>
            <a:r>
              <a:rPr kumimoji="0" lang="en-US" sz="1400" b="0" i="0" u="none" strike="noStrike" cap="none" normalizeH="0" baseline="0" dirty="0" smtClean="0">
                <a:ln>
                  <a:noFill/>
                </a:ln>
                <a:solidFill>
                  <a:srgbClr val="212529"/>
                </a:solidFill>
                <a:effectLst/>
                <a:latin typeface="Open Sans"/>
                <a:cs typeface="Arial" pitchFamily="34" charset="0"/>
              </a:rPr>
              <a:t>) Renal parallel system is reduced, or vestigial.</a:t>
            </a:r>
          </a:p>
          <a:p>
            <a:pPr marL="0" marR="0" lvl="0" indent="0" algn="l" defTabSz="914400" rtl="0" eaLnBrk="0" fontAlgn="base" latinLnBrk="0" hangingPunct="0">
              <a:lnSpc>
                <a:spcPct val="100000"/>
              </a:lnSpc>
              <a:spcBef>
                <a:spcPct val="0"/>
              </a:spcBef>
              <a:spcAft>
                <a:spcPct val="0"/>
              </a:spcAft>
              <a:buClrTx/>
              <a:buSzTx/>
              <a:buFontTx/>
              <a:buAutoNum type="arabicPeriod" startAt="6"/>
              <a:tabLst/>
            </a:pPr>
            <a:r>
              <a:rPr kumimoji="0" lang="en-US" sz="1400" b="0" i="0" u="none" strike="noStrike" cap="none" normalizeH="0" baseline="0" dirty="0" smtClean="0">
                <a:ln>
                  <a:noFill/>
                </a:ln>
                <a:solidFill>
                  <a:srgbClr val="212529"/>
                </a:solidFill>
                <a:effectLst/>
                <a:latin typeface="Open Sans"/>
                <a:cs typeface="Arial" pitchFamily="34" charset="0"/>
              </a:rPr>
              <a:t>Birds Kidneys are meta </a:t>
            </a:r>
            <a:r>
              <a:rPr kumimoji="0" lang="en-US" sz="1400" b="0" i="0" u="none" strike="noStrike" cap="none" normalizeH="0" baseline="0" dirty="0" err="1" smtClean="0">
                <a:ln>
                  <a:noFill/>
                </a:ln>
                <a:solidFill>
                  <a:srgbClr val="212529"/>
                </a:solidFill>
                <a:effectLst/>
                <a:latin typeface="Open Sans"/>
                <a:cs typeface="Arial" pitchFamily="34" charset="0"/>
              </a:rPr>
              <a:t>nephrlc</a:t>
            </a:r>
            <a:r>
              <a:rPr kumimoji="0" lang="en-US" sz="1400" b="0" i="0" u="none" strike="noStrike" cap="none" normalizeH="0" baseline="0" dirty="0" smtClean="0">
                <a:ln>
                  <a:noFill/>
                </a:ln>
                <a:solidFill>
                  <a:srgbClr val="212529"/>
                </a:solidFill>
                <a:effectLst/>
                <a:latin typeface="Open Sans"/>
                <a:cs typeface="Arial" pitchFamily="34" charset="0"/>
              </a:rPr>
              <a:t>. Each kidney is Three lobed. </a:t>
            </a:r>
            <a:r>
              <a:rPr kumimoji="0" lang="en-US" sz="1400" b="0" i="0" u="none" strike="noStrike" cap="none" normalizeH="0" baseline="0" dirty="0" err="1" smtClean="0">
                <a:ln>
                  <a:noFill/>
                </a:ln>
                <a:solidFill>
                  <a:srgbClr val="212529"/>
                </a:solidFill>
                <a:effectLst/>
                <a:latin typeface="Open Sans"/>
                <a:cs typeface="Arial" pitchFamily="34" charset="0"/>
              </a:rPr>
              <a:t>Ureters</a:t>
            </a:r>
            <a:r>
              <a:rPr kumimoji="0" lang="en-US" sz="1400" b="0" i="0" u="none" strike="noStrike" cap="none" normalizeH="0" baseline="0" dirty="0" smtClean="0">
                <a:ln>
                  <a:noFill/>
                </a:ln>
                <a:solidFill>
                  <a:srgbClr val="212529"/>
                </a:solidFill>
                <a:effectLst/>
                <a:latin typeface="Open Sans"/>
                <a:cs typeface="Arial" pitchFamily="34" charset="0"/>
              </a:rPr>
              <a:t> open into </a:t>
            </a:r>
            <a:r>
              <a:rPr kumimoji="0" lang="en-US" sz="1400" b="0" i="0" u="none" strike="noStrike" cap="none" normalizeH="0" baseline="0" dirty="0" err="1" smtClean="0">
                <a:ln>
                  <a:noFill/>
                </a:ln>
                <a:solidFill>
                  <a:srgbClr val="212529"/>
                </a:solidFill>
                <a:effectLst/>
                <a:latin typeface="Open Sans"/>
                <a:cs typeface="Arial" pitchFamily="34" charset="0"/>
              </a:rPr>
              <a:t>cloaca</a:t>
            </a:r>
            <a:r>
              <a:rPr kumimoji="0" lang="en-US" sz="1400" b="0" i="0" u="none" strike="noStrike" cap="none" normalizeH="0" baseline="0" dirty="0" smtClean="0">
                <a:ln>
                  <a:noFill/>
                </a:ln>
                <a:solidFill>
                  <a:srgbClr val="212529"/>
                </a:solidFill>
                <a:effectLst/>
                <a:latin typeface="Open Sans"/>
                <a:cs typeface="Arial" pitchFamily="34" charset="0"/>
              </a:rPr>
              <a:t>. Urinary bladder is absent.</a:t>
            </a:r>
          </a:p>
          <a:p>
            <a:pPr marL="0" marR="0" lvl="0" indent="0" algn="l" defTabSz="914400" rtl="0" eaLnBrk="0" fontAlgn="base" latinLnBrk="0" hangingPunct="0">
              <a:lnSpc>
                <a:spcPct val="100000"/>
              </a:lnSpc>
              <a:spcBef>
                <a:spcPct val="0"/>
              </a:spcBef>
              <a:spcAft>
                <a:spcPct val="0"/>
              </a:spcAft>
              <a:buClrTx/>
              <a:buSzTx/>
              <a:buFontTx/>
              <a:buAutoNum type="arabicPeriod" startAt="7"/>
              <a:tabLst/>
            </a:pPr>
            <a:r>
              <a:rPr kumimoji="0" lang="en-US" sz="1400" b="0" i="0" u="none" strike="noStrike" cap="none" normalizeH="0" baseline="0" dirty="0" smtClean="0">
                <a:ln>
                  <a:noFill/>
                </a:ln>
                <a:solidFill>
                  <a:srgbClr val="212529"/>
                </a:solidFill>
                <a:effectLst/>
                <a:latin typeface="Open Sans"/>
                <a:cs typeface="Arial" pitchFamily="34" charset="0"/>
              </a:rPr>
              <a:t>Birds Eyes are well developed. Monocular vision. In the eye </a:t>
            </a:r>
            <a:r>
              <a:rPr kumimoji="0" lang="en-US" sz="1400" b="1" i="0" u="none" strike="noStrike" cap="none" normalizeH="0" baseline="0" dirty="0" smtClean="0">
                <a:ln>
                  <a:noFill/>
                </a:ln>
                <a:solidFill>
                  <a:srgbClr val="212529"/>
                </a:solidFill>
                <a:effectLst/>
                <a:latin typeface="Open Sans"/>
                <a:cs typeface="Arial" pitchFamily="34" charset="0"/>
              </a:rPr>
              <a:t>comb plate or </a:t>
            </a:r>
            <a:r>
              <a:rPr kumimoji="0" lang="en-US" sz="1400" b="1" i="0" u="none" strike="noStrike" cap="none" normalizeH="0" baseline="0" dirty="0" err="1" smtClean="0">
                <a:ln>
                  <a:noFill/>
                </a:ln>
                <a:solidFill>
                  <a:srgbClr val="212529"/>
                </a:solidFill>
                <a:effectLst/>
                <a:latin typeface="Open Sans"/>
                <a:cs typeface="Arial" pitchFamily="34" charset="0"/>
              </a:rPr>
              <a:t>pecten</a:t>
            </a:r>
            <a:r>
              <a:rPr kumimoji="0" lang="en-US" sz="1400" b="0" i="0" u="none" strike="noStrike" cap="none" normalizeH="0" baseline="0" dirty="0" smtClean="0">
                <a:ln>
                  <a:noFill/>
                </a:ln>
                <a:solidFill>
                  <a:srgbClr val="212529"/>
                </a:solidFill>
                <a:effectLst/>
                <a:latin typeface="Open Sans"/>
                <a:cs typeface="Arial" pitchFamily="34" charset="0"/>
              </a:rPr>
              <a:t> is present. It protects the </a:t>
            </a:r>
            <a:r>
              <a:rPr kumimoji="0" lang="en-US" sz="1400" b="0" i="0" u="none" strike="noStrike" cap="none" normalizeH="0" baseline="0" dirty="0" smtClean="0">
                <a:ln>
                  <a:noFill/>
                </a:ln>
                <a:solidFill>
                  <a:srgbClr val="212529"/>
                </a:solidFill>
                <a:effectLst/>
                <a:latin typeface="Open Sans"/>
                <a:cs typeface="Arial" pitchFamily="34" charset="0"/>
                <a:hlinkClick r:id="rId3" tooltip="Retina"/>
              </a:rPr>
              <a:t>retina</a:t>
            </a:r>
            <a:r>
              <a:rPr kumimoji="0" lang="en-US" sz="1400" b="0" i="0" u="none" strike="noStrike" cap="none" normalizeH="0" baseline="0" dirty="0" smtClean="0">
                <a:ln>
                  <a:noFill/>
                </a:ln>
                <a:solidFill>
                  <a:srgbClr val="212529"/>
                </a:solidFill>
                <a:effectLst/>
                <a:latin typeface="Open Sans"/>
                <a:cs typeface="Arial" pitchFamily="34" charset="0"/>
              </a:rPr>
              <a:t> from sunlight. It also increases the vision.</a:t>
            </a:r>
          </a:p>
          <a:p>
            <a:pPr marL="0" marR="0" lvl="0" indent="0" algn="l" defTabSz="914400" rtl="0" eaLnBrk="0" fontAlgn="base" latinLnBrk="0" hangingPunct="0">
              <a:lnSpc>
                <a:spcPct val="100000"/>
              </a:lnSpc>
              <a:spcBef>
                <a:spcPct val="0"/>
              </a:spcBef>
              <a:spcAft>
                <a:spcPct val="0"/>
              </a:spcAft>
              <a:buClrTx/>
              <a:buSzTx/>
              <a:buFontTx/>
              <a:buAutoNum type="arabicPeriod" startAt="8"/>
              <a:tabLst/>
            </a:pPr>
            <a:r>
              <a:rPr kumimoji="0" lang="en-US" sz="1400" b="0" i="0" u="none" strike="noStrike" cap="none" normalizeH="0" baseline="0" dirty="0" smtClean="0">
                <a:ln>
                  <a:noFill/>
                </a:ln>
                <a:solidFill>
                  <a:srgbClr val="212529"/>
                </a:solidFill>
                <a:effectLst/>
                <a:latin typeface="Open Sans"/>
                <a:cs typeface="Arial" pitchFamily="34" charset="0"/>
              </a:rPr>
              <a:t>Birds Brain is well developed. Cerebral hemispheres and cerebellum are,12 pairs of cranial nerves are present.</a:t>
            </a:r>
          </a:p>
          <a:p>
            <a:pPr marL="0" marR="0" lvl="0" indent="0" algn="l" defTabSz="914400" rtl="0" eaLnBrk="0" fontAlgn="base" latinLnBrk="0" hangingPunct="0">
              <a:lnSpc>
                <a:spcPct val="100000"/>
              </a:lnSpc>
              <a:spcBef>
                <a:spcPct val="0"/>
              </a:spcBef>
              <a:spcAft>
                <a:spcPct val="0"/>
              </a:spcAft>
              <a:buClrTx/>
              <a:buSzTx/>
              <a:buFontTx/>
              <a:buAutoNum type="arabicPeriod" startAt="9"/>
              <a:tabLst/>
            </a:pPr>
            <a:r>
              <a:rPr kumimoji="0" lang="en-US" sz="1400" b="0" i="0" u="none" strike="noStrike" cap="none" normalizeH="0" baseline="0" dirty="0" smtClean="0">
                <a:ln>
                  <a:noFill/>
                </a:ln>
                <a:solidFill>
                  <a:srgbClr val="212529"/>
                </a:solidFill>
                <a:effectLst/>
                <a:latin typeface="Open Sans"/>
                <a:cs typeface="Arial" pitchFamily="34" charset="0"/>
              </a:rPr>
              <a:t>Sexes are separate - Sexual dimorphism is clearly exhibited.</a:t>
            </a:r>
          </a:p>
          <a:p>
            <a:pPr marL="0" marR="0" lvl="0" indent="0" algn="l" defTabSz="914400" rtl="0" eaLnBrk="0" fontAlgn="base" latinLnBrk="0" hangingPunct="0">
              <a:lnSpc>
                <a:spcPct val="100000"/>
              </a:lnSpc>
              <a:spcBef>
                <a:spcPct val="0"/>
              </a:spcBef>
              <a:spcAft>
                <a:spcPct val="0"/>
              </a:spcAft>
              <a:buClrTx/>
              <a:buSzTx/>
              <a:buFontTx/>
              <a:buAutoNum type="arabicPeriod" startAt="10"/>
              <a:tabLst/>
            </a:pPr>
            <a:r>
              <a:rPr kumimoji="0" lang="en-US" sz="1400" b="0" i="0" u="none" strike="noStrike" cap="none" normalizeH="0" baseline="0" dirty="0" smtClean="0">
                <a:ln>
                  <a:noFill/>
                </a:ln>
                <a:solidFill>
                  <a:srgbClr val="212529"/>
                </a:solidFill>
                <a:effectLst/>
                <a:latin typeface="Open Sans"/>
                <a:cs typeface="Arial" pitchFamily="34" charset="0"/>
              </a:rPr>
              <a:t>In the female left ovary and left oviduct are</a:t>
            </a:r>
          </a:p>
          <a:p>
            <a:pPr marL="0" marR="0" lvl="0" indent="0" algn="l" defTabSz="914400" rtl="0" eaLnBrk="0" fontAlgn="base" latinLnBrk="0" hangingPunct="0">
              <a:lnSpc>
                <a:spcPct val="100000"/>
              </a:lnSpc>
              <a:spcBef>
                <a:spcPct val="0"/>
              </a:spcBef>
              <a:spcAft>
                <a:spcPct val="0"/>
              </a:spcAft>
              <a:buClrTx/>
              <a:buSzTx/>
              <a:buFontTx/>
              <a:buAutoNum type="arabicPeriod" startAt="11"/>
              <a:tabLst/>
            </a:pPr>
            <a:r>
              <a:rPr kumimoji="0" lang="en-US" sz="1400" b="0" i="0" u="none" strike="noStrike" cap="none" normalizeH="0" baseline="0" dirty="0" smtClean="0">
                <a:ln>
                  <a:noFill/>
                </a:ln>
                <a:solidFill>
                  <a:srgbClr val="212529"/>
                </a:solidFill>
                <a:effectLst/>
                <a:latin typeface="Open Sans"/>
                <a:cs typeface="Arial" pitchFamily="34" charset="0"/>
              </a:rPr>
              <a:t>Fertilizing is internal.</a:t>
            </a:r>
          </a:p>
          <a:p>
            <a:pPr marL="0" marR="0" lvl="0" indent="0" algn="l" defTabSz="914400" rtl="0" eaLnBrk="0" fontAlgn="base" latinLnBrk="0" hangingPunct="0">
              <a:lnSpc>
                <a:spcPct val="100000"/>
              </a:lnSpc>
              <a:spcBef>
                <a:spcPct val="0"/>
              </a:spcBef>
              <a:spcAft>
                <a:spcPct val="0"/>
              </a:spcAft>
              <a:buClrTx/>
              <a:buSzTx/>
              <a:buFontTx/>
              <a:buAutoNum type="arabicPeriod" startAt="12"/>
              <a:tabLst/>
            </a:pPr>
            <a:r>
              <a:rPr kumimoji="0" lang="en-US" sz="1400" b="0" i="0" u="none" strike="noStrike" cap="none" normalizeH="0" baseline="0" dirty="0" smtClean="0">
                <a:ln>
                  <a:noFill/>
                </a:ln>
                <a:solidFill>
                  <a:srgbClr val="212529"/>
                </a:solidFill>
                <a:effectLst/>
                <a:latin typeface="Open Sans"/>
                <a:cs typeface="Arial" pitchFamily="34" charset="0"/>
              </a:rPr>
              <a:t>Birds are oviparous. They lay big sized eggs.</a:t>
            </a:r>
          </a:p>
          <a:p>
            <a:pPr marL="0" marR="0" lvl="0" indent="0" algn="l" defTabSz="914400" rtl="0" eaLnBrk="0" fontAlgn="base" latinLnBrk="0" hangingPunct="0">
              <a:lnSpc>
                <a:spcPct val="100000"/>
              </a:lnSpc>
              <a:spcBef>
                <a:spcPct val="0"/>
              </a:spcBef>
              <a:spcAft>
                <a:spcPct val="0"/>
              </a:spcAft>
              <a:buClrTx/>
              <a:buSzTx/>
              <a:buFontTx/>
              <a:buAutoNum type="arabicPeriod" startAt="13"/>
              <a:tabLst/>
            </a:pPr>
            <a:r>
              <a:rPr kumimoji="0" lang="en-US" sz="1400" b="0" i="0" u="none" strike="noStrike" cap="none" normalizeH="0" baseline="0" dirty="0" smtClean="0">
                <a:ln>
                  <a:noFill/>
                </a:ln>
                <a:solidFill>
                  <a:srgbClr val="212529"/>
                </a:solidFill>
                <a:effectLst/>
                <a:latin typeface="Open Sans"/>
                <a:cs typeface="Arial" pitchFamily="34" charset="0"/>
              </a:rPr>
              <a:t>During Embryo development extra embryonic membranes</a:t>
            </a:r>
          </a:p>
          <a:p>
            <a:pPr marL="0" marR="0" lvl="0" indent="0" algn="l" defTabSz="914400" rtl="0" eaLnBrk="0" fontAlgn="base" latinLnBrk="0" hangingPunct="0">
              <a:lnSpc>
                <a:spcPct val="100000"/>
              </a:lnSpc>
              <a:spcBef>
                <a:spcPct val="0"/>
              </a:spcBef>
              <a:spcAft>
                <a:spcPct val="0"/>
              </a:spcAft>
              <a:buClrTx/>
              <a:buSzTx/>
              <a:buFontTx/>
              <a:buAutoNum type="arabicPeriod" startAt="14"/>
              <a:tabLst/>
            </a:pPr>
            <a:r>
              <a:rPr kumimoji="0" lang="en-US" sz="1400" b="0" i="0" u="none" strike="noStrike" cap="none" normalizeH="0" baseline="0" dirty="0" smtClean="0">
                <a:ln>
                  <a:noFill/>
                </a:ln>
                <a:solidFill>
                  <a:srgbClr val="212529"/>
                </a:solidFill>
                <a:effectLst/>
                <a:latin typeface="Open Sans"/>
                <a:cs typeface="Arial" pitchFamily="34" charset="0"/>
              </a:rPr>
              <a:t>13 vertebrae in pelvic region unite to form </a:t>
            </a:r>
            <a:r>
              <a:rPr kumimoji="0" lang="en-US" sz="1400" b="0" i="0" u="none" strike="noStrike" cap="none" normalizeH="0" baseline="0" dirty="0" err="1" smtClean="0">
                <a:ln>
                  <a:noFill/>
                </a:ln>
                <a:solidFill>
                  <a:srgbClr val="212529"/>
                </a:solidFill>
                <a:effectLst/>
                <a:latin typeface="Open Sans"/>
                <a:cs typeface="Arial" pitchFamily="34" charset="0"/>
              </a:rPr>
              <a:t>synsacrum</a:t>
            </a:r>
            <a:r>
              <a:rPr kumimoji="0" lang="en-US" sz="1600" b="0" i="0" u="none" strike="noStrike" cap="none" normalizeH="0" baseline="0" dirty="0" smtClean="0">
                <a:ln>
                  <a:noFill/>
                </a:ln>
                <a:solidFill>
                  <a:srgbClr val="212529"/>
                </a:solidFill>
                <a:effectLst/>
                <a:latin typeface="Open Sans"/>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cs typeface="Arial" pitchFamily="34" charset="0"/>
              </a:rPr>
              <a:t/>
            </a:r>
            <a:br>
              <a:rPr kumimoji="0" lang="en-US" sz="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1004338"/>
            <a:ext cx="8892480" cy="3042511"/>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1400" b="0" i="0" u="none" strike="noStrike" cap="none" normalizeH="0" baseline="0" dirty="0" smtClean="0">
                <a:ln>
                  <a:noFill/>
                </a:ln>
                <a:solidFill>
                  <a:srgbClr val="202124"/>
                </a:solidFill>
                <a:effectLst/>
                <a:latin typeface="inherit"/>
                <a:cs typeface="Latha"/>
              </a:rPr>
              <a:t>பறவைகள் சூடான இரத்தம், இருமுனை, இறகு நகம் கொண்ட முதுகெலும்புகள். பறவைகளின் உடல் தலை, கழுத்து, தண்டு மற்றும் வால் என பிரிக்கப்படுகிறது. பறவைகளில் ஃபோர்லிம்ப்ஸ் இறக்கைகளாக மாற்றப்படுகின்றன (ஃபோர்லிம்ப் மூன்று சிஐஏ குறைவான இலக்கங்கள் இறக்கைகள் தாங்கிகள் இறகுகள். அவை பறக்க பயனுள்ளதாக இருக்கும். பறவைகளில் ஹிந்து கால்கள் வலிமையானவை, நடக்க பயனுள்ளதாக இருக்கும். அவை 4 கால்விரல்களைக் காட்டுகின்றன (நியோக்நாதே). பறவைகளில் சிறகுகளுக்கு சுரப்பிகள் இல்லை, அடித்தளத்தில் இருக்கும் ப்ரீன் சுரப்பிகள் அல்லது எண்ணெய் சுரப்பி தவிர. இது இறகு நீர்ப்புகா வைக்கும் எண்ணெய் பொருளின் ரகசியங்கள். பறவைகளில் மண்டை ஓடு மோனோகாண்டிலிக் ஆகும். பறவைகளில் கீழ் தாடை 5 முதல் 6 எலும்புகளால் செய்யப்படுகிறது. நவீன பறவைகளுக்கு பற்கள் இல்லை. பறவைகளில் எலும்புகள் பஞ்சுபோன்ற மற்றும் நியூமேடிக் ஆகும். அவை எடை குறைந்த எடை முடிவில் வலுவானவை. அவை பறக்க முழு பயன்பாடு. பறவைகளில் பின்புற காடால் முதுகெலும்புகள் ஒரு பைகோஸ்டைலை ஒன்றிணைக்கும். இது ஒரு சுக்கான் செயல்படுகிறது. பறக்கும் போது இது இயக்கத்தின் திசையை மாற்ற உதவுகிறது</a:t>
            </a:r>
            <a:r>
              <a:rPr kumimoji="0" lang="ta-IN" sz="1800" b="0" i="0" u="none" strike="noStrike" cap="none" normalizeH="0" baseline="0" dirty="0" smtClean="0">
                <a:ln>
                  <a:noFill/>
                </a:ln>
                <a:solidFill>
                  <a:srgbClr val="202124"/>
                </a:solidFill>
                <a:effectLst/>
                <a:latin typeface="inherit"/>
                <a:cs typeface="Latha"/>
              </a:rPr>
              <a:t>.</a:t>
            </a:r>
            <a:r>
              <a:rPr kumimoji="0" lang="ta-IN" sz="800" b="0" i="0" u="none" strike="noStrike" cap="none" normalizeH="0" baseline="0" dirty="0" smtClean="0">
                <a:ln>
                  <a:noFill/>
                </a:ln>
                <a:solidFill>
                  <a:schemeClr val="tx1"/>
                </a:solidFill>
                <a:effectLst/>
                <a:latin typeface="Arial" pitchFamily="34" charset="0"/>
                <a:cs typeface="Latha"/>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467544" y="1364552"/>
            <a:ext cx="8352928" cy="4273617"/>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1400" b="0" i="0" u="none" strike="noStrike" cap="none" normalizeH="0" baseline="0" dirty="0" smtClean="0">
                <a:ln>
                  <a:noFill/>
                </a:ln>
                <a:solidFill>
                  <a:srgbClr val="202124"/>
                </a:solidFill>
                <a:effectLst/>
                <a:latin typeface="inherit"/>
                <a:cs typeface="Latha"/>
              </a:rPr>
              <a:t>ஸ்டெர்னம் அகலமானது. இது ஒரு கீலைக் காட்டுகிறது. இந்த கீல் தசைகள் இணைக்க பயனுள்ளதாக இருக்கும். கிளாவிக்கிள் மற்றும் இன்டர் கிளாவிக் ஆகியவை ஒன்றிணைந்து வி வடிவ ஃபர்குலாவை உருவாக்குகின்றன. இது இறக்கைகளை விலக்கி வைக்கும். முன்னணியில் கார்பல்கள் மற்றும் மெட்டாக்பால்கள் ஒன்றிணைந்து கார்போ-மெட்டகார்பஸ் உருவாகின்றன. அது போலவே - டார்சோ மெட்டாடார்சஸை உருவாக்குவதற்கு ஒன்றிணைந்த பின்னங்கால்கள் டார்சல் மற்றும் மெட்டாடார்சல்கள். பறவைகள் செரிமான அமைப்பு நன்கு வளர்ந்த பயிர் அறை உள்ளது. இது உணவை சேமிக்கிறது. வயிறு சுரப்பி புரோவென்ட்ரிகுலஸ் மற்றும் தசை கிசார்ட் என பிரிக்கப்பட்டுள்ளது பறவைகளில் ஆசனவாய் இல்லை. குளோகா தற்போது. இந்த குளோகா 3 அறைகள் கொண்டது. பறவைகளில் சுவாச அமைப்பு நன்கு வளர்ந்திருக்கிறது. நுரையீரல் பஞ்சுபோன்றது. அவை நுரையீரலைச் சுற்றிலும் வேறுபடுத்த முடியாதவை. ஒன்பது காற்றுப் பைகள் உள்ளன. உடலை ஒளிமயமாக்க அவை பயனுள்ளதாக இருக்கும். a) lnterr cavicular air sac (1) b) 1 ஜோடி கர்ப்பப்பை வாய் (2) c) 1 ஜோடி முன்புற தொராசி ஏர் சாக்ஸ் (2) d) பின்புற தொராசி காற்று பிரிவு ஜோடி (2) e) 1 ஜோடி வயிற்று காற்று சாக்குகள். (2) அவை பயனுள்ளவை அல்லது இரட்டை சுவாசம். அவை உடல் ஒளியை உருவாக்குதல் என்பதும் ஆகும். மூச்சுக்குழாய் அடிவாரத்தில் ஒரு சிரின்க்ஸ் உள்ளது. என்னிடம் குரல் நாண்கள் இல்லை பறவைகள் அல்லது ஏவ்ஸ் ஹார்ட் நான்கு அறைகள் கொண்டது .. வலது சிற்றின்ப வளைவு உள்ளது. ஆர்.பி.சி. ஓவல், நியூக்ளியேட் மற்றும் பைகோன்கேவ். பறவைகளில் (ஏவ்ஸ்) சிறுநீரக இணை அமைப்பு குறைக்கப்படுகிறது, அல்லது வெஸ்டிஷியல்.</a:t>
            </a:r>
            <a:r>
              <a:rPr kumimoji="0" lang="ta-IN" sz="1400" b="0" i="0" u="none" strike="noStrike" cap="none" normalizeH="0" baseline="0" dirty="0" smtClean="0">
                <a:ln>
                  <a:noFill/>
                </a:ln>
                <a:solidFill>
                  <a:schemeClr val="tx1"/>
                </a:solidFill>
                <a:effectLst/>
                <a:latin typeface="Arial" pitchFamily="34" charset="0"/>
                <a:cs typeface="Latha"/>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956297"/>
            <a:ext cx="8820472" cy="4396728"/>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1800" b="0" i="0" u="none" strike="noStrike" cap="none" normalizeH="0" baseline="0" dirty="0" smtClean="0">
                <a:ln>
                  <a:noFill/>
                </a:ln>
                <a:solidFill>
                  <a:srgbClr val="202124"/>
                </a:solidFill>
                <a:effectLst/>
                <a:latin typeface="inherit"/>
                <a:cs typeface="Latha"/>
              </a:rPr>
              <a:t>பறவைகள் சிறுநீரகங்கள் மெட்டா நெஃப்ஆர்எல்சி.</a:t>
            </a:r>
            <a:endParaRPr kumimoji="0" lang="en-IN" sz="1800" b="0" i="0" u="none" strike="noStrike" cap="none" normalizeH="0" baseline="0" dirty="0" smtClean="0">
              <a:ln>
                <a:noFill/>
              </a:ln>
              <a:solidFill>
                <a:srgbClr val="202124"/>
              </a:solidFill>
              <a:effectLst/>
              <a:latin typeface="inherit"/>
              <a:cs typeface="Latha"/>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a-IN" sz="1800" b="0" i="0" u="none" strike="noStrike" cap="none" normalizeH="0" baseline="0" dirty="0" smtClean="0">
                <a:ln>
                  <a:noFill/>
                </a:ln>
                <a:solidFill>
                  <a:srgbClr val="202124"/>
                </a:solidFill>
                <a:effectLst/>
                <a:latin typeface="inherit"/>
                <a:cs typeface="Latha"/>
              </a:rPr>
              <a:t> ஒவ்வொரு சிறுநீரகமும் மூன்று மடல்கள்.</a:t>
            </a:r>
            <a:endParaRPr kumimoji="0" lang="en-IN" sz="1800" b="0" i="0" u="none" strike="noStrike" cap="none" normalizeH="0" baseline="0" dirty="0" smtClean="0">
              <a:ln>
                <a:noFill/>
              </a:ln>
              <a:solidFill>
                <a:srgbClr val="202124"/>
              </a:solidFill>
              <a:effectLst/>
              <a:latin typeface="inherit"/>
              <a:cs typeface="Latha"/>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a-IN" sz="1800" b="0" i="0" u="none" strike="noStrike" cap="none" normalizeH="0" baseline="0" dirty="0" smtClean="0">
                <a:ln>
                  <a:noFill/>
                </a:ln>
                <a:solidFill>
                  <a:srgbClr val="202124"/>
                </a:solidFill>
                <a:effectLst/>
                <a:latin typeface="inherit"/>
                <a:cs typeface="Latha"/>
              </a:rPr>
              <a:t> சிறுநீர்க்குழாய்கள் குளோகாவிற்குள் திறக்கப்படுகின்றன. </a:t>
            </a:r>
            <a:endParaRPr kumimoji="0" lang="en-IN" sz="1800" b="0" i="0" u="none" strike="noStrike" cap="none" normalizeH="0" baseline="0" dirty="0" smtClean="0">
              <a:ln>
                <a:noFill/>
              </a:ln>
              <a:solidFill>
                <a:srgbClr val="202124"/>
              </a:solidFill>
              <a:effectLst/>
              <a:latin typeface="inherit"/>
              <a:cs typeface="Latha"/>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a-IN" sz="1800" b="0" i="0" u="none" strike="noStrike" cap="none" normalizeH="0" baseline="0" dirty="0" smtClean="0">
                <a:ln>
                  <a:noFill/>
                </a:ln>
                <a:solidFill>
                  <a:srgbClr val="202124"/>
                </a:solidFill>
                <a:effectLst/>
                <a:latin typeface="inherit"/>
                <a:cs typeface="Latha"/>
              </a:rPr>
              <a:t>சிறுநீர்ப்பை இல்லை. பறவைகள் கண்கள் நன்கு வளர்ந்தவை. மோனோகுலர் பார்வை.</a:t>
            </a:r>
            <a:endParaRPr kumimoji="0" lang="en-IN" sz="1800" b="0" i="0" u="none" strike="noStrike" cap="none" normalizeH="0" baseline="0" smtClean="0">
              <a:ln>
                <a:noFill/>
              </a:ln>
              <a:solidFill>
                <a:srgbClr val="202124"/>
              </a:solidFill>
              <a:effectLst/>
              <a:latin typeface="inherit"/>
              <a:cs typeface="Latha"/>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a-IN" sz="1800" b="0" i="0" u="none" strike="noStrike" cap="none" normalizeH="0" baseline="0" smtClean="0">
                <a:ln>
                  <a:noFill/>
                </a:ln>
                <a:solidFill>
                  <a:srgbClr val="202124"/>
                </a:solidFill>
                <a:effectLst/>
                <a:latin typeface="inherit"/>
                <a:cs typeface="Latha"/>
              </a:rPr>
              <a:t> </a:t>
            </a:r>
            <a:r>
              <a:rPr kumimoji="0" lang="ta-IN" sz="1800" b="0" i="0" u="none" strike="noStrike" cap="none" normalizeH="0" baseline="0" dirty="0" smtClean="0">
                <a:ln>
                  <a:noFill/>
                </a:ln>
                <a:solidFill>
                  <a:srgbClr val="202124"/>
                </a:solidFill>
                <a:effectLst/>
                <a:latin typeface="inherit"/>
                <a:cs typeface="Latha"/>
              </a:rPr>
              <a:t>கண் சீப்பு தட்டில் அல்லது பெக்டன் உள்ளது. இது சூரிய ஒளியில் இருந்து விழித்திரையை பாதுகாக்கிறது. இது பார்வையும் அதிகரிக்கிறது. பறவைகள் மூளை நன்கு வளர்ந்திருக்கிறது. பெருமூளை அரைக்கோளங்கள் மற்றும் சிறுமூளை ஆகியவை உள்ளன, 12 ஜோடி மண்டை நரம்புகள் உள்ளன. பாலினங்கள் தனித்தனியாக உள்ளன - பாலியல் இருவகை தெளிவாக வெளிப்படுத்தப்படுகிறது. பெண்ணின் இடது கருமுட்டை மற்றும் இடது கருமுட்டை ஆகியவை உள்ளன உரமிடுதல் என்பது உள். பறவைகள் கருமுட்டை. அவை பெரிய அளவிலான முட்டைகளை இடுகின்றன. கரு வளர்ச்சியின் போது கூடுதல் கரு சவ்வுகள் இடுப்புப் பகுதியில் உள்ள 13 முதுகெலும்புகள் ஒன்றிணைந்து ஒத்திசைவை உருவாக்குகின்றன.</a:t>
            </a:r>
            <a:r>
              <a:rPr kumimoji="0" lang="ta-IN" sz="800" b="0" i="0" u="none" strike="noStrike" cap="none" normalizeH="0" baseline="0" dirty="0" smtClean="0">
                <a:ln>
                  <a:noFill/>
                </a:ln>
                <a:solidFill>
                  <a:schemeClr val="tx1"/>
                </a:solidFill>
                <a:effectLst/>
                <a:latin typeface="Arial" pitchFamily="34" charset="0"/>
                <a:cs typeface="Latha"/>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568</Words>
  <Application>Microsoft Office PowerPoint</Application>
  <PresentationFormat>On-screen Show (4:3)</PresentationFormat>
  <Paragraphs>40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General characters of birds</vt:lpstr>
      <vt:lpstr>Slide 2</vt:lpstr>
      <vt:lpstr>Slide 3</vt:lpstr>
      <vt:lpstr>Slide 4</vt:lpstr>
      <vt:lpstr>Slide 5</vt:lpstr>
      <vt:lpstr>Slide 6</vt:lpstr>
      <vt:lpstr>Slide 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7</cp:revision>
  <dcterms:created xsi:type="dcterms:W3CDTF">2020-11-03T13:18:31Z</dcterms:created>
  <dcterms:modified xsi:type="dcterms:W3CDTF">2020-11-03T14:10:02Z</dcterms:modified>
</cp:coreProperties>
</file>