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187AB5-3B5D-4B58-ACD9-76E7D62869F4}" type="datetimeFigureOut">
              <a:rPr lang="en-IN" smtClean="0"/>
              <a:pPr/>
              <a:t>01-11-2020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C4D0FA5-A837-4C5D-BEF3-845A612325F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187AB5-3B5D-4B58-ACD9-76E7D62869F4}" type="datetimeFigureOut">
              <a:rPr lang="en-IN" smtClean="0"/>
              <a:pPr/>
              <a:t>01-11-2020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D0FA5-A837-4C5D-BEF3-845A612325F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Northern_hemisphere" TargetMode="External"/><Relationship Id="rId13" Type="http://schemas.openxmlformats.org/officeDocument/2006/relationships/hyperlink" Target="https://en.wikipedia.org/wiki/Swallow" TargetMode="External"/><Relationship Id="rId18" Type="http://schemas.openxmlformats.org/officeDocument/2006/relationships/hyperlink" Target="https://en.wikipedia.org/wiki/Bird_ringing" TargetMode="External"/><Relationship Id="rId26" Type="http://schemas.openxmlformats.org/officeDocument/2006/relationships/hyperlink" Target="https://en.wikipedia.org/wiki/Altitudinal_migration" TargetMode="External"/><Relationship Id="rId3" Type="http://schemas.openxmlformats.org/officeDocument/2006/relationships/hyperlink" Target="https://en.wikipedia.org/wiki/Breeding_in_the_wild" TargetMode="External"/><Relationship Id="rId21" Type="http://schemas.openxmlformats.org/officeDocument/2006/relationships/hyperlink" Target="https://en.wikipedia.org/wiki/Arctic" TargetMode="External"/><Relationship Id="rId7" Type="http://schemas.openxmlformats.org/officeDocument/2006/relationships/hyperlink" Target="https://en.wikipedia.org/wiki/Food" TargetMode="External"/><Relationship Id="rId12" Type="http://schemas.openxmlformats.org/officeDocument/2006/relationships/hyperlink" Target="https://en.wikipedia.org/wiki/European_turtle_dove" TargetMode="External"/><Relationship Id="rId17" Type="http://schemas.openxmlformats.org/officeDocument/2006/relationships/hyperlink" Target="https://en.wikipedia.org/wiki/Book_of_Job" TargetMode="External"/><Relationship Id="rId25" Type="http://schemas.openxmlformats.org/officeDocument/2006/relationships/hyperlink" Target="https://en.wikipedia.org/wiki/Manx_shearwaters" TargetMode="External"/><Relationship Id="rId2" Type="http://schemas.openxmlformats.org/officeDocument/2006/relationships/hyperlink" Target="https://en.wikipedia.org/wiki/Flyway" TargetMode="External"/><Relationship Id="rId16" Type="http://schemas.openxmlformats.org/officeDocument/2006/relationships/hyperlink" Target="https://en.wikipedia.org/wiki/Aristotle" TargetMode="External"/><Relationship Id="rId20" Type="http://schemas.openxmlformats.org/officeDocument/2006/relationships/hyperlink" Target="https://en.wikipedia.org/wiki/Arctic_tern" TargetMode="External"/><Relationship Id="rId1" Type="http://schemas.openxmlformats.org/officeDocument/2006/relationships/slideLayout" Target="../slideLayouts/slideLayout7.xml"/><Relationship Id="rId6" Type="http://schemas.openxmlformats.org/officeDocument/2006/relationships/hyperlink" Target="https://en.wikipedia.org/wiki/Animal_migration" TargetMode="External"/><Relationship Id="rId11" Type="http://schemas.openxmlformats.org/officeDocument/2006/relationships/hyperlink" Target="https://en.wikipedia.org/wiki/Stork" TargetMode="External"/><Relationship Id="rId24" Type="http://schemas.openxmlformats.org/officeDocument/2006/relationships/hyperlink" Target="https://en.wikipedia.org/wiki/Albatross" TargetMode="External"/><Relationship Id="rId5" Type="http://schemas.openxmlformats.org/officeDocument/2006/relationships/hyperlink" Target="https://en.wikipedia.org/wiki/Bird" TargetMode="External"/><Relationship Id="rId15" Type="http://schemas.openxmlformats.org/officeDocument/2006/relationships/hyperlink" Target="https://en.wikipedia.org/wiki/Homer" TargetMode="External"/><Relationship Id="rId23" Type="http://schemas.openxmlformats.org/officeDocument/2006/relationships/hyperlink" Target="https://en.wikipedia.org/wiki/Procellariiformes" TargetMode="External"/><Relationship Id="rId10" Type="http://schemas.openxmlformats.org/officeDocument/2006/relationships/hyperlink" Target="https://en.wikipedia.org/wiki/Caribbean_Sea" TargetMode="External"/><Relationship Id="rId19" Type="http://schemas.openxmlformats.org/officeDocument/2006/relationships/hyperlink" Target="https://en.wikipedia.org/wiki/Animal_migration_tracking" TargetMode="External"/><Relationship Id="rId4" Type="http://schemas.openxmlformats.org/officeDocument/2006/relationships/hyperlink" Target="https://en.wikipedia.org/wiki/Wintering" TargetMode="External"/><Relationship Id="rId9" Type="http://schemas.openxmlformats.org/officeDocument/2006/relationships/hyperlink" Target="https://en.wikipedia.org/wiki/Mediterranean_Sea" TargetMode="External"/><Relationship Id="rId14" Type="http://schemas.openxmlformats.org/officeDocument/2006/relationships/hyperlink" Target="https://en.wikipedia.org/wiki/Ancient_Greece" TargetMode="External"/><Relationship Id="rId22" Type="http://schemas.openxmlformats.org/officeDocument/2006/relationships/hyperlink" Target="https://en.wikipedia.org/wiki/Antarctic" TargetMode="External"/><Relationship Id="rId27" Type="http://schemas.openxmlformats.org/officeDocument/2006/relationships/hyperlink" Target="https://en.wikipedia.org/wiki/Himalaya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Bird_migration" TargetMode="External"/><Relationship Id="rId2" Type="http://schemas.openxmlformats.org/officeDocument/2006/relationships/hyperlink" Target="https://en.wikipedia.org/w/index.php?title=Bird_migration&amp;action=edit&amp;section=17"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Virus" TargetMode="External"/><Relationship Id="rId3" Type="http://schemas.openxmlformats.org/officeDocument/2006/relationships/hyperlink" Target="https://en.wikipedia.org/wiki/Ticks" TargetMode="External"/><Relationship Id="rId7" Type="http://schemas.openxmlformats.org/officeDocument/2006/relationships/hyperlink" Target="https://en.wikipedia.org/wiki/Avian_influenza" TargetMode="External"/><Relationship Id="rId2" Type="http://schemas.openxmlformats.org/officeDocument/2006/relationships/hyperlink" Target="https://en.wikipedia.org/wiki/Ectoparasite" TargetMode="External"/><Relationship Id="rId1" Type="http://schemas.openxmlformats.org/officeDocument/2006/relationships/slideLayout" Target="../slideLayouts/slideLayout7.xml"/><Relationship Id="rId6" Type="http://schemas.openxmlformats.org/officeDocument/2006/relationships/hyperlink" Target="https://en.wikipedia.org/wiki/Micro-organism" TargetMode="External"/><Relationship Id="rId11" Type="http://schemas.openxmlformats.org/officeDocument/2006/relationships/hyperlink" Target="https://en.wikipedia.org/wiki/Greater_noctule_bat" TargetMode="External"/><Relationship Id="rId5" Type="http://schemas.openxmlformats.org/officeDocument/2006/relationships/hyperlink" Target="https://en.wikipedia.org/wiki/Bird_migration" TargetMode="External"/><Relationship Id="rId10" Type="http://schemas.openxmlformats.org/officeDocument/2006/relationships/hyperlink" Target="https://en.wikipedia.org/wiki/Plankton" TargetMode="External"/><Relationship Id="rId4" Type="http://schemas.openxmlformats.org/officeDocument/2006/relationships/hyperlink" Target="https://en.wikipedia.org/wiki/Lice" TargetMode="External"/><Relationship Id="rId9" Type="http://schemas.openxmlformats.org/officeDocument/2006/relationships/hyperlink" Target="https://en.wikipedia.org/wiki/West_Nile_viru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 </a:t>
            </a:r>
            <a:r>
              <a:rPr lang="en-IN" dirty="0" smtClean="0"/>
              <a:t>M</a:t>
            </a:r>
            <a:r>
              <a:rPr lang="en-IN" dirty="0" smtClean="0"/>
              <a:t>igration of Birds</a:t>
            </a:r>
            <a:endParaRPr lang="en-IN" dirty="0"/>
          </a:p>
        </p:txBody>
      </p:sp>
      <p:sp>
        <p:nvSpPr>
          <p:cNvPr id="3" name="Subtitle 2"/>
          <p:cNvSpPr>
            <a:spLocks noGrp="1"/>
          </p:cNvSpPr>
          <p:nvPr>
            <p:ph type="subTitle" idx="1"/>
          </p:nvPr>
        </p:nvSpPr>
        <p:spPr/>
        <p:txBody>
          <a:bodyPr/>
          <a:lstStyle/>
          <a:p>
            <a:r>
              <a:rPr lang="en-US" b="1" smtClean="0"/>
              <a:t>Dr.M.Deivanayaki</a:t>
            </a:r>
            <a:endParaRPr lang="en-IN"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340768"/>
            <a:ext cx="8676456" cy="3754874"/>
          </a:xfrm>
          <a:prstGeom prst="rect">
            <a:avLst/>
          </a:prstGeom>
        </p:spPr>
        <p:txBody>
          <a:bodyPr wrap="square">
            <a:spAutoFit/>
          </a:bodyPr>
          <a:lstStyle/>
          <a:p>
            <a:r>
              <a:rPr lang="en-IN" sz="1400" b="1" dirty="0"/>
              <a:t>Bird migration</a:t>
            </a:r>
            <a:r>
              <a:rPr lang="en-IN" sz="1400" dirty="0"/>
              <a:t> is the regular seasonal movement, often north and south along a </a:t>
            </a:r>
            <a:r>
              <a:rPr lang="en-IN" sz="1400" dirty="0">
                <a:hlinkClick r:id="rId2" tooltip="Flyway"/>
              </a:rPr>
              <a:t>flyway</a:t>
            </a:r>
            <a:r>
              <a:rPr lang="en-IN" sz="1400" dirty="0"/>
              <a:t>, between </a:t>
            </a:r>
            <a:r>
              <a:rPr lang="en-IN" sz="1400" dirty="0">
                <a:hlinkClick r:id="rId3" tooltip="Breeding in the wild"/>
              </a:rPr>
              <a:t>breeding</a:t>
            </a:r>
            <a:r>
              <a:rPr lang="en-IN" sz="1400" dirty="0"/>
              <a:t> and </a:t>
            </a:r>
            <a:r>
              <a:rPr lang="en-IN" sz="1400" dirty="0">
                <a:hlinkClick r:id="rId4" tooltip="Wintering"/>
              </a:rPr>
              <a:t>wintering</a:t>
            </a:r>
            <a:r>
              <a:rPr lang="en-IN" sz="1400" dirty="0"/>
              <a:t> grounds. Many species of </a:t>
            </a:r>
            <a:r>
              <a:rPr lang="en-IN" sz="1400" dirty="0">
                <a:hlinkClick r:id="rId5" tooltip="Bird"/>
              </a:rPr>
              <a:t>bird</a:t>
            </a:r>
            <a:r>
              <a:rPr lang="en-IN" sz="1400" dirty="0"/>
              <a:t> migrate. </a:t>
            </a:r>
            <a:r>
              <a:rPr lang="en-IN" sz="1400" dirty="0">
                <a:hlinkClick r:id="rId6" tooltip="Animal migration"/>
              </a:rPr>
              <a:t>Migration</a:t>
            </a:r>
            <a:r>
              <a:rPr lang="en-IN" sz="1400" dirty="0"/>
              <a:t> carries high costs in predation and mortality, including from hunting by humans, and is driven primarily by availability of </a:t>
            </a:r>
            <a:r>
              <a:rPr lang="en-IN" sz="1400" dirty="0">
                <a:hlinkClick r:id="rId7" tooltip="Food"/>
              </a:rPr>
              <a:t>food</a:t>
            </a:r>
            <a:r>
              <a:rPr lang="en-IN" sz="1400" dirty="0"/>
              <a:t>. It occurs mainly in the </a:t>
            </a:r>
            <a:r>
              <a:rPr lang="en-IN" sz="1400" dirty="0">
                <a:hlinkClick r:id="rId8" tooltip="Northern hemisphere"/>
              </a:rPr>
              <a:t>northern hemisphere</a:t>
            </a:r>
            <a:r>
              <a:rPr lang="en-IN" sz="1400" dirty="0"/>
              <a:t>, where birds are </a:t>
            </a:r>
            <a:r>
              <a:rPr lang="en-IN" sz="1400" dirty="0" err="1"/>
              <a:t>funneled</a:t>
            </a:r>
            <a:r>
              <a:rPr lang="en-IN" sz="1400" dirty="0"/>
              <a:t> on to specific routes by natural barriers such as the </a:t>
            </a:r>
            <a:r>
              <a:rPr lang="en-IN" sz="1400" dirty="0">
                <a:hlinkClick r:id="rId9" tooltip="Mediterranean Sea"/>
              </a:rPr>
              <a:t>Mediterranean Sea</a:t>
            </a:r>
            <a:r>
              <a:rPr lang="en-IN" sz="1400" dirty="0"/>
              <a:t> or the </a:t>
            </a:r>
            <a:r>
              <a:rPr lang="en-IN" sz="1400" dirty="0">
                <a:hlinkClick r:id="rId10" tooltip="Caribbean Sea"/>
              </a:rPr>
              <a:t>Caribbean Sea</a:t>
            </a:r>
            <a:r>
              <a:rPr lang="en-IN" sz="1400" dirty="0"/>
              <a:t>.</a:t>
            </a:r>
          </a:p>
          <a:p>
            <a:r>
              <a:rPr lang="en-IN" sz="1400" dirty="0"/>
              <a:t>Migration of species such as </a:t>
            </a:r>
            <a:r>
              <a:rPr lang="en-IN" sz="1400" dirty="0">
                <a:hlinkClick r:id="rId11" tooltip="Stork"/>
              </a:rPr>
              <a:t>storks</a:t>
            </a:r>
            <a:r>
              <a:rPr lang="en-IN" sz="1400" dirty="0"/>
              <a:t>, </a:t>
            </a:r>
            <a:r>
              <a:rPr lang="en-IN" sz="1400" dirty="0">
                <a:hlinkClick r:id="rId12" tooltip="European turtle dove"/>
              </a:rPr>
              <a:t>turtle doves</a:t>
            </a:r>
            <a:r>
              <a:rPr lang="en-IN" sz="1400" dirty="0"/>
              <a:t>, and </a:t>
            </a:r>
            <a:r>
              <a:rPr lang="en-IN" sz="1400" dirty="0">
                <a:hlinkClick r:id="rId13" tooltip="Swallow"/>
              </a:rPr>
              <a:t>swallows</a:t>
            </a:r>
            <a:r>
              <a:rPr lang="en-IN" sz="1400" dirty="0"/>
              <a:t> was recorded as many as 3,000 years ago by </a:t>
            </a:r>
            <a:r>
              <a:rPr lang="en-IN" sz="1400" dirty="0">
                <a:hlinkClick r:id="rId14" tooltip="Ancient Greece"/>
              </a:rPr>
              <a:t>Ancient Greek</a:t>
            </a:r>
            <a:r>
              <a:rPr lang="en-IN" sz="1400" dirty="0"/>
              <a:t> authors, including </a:t>
            </a:r>
            <a:r>
              <a:rPr lang="en-IN" sz="1400" dirty="0">
                <a:hlinkClick r:id="rId15" tooltip="Homer"/>
              </a:rPr>
              <a:t>Homer</a:t>
            </a:r>
            <a:r>
              <a:rPr lang="en-IN" sz="1400" dirty="0"/>
              <a:t> and </a:t>
            </a:r>
            <a:r>
              <a:rPr lang="en-IN" sz="1400" u="sng" dirty="0">
                <a:hlinkClick r:id="rId16"/>
              </a:rPr>
              <a:t>Aristotle</a:t>
            </a:r>
            <a:r>
              <a:rPr lang="en-IN" sz="1400" dirty="0"/>
              <a:t>, and in the </a:t>
            </a:r>
            <a:r>
              <a:rPr lang="en-IN" sz="1400" dirty="0">
                <a:hlinkClick r:id="rId17" tooltip="Book of Job"/>
              </a:rPr>
              <a:t>Book of Job</a:t>
            </a:r>
            <a:r>
              <a:rPr lang="en-IN" sz="1400" dirty="0"/>
              <a:t>. More recently, Johannes </a:t>
            </a:r>
            <a:r>
              <a:rPr lang="en-IN" sz="1400" dirty="0" err="1"/>
              <a:t>Leche</a:t>
            </a:r>
            <a:r>
              <a:rPr lang="en-IN" sz="1400" dirty="0"/>
              <a:t> began recording dates of arrivals of spring migrants in Finland in 1749, and modern scientific studies have used techniques including </a:t>
            </a:r>
            <a:r>
              <a:rPr lang="en-IN" sz="1400" dirty="0">
                <a:hlinkClick r:id="rId18" tooltip="Bird ringing"/>
              </a:rPr>
              <a:t>bird ringing</a:t>
            </a:r>
            <a:r>
              <a:rPr lang="en-IN" sz="1400" dirty="0"/>
              <a:t> and </a:t>
            </a:r>
            <a:r>
              <a:rPr lang="en-IN" sz="1400" dirty="0">
                <a:hlinkClick r:id="rId19" tooltip="Animal migration tracking"/>
              </a:rPr>
              <a:t>satellite tracking</a:t>
            </a:r>
            <a:r>
              <a:rPr lang="en-IN" sz="1400" dirty="0"/>
              <a:t> to trace migrants. Threats to migratory birds have grown with habitat destruction especially of stopover and wintering sites, as well as structures such as power lines and wind farms.</a:t>
            </a:r>
          </a:p>
          <a:p>
            <a:r>
              <a:rPr lang="en-IN" sz="1400" dirty="0"/>
              <a:t>The </a:t>
            </a:r>
            <a:r>
              <a:rPr lang="en-IN" sz="1400" dirty="0">
                <a:hlinkClick r:id="rId20" tooltip="Arctic tern"/>
              </a:rPr>
              <a:t>Arctic tern</a:t>
            </a:r>
            <a:r>
              <a:rPr lang="en-IN" sz="1400" dirty="0"/>
              <a:t> holds the long-distance migration record for birds, travelling between </a:t>
            </a:r>
            <a:r>
              <a:rPr lang="en-IN" sz="1400" dirty="0">
                <a:hlinkClick r:id="rId21" tooltip="Arctic"/>
              </a:rPr>
              <a:t>Arctic</a:t>
            </a:r>
            <a:r>
              <a:rPr lang="en-IN" sz="1400" dirty="0"/>
              <a:t> breeding grounds and the </a:t>
            </a:r>
            <a:r>
              <a:rPr lang="en-IN" sz="1400" dirty="0">
                <a:hlinkClick r:id="rId22" tooltip="Antarctic"/>
              </a:rPr>
              <a:t>Antarctic</a:t>
            </a:r>
            <a:r>
              <a:rPr lang="en-IN" sz="1400" dirty="0"/>
              <a:t> each year. Some species of tubenoses (</a:t>
            </a:r>
            <a:r>
              <a:rPr lang="en-IN" sz="1400" dirty="0" err="1">
                <a:hlinkClick r:id="rId23" tooltip="Procellariiformes"/>
              </a:rPr>
              <a:t>Procellariiformes</a:t>
            </a:r>
            <a:r>
              <a:rPr lang="en-IN" sz="1400" dirty="0"/>
              <a:t>) such as </a:t>
            </a:r>
            <a:r>
              <a:rPr lang="en-IN" sz="1400" dirty="0">
                <a:hlinkClick r:id="rId24" tooltip="Albatross"/>
              </a:rPr>
              <a:t>albatrosses</a:t>
            </a:r>
            <a:r>
              <a:rPr lang="en-IN" sz="1400" dirty="0"/>
              <a:t> circle the earth, flying over the southern oceans, while others such as </a:t>
            </a:r>
            <a:r>
              <a:rPr lang="en-IN" sz="1400" dirty="0">
                <a:hlinkClick r:id="rId25" tooltip="Manx shearwaters"/>
              </a:rPr>
              <a:t>Manx shearwaters</a:t>
            </a:r>
            <a:r>
              <a:rPr lang="en-IN" sz="1400" dirty="0"/>
              <a:t> migrate 14,000 km (8,700 mi) between their northern breeding grounds and the southern ocean. Shorter migrations are common, including </a:t>
            </a:r>
            <a:r>
              <a:rPr lang="en-IN" sz="1400" dirty="0">
                <a:hlinkClick r:id="rId26" tooltip="Altitudinal migration"/>
              </a:rPr>
              <a:t>altitudinal migrations</a:t>
            </a:r>
            <a:r>
              <a:rPr lang="en-IN" sz="1400" dirty="0"/>
              <a:t> on mountains such as the Andes and </a:t>
            </a:r>
            <a:r>
              <a:rPr lang="en-IN" sz="1400" dirty="0">
                <a:hlinkClick r:id="rId27" tooltip="Himalayas"/>
              </a:rPr>
              <a:t>Himalayas</a:t>
            </a:r>
            <a:r>
              <a:rPr lang="en-IN" sz="1400" dirty="0"/>
              <a:t>.</a:t>
            </a:r>
          </a:p>
          <a:p>
            <a:r>
              <a:rPr lang="en-IN" sz="1400" dirty="0"/>
              <a:t>The timing of migration seems to be controlled primarily by changes in day length. Migrating birds navigate using celestial cues from the sun and stars, the earth's magnetic field, and mental maps.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028343"/>
            <a:ext cx="4572000" cy="4801314"/>
          </a:xfrm>
          <a:prstGeom prst="rect">
            <a:avLst/>
          </a:prstGeom>
        </p:spPr>
        <p:txBody>
          <a:bodyPr>
            <a:spAutoFit/>
          </a:bodyPr>
          <a:lstStyle/>
          <a:p>
            <a:r>
              <a:rPr lang="en-IN" b="1" dirty="0"/>
              <a:t>Adaptations</a:t>
            </a:r>
            <a:r>
              <a:rPr lang="en-IN" dirty="0"/>
              <a:t>[</a:t>
            </a:r>
            <a:r>
              <a:rPr lang="en-IN" dirty="0">
                <a:hlinkClick r:id="rId2" tooltip="Edit section: Adaptations"/>
              </a:rPr>
              <a:t>edit</a:t>
            </a:r>
            <a:r>
              <a:rPr lang="en-IN" dirty="0"/>
              <a:t>]</a:t>
            </a:r>
          </a:p>
          <a:p>
            <a:r>
              <a:rPr lang="en-IN" dirty="0"/>
              <a:t>Birds need to alter their metabolism to meet the demands of migration. The storage of energy through the accumulation of fat and the control of sleep in nocturnal migrants require special physiological adaptations. In addition, the feathers of a bird suffer from wear-and-tear and require to be moulted. The timing of this moult – usually once a year but sometimes twice – varies with some species moulting prior to moving to their winter grounds and others </a:t>
            </a:r>
            <a:r>
              <a:rPr lang="en-IN" dirty="0" err="1"/>
              <a:t>molting</a:t>
            </a:r>
            <a:r>
              <a:rPr lang="en-IN" dirty="0"/>
              <a:t> prior to returning to their breeding grounds.</a:t>
            </a:r>
            <a:r>
              <a:rPr lang="en-IN" baseline="30000" dirty="0">
                <a:hlinkClick r:id="rId3"/>
              </a:rPr>
              <a:t>[88][89]</a:t>
            </a:r>
            <a:r>
              <a:rPr lang="en-IN" dirty="0"/>
              <a:t> Apart from physiological adaptations, migration sometimes requires behavioural changes such as flying in flocks to reduce the energy used in migration or the risk of predation.</a:t>
            </a:r>
            <a:r>
              <a:rPr lang="en-IN" baseline="30000" dirty="0">
                <a:hlinkClick r:id="rId3"/>
              </a:rPr>
              <a:t>[90]</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548680"/>
            <a:ext cx="5742384" cy="4801314"/>
          </a:xfrm>
          <a:prstGeom prst="rect">
            <a:avLst/>
          </a:prstGeom>
        </p:spPr>
        <p:txBody>
          <a:bodyPr wrap="square">
            <a:spAutoFit/>
          </a:bodyPr>
          <a:lstStyle/>
          <a:p>
            <a:r>
              <a:rPr lang="en-IN" dirty="0"/>
              <a:t>The migration of birds also aids the movement of other species, including those of </a:t>
            </a:r>
            <a:r>
              <a:rPr lang="en-IN" dirty="0" err="1">
                <a:hlinkClick r:id="rId2" tooltip="Ectoparasite"/>
              </a:rPr>
              <a:t>ectoparasites</a:t>
            </a:r>
            <a:r>
              <a:rPr lang="en-IN" dirty="0"/>
              <a:t> such as </a:t>
            </a:r>
            <a:r>
              <a:rPr lang="en-IN" dirty="0">
                <a:hlinkClick r:id="rId3" tooltip="Ticks"/>
              </a:rPr>
              <a:t>ticks</a:t>
            </a:r>
            <a:r>
              <a:rPr lang="en-IN" dirty="0"/>
              <a:t> and </a:t>
            </a:r>
            <a:r>
              <a:rPr lang="en-IN" dirty="0">
                <a:hlinkClick r:id="rId4" tooltip="Lice"/>
              </a:rPr>
              <a:t>lice</a:t>
            </a:r>
            <a:r>
              <a:rPr lang="en-IN" dirty="0"/>
              <a:t>,</a:t>
            </a:r>
            <a:r>
              <a:rPr lang="en-IN" baseline="30000" dirty="0">
                <a:hlinkClick r:id="rId5"/>
              </a:rPr>
              <a:t>[101]</a:t>
            </a:r>
            <a:r>
              <a:rPr lang="en-IN" dirty="0"/>
              <a:t> which in turn may carry </a:t>
            </a:r>
            <a:r>
              <a:rPr lang="en-IN" dirty="0">
                <a:hlinkClick r:id="rId6" tooltip="Micro-organism"/>
              </a:rPr>
              <a:t>micro-organisms</a:t>
            </a:r>
            <a:r>
              <a:rPr lang="en-IN" dirty="0"/>
              <a:t> including those of concern to human health. Due to the global spread of </a:t>
            </a:r>
            <a:r>
              <a:rPr lang="en-IN" dirty="0">
                <a:hlinkClick r:id="rId7" tooltip="Avian influenza"/>
              </a:rPr>
              <a:t>avian influenza</a:t>
            </a:r>
            <a:r>
              <a:rPr lang="en-IN" dirty="0"/>
              <a:t>, bird migration has been studied as a possible mechanism of disease transmission, but it has been found not to present a special risk; import of pet and domestic birds is a greater threat.</a:t>
            </a:r>
            <a:r>
              <a:rPr lang="en-IN" baseline="30000" dirty="0">
                <a:hlinkClick r:id="rId5"/>
              </a:rPr>
              <a:t>[102]</a:t>
            </a:r>
            <a:r>
              <a:rPr lang="en-IN" dirty="0"/>
              <a:t> Some </a:t>
            </a:r>
            <a:r>
              <a:rPr lang="en-IN" dirty="0">
                <a:hlinkClick r:id="rId8" tooltip="Virus"/>
              </a:rPr>
              <a:t>viruses</a:t>
            </a:r>
            <a:r>
              <a:rPr lang="en-IN" dirty="0"/>
              <a:t> that are maintained in birds without lethal effects, such as the </a:t>
            </a:r>
            <a:r>
              <a:rPr lang="en-IN" dirty="0">
                <a:hlinkClick r:id="rId9" tooltip="West Nile virus"/>
              </a:rPr>
              <a:t>West Nile virus</a:t>
            </a:r>
            <a:r>
              <a:rPr lang="en-IN" dirty="0"/>
              <a:t> may however be spread by migrating birds.</a:t>
            </a:r>
            <a:r>
              <a:rPr lang="en-IN" baseline="30000" dirty="0">
                <a:hlinkClick r:id="rId5"/>
              </a:rPr>
              <a:t>[103]</a:t>
            </a:r>
            <a:r>
              <a:rPr lang="en-IN" dirty="0"/>
              <a:t> Birds may also have a role in the dispersal of </a:t>
            </a:r>
            <a:r>
              <a:rPr lang="en-IN" dirty="0" err="1"/>
              <a:t>propagules</a:t>
            </a:r>
            <a:r>
              <a:rPr lang="en-IN" dirty="0"/>
              <a:t> of plants and </a:t>
            </a:r>
            <a:r>
              <a:rPr lang="en-IN" dirty="0">
                <a:hlinkClick r:id="rId10" tooltip="Plankton"/>
              </a:rPr>
              <a:t>plankton</a:t>
            </a:r>
            <a:r>
              <a:rPr lang="en-IN" dirty="0"/>
              <a:t>.</a:t>
            </a:r>
            <a:r>
              <a:rPr lang="en-IN" baseline="30000" dirty="0">
                <a:hlinkClick r:id="rId5"/>
              </a:rPr>
              <a:t>[104][105]</a:t>
            </a:r>
            <a:endParaRPr lang="en-IN" dirty="0"/>
          </a:p>
          <a:p>
            <a:r>
              <a:rPr lang="en-IN" dirty="0"/>
              <a:t>Some predators take advantage of the concentration of birds during migration. </a:t>
            </a:r>
            <a:r>
              <a:rPr lang="en-IN" dirty="0">
                <a:hlinkClick r:id="rId11" tooltip="Greater noctule bat"/>
              </a:rPr>
              <a:t>Greater </a:t>
            </a:r>
            <a:r>
              <a:rPr lang="en-IN" dirty="0" err="1">
                <a:hlinkClick r:id="rId11" tooltip="Greater noctule bat"/>
              </a:rPr>
              <a:t>noctule</a:t>
            </a:r>
            <a:r>
              <a:rPr lang="en-IN" dirty="0">
                <a:hlinkClick r:id="rId11" tooltip="Greater noctule bat"/>
              </a:rPr>
              <a:t> bats</a:t>
            </a:r>
            <a:r>
              <a:rPr lang="en-IN" dirty="0"/>
              <a:t> feed on nocturnal migrating passerines.</a:t>
            </a:r>
            <a:r>
              <a:rPr lang="en-IN" baseline="30000" dirty="0">
                <a:hlinkClick r:id="rId5"/>
              </a:rPr>
              <a:t>[21]</a:t>
            </a:r>
            <a:r>
              <a:rPr lang="en-IN" dirty="0"/>
              <a:t> Some birds of prey specialize on migrating waders.</a:t>
            </a:r>
            <a:r>
              <a:rPr lang="en-IN" baseline="30000" dirty="0">
                <a:hlinkClick r:id="rId5"/>
              </a:rPr>
              <a:t>[106]</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https://upload.wikimedia.org/wikipedia/commons/thumb/8/87/Rubythroathummer65.jpg/220px-Rubythroathummer65.jpg"/>
          <p:cNvPicPr>
            <a:picLocks noChangeAspect="1" noChangeArrowheads="1"/>
          </p:cNvPicPr>
          <p:nvPr/>
        </p:nvPicPr>
        <p:blipFill>
          <a:blip r:embed="rId2" cstate="print"/>
          <a:srcRect/>
          <a:stretch>
            <a:fillRect/>
          </a:stretch>
        </p:blipFill>
        <p:spPr bwMode="auto">
          <a:xfrm>
            <a:off x="899592" y="764704"/>
            <a:ext cx="2095500" cy="1924051"/>
          </a:xfrm>
          <a:prstGeom prst="rect">
            <a:avLst/>
          </a:prstGeom>
          <a:noFill/>
        </p:spPr>
      </p:pic>
      <p:pic>
        <p:nvPicPr>
          <p:cNvPr id="1031" name="Picture 7" descr="https://upload.wikimedia.org/wikipedia/commons/thumb/9/96/Arctic_terns.jpg/220px-Arctic_terns.jpg"/>
          <p:cNvPicPr>
            <a:picLocks noChangeAspect="1" noChangeArrowheads="1"/>
          </p:cNvPicPr>
          <p:nvPr/>
        </p:nvPicPr>
        <p:blipFill>
          <a:blip r:embed="rId3" cstate="print"/>
          <a:srcRect/>
          <a:stretch>
            <a:fillRect/>
          </a:stretch>
        </p:blipFill>
        <p:spPr bwMode="auto">
          <a:xfrm>
            <a:off x="4211960" y="1988840"/>
            <a:ext cx="2095500" cy="209550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117</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Migration of Birds</vt:lpstr>
      <vt:lpstr>Slide 2</vt:lpstr>
      <vt:lpstr>Slide 3</vt:lpstr>
      <vt:lpstr>Slide 4</vt:lpstr>
      <vt:lpstr>Slide 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denesh th</dc:creator>
  <cp:lastModifiedBy>denesh th</cp:lastModifiedBy>
  <cp:revision>8</cp:revision>
  <dcterms:created xsi:type="dcterms:W3CDTF">2020-11-01T03:34:51Z</dcterms:created>
  <dcterms:modified xsi:type="dcterms:W3CDTF">2020-11-01T05:11:52Z</dcterms:modified>
</cp:coreProperties>
</file>