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6E1E5A1-B194-4E31-849A-8D2079DE2C77}"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648F08-9DE3-4EA5-B7E6-E1EEB7D18375}"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6E1E5A1-B194-4E31-849A-8D2079DE2C77}"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648F08-9DE3-4EA5-B7E6-E1EEB7D1837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6E1E5A1-B194-4E31-849A-8D2079DE2C77}"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648F08-9DE3-4EA5-B7E6-E1EEB7D1837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6E1E5A1-B194-4E31-849A-8D2079DE2C77}"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648F08-9DE3-4EA5-B7E6-E1EEB7D18375}"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E1E5A1-B194-4E31-849A-8D2079DE2C77}"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648F08-9DE3-4EA5-B7E6-E1EEB7D18375}"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6E1E5A1-B194-4E31-849A-8D2079DE2C77}" type="datetimeFigureOut">
              <a:rPr lang="en-IN" smtClean="0"/>
              <a:pPr/>
              <a:t>26-10-2020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B648F08-9DE3-4EA5-B7E6-E1EEB7D18375}"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6E1E5A1-B194-4E31-849A-8D2079DE2C77}" type="datetimeFigureOut">
              <a:rPr lang="en-IN" smtClean="0"/>
              <a:pPr/>
              <a:t>26-10-2020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B648F08-9DE3-4EA5-B7E6-E1EEB7D18375}"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6E1E5A1-B194-4E31-849A-8D2079DE2C77}" type="datetimeFigureOut">
              <a:rPr lang="en-IN" smtClean="0"/>
              <a:pPr/>
              <a:t>26-10-2020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B648F08-9DE3-4EA5-B7E6-E1EEB7D18375}"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E1E5A1-B194-4E31-849A-8D2079DE2C77}" type="datetimeFigureOut">
              <a:rPr lang="en-IN" smtClean="0"/>
              <a:pPr/>
              <a:t>26-10-2020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B648F08-9DE3-4EA5-B7E6-E1EEB7D18375}"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E1E5A1-B194-4E31-849A-8D2079DE2C77}" type="datetimeFigureOut">
              <a:rPr lang="en-IN" smtClean="0"/>
              <a:pPr/>
              <a:t>26-10-2020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B648F08-9DE3-4EA5-B7E6-E1EEB7D18375}"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E1E5A1-B194-4E31-849A-8D2079DE2C77}" type="datetimeFigureOut">
              <a:rPr lang="en-IN" smtClean="0"/>
              <a:pPr/>
              <a:t>26-10-2020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B648F08-9DE3-4EA5-B7E6-E1EEB7D18375}"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E1E5A1-B194-4E31-849A-8D2079DE2C77}" type="datetimeFigureOut">
              <a:rPr lang="en-IN" smtClean="0"/>
              <a:pPr/>
              <a:t>26-10-2020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648F08-9DE3-4EA5-B7E6-E1EEB7D18375}"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cdn.biologydiscussion.com/wp-content/uploads/2016/04/clip_image002_thumb2-19.jpg"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cdn.biologydiscussion.com/wp-content/uploads/2016/04/clip_image002_thumb2-19.jpg"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www.blogger.com/share-post.g?blogID=6040266667387316568&amp;postID=2399573366903392971&amp;target=blog" TargetMode="External"/><Relationship Id="rId2" Type="http://schemas.openxmlformats.org/officeDocument/2006/relationships/hyperlink" Target="https://www.blogger.com/share-post.g?blogID=6040266667387316568&amp;postID=2399573366903392971&amp;target=email" TargetMode="External"/><Relationship Id="rId1" Type="http://schemas.openxmlformats.org/officeDocument/2006/relationships/slideLayout" Target="../slideLayouts/slideLayout7.xml"/><Relationship Id="rId5" Type="http://schemas.openxmlformats.org/officeDocument/2006/relationships/hyperlink" Target="https://www.blogger.com/share-post.g?blogID=6040266667387316568&amp;postID=2399573366903392971&amp;target=facebook" TargetMode="External"/><Relationship Id="rId4" Type="http://schemas.openxmlformats.org/officeDocument/2006/relationships/hyperlink" Target="https://www.blogger.com/share-post.g?blogID=6040266667387316568&amp;postID=2399573366903392971&amp;target=twitter"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bioscience.com.pk/glossary/ovum" TargetMode="External"/><Relationship Id="rId2" Type="http://schemas.openxmlformats.org/officeDocument/2006/relationships/hyperlink" Target="https://www.bioscience.com.pk/glossary/base"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www.bioscience.com.pk/glossary/organ"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cdn.biologydiscussion.com/wp-content/uploads/2016/04/clip_image002_thumb2-18.jpg"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cdn.biologydiscussion.com/wp-content/uploads/2016/04/clip_image002_thumb2-18.jpg"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cdn.biologydiscussion.com/wp-content/uploads/2016/04/clip_image007_thumb2-8.jpg" TargetMode="Externa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hyperlink" Target="https://cdn.biologydiscussion.com/wp-content/uploads/2016/04/clip_image008_thumb2-9.jpg"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dn.biologydiscussion.com/wp-content/uploads/2016/04/clip_image007_thumb2-8.jpg" TargetMode="External"/><Relationship Id="rId2" Type="http://schemas.openxmlformats.org/officeDocument/2006/relationships/hyperlink" Target="https://cdn.biologydiscussion.com/wp-content/uploads/2016/04/clip_image008_thumb2-9.jpg"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I BSC ZOOLOGY</a:t>
            </a:r>
            <a:br>
              <a:rPr lang="en-US" b="1" dirty="0" smtClean="0"/>
            </a:br>
            <a:r>
              <a:rPr lang="en-US" b="1" dirty="0" smtClean="0"/>
              <a:t>PILA</a:t>
            </a:r>
            <a:endParaRPr lang="en-IN" dirty="0">
              <a:solidFill>
                <a:srgbClr val="FF0000"/>
              </a:solidFill>
            </a:endParaRPr>
          </a:p>
        </p:txBody>
      </p:sp>
      <p:sp>
        <p:nvSpPr>
          <p:cNvPr id="3" name="Subtitle 2"/>
          <p:cNvSpPr>
            <a:spLocks noGrp="1"/>
          </p:cNvSpPr>
          <p:nvPr>
            <p:ph type="subTitle" idx="1"/>
          </p:nvPr>
        </p:nvSpPr>
        <p:spPr/>
        <p:txBody>
          <a:bodyPr>
            <a:normAutofit/>
          </a:bodyPr>
          <a:lstStyle/>
          <a:p>
            <a:r>
              <a:rPr lang="en-US" sz="1000" dirty="0" smtClean="0">
                <a:solidFill>
                  <a:srgbClr val="FF0000"/>
                </a:solidFill>
              </a:rPr>
              <a:t>DR.M.DEIVANAYAKI</a:t>
            </a:r>
            <a:endParaRPr lang="en-IN" sz="1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4571967" y="-3757106"/>
            <a:ext cx="65" cy="7971413"/>
          </a:xfrm>
          <a:prstGeom prst="rect">
            <a:avLst/>
          </a:prstGeom>
          <a:solidFill>
            <a:srgbClr val="FFFFFF"/>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5900" b="1" i="0" u="sng" strike="noStrike" cap="none" normalizeH="0" baseline="0" dirty="0" smtClean="0">
              <a:ln>
                <a:noFill/>
              </a:ln>
              <a:solidFill>
                <a:srgbClr val="FF0000"/>
              </a:solidFill>
              <a:effectLst/>
              <a:latin typeface="Georgia"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5900" b="1" i="0" u="sng" strike="noStrike" cap="none" normalizeH="0" baseline="0" dirty="0" smtClean="0">
              <a:ln>
                <a:noFill/>
              </a:ln>
              <a:solidFill>
                <a:srgbClr val="FF0000"/>
              </a:solidFill>
              <a:effectLst/>
              <a:latin typeface="Georgia" pitchFamily="18" charset="0"/>
              <a:cs typeface="Arial" pitchFamily="34" charset="0"/>
            </a:endParaRPr>
          </a:p>
        </p:txBody>
      </p:sp>
      <p:sp>
        <p:nvSpPr>
          <p:cNvPr id="4" name="Rectangle 3"/>
          <p:cNvSpPr/>
          <p:nvPr/>
        </p:nvSpPr>
        <p:spPr>
          <a:xfrm>
            <a:off x="251520" y="260648"/>
            <a:ext cx="8892480" cy="4893647"/>
          </a:xfrm>
          <a:prstGeom prst="rect">
            <a:avLst/>
          </a:prstGeom>
        </p:spPr>
        <p:txBody>
          <a:bodyPr wrap="square">
            <a:spAutoFit/>
          </a:bodyPr>
          <a:lstStyle/>
          <a:p>
            <a:pPr lvl="0" algn="ctr" fontAlgn="base">
              <a:spcBef>
                <a:spcPct val="0"/>
              </a:spcBef>
              <a:spcAft>
                <a:spcPct val="0"/>
              </a:spcAft>
            </a:pPr>
            <a:r>
              <a:rPr kumimoji="0" lang="en-US" sz="1200" b="1" i="0" u="none" strike="noStrike" cap="none" normalizeH="0" baseline="0" dirty="0" smtClean="0">
                <a:ln>
                  <a:noFill/>
                </a:ln>
                <a:solidFill>
                  <a:srgbClr val="000000"/>
                </a:solidFill>
                <a:effectLst/>
                <a:latin typeface="Georgia" pitchFamily="18" charset="0"/>
                <a:cs typeface="Arial" pitchFamily="34" charset="0"/>
              </a:rPr>
              <a:t>Digestive System of </a:t>
            </a:r>
            <a:r>
              <a:rPr kumimoji="0" lang="en-US" sz="1200" b="1" i="0" u="none" strike="noStrike" cap="none" normalizeH="0" baseline="0" dirty="0" err="1" smtClean="0">
                <a:ln>
                  <a:noFill/>
                </a:ln>
                <a:solidFill>
                  <a:srgbClr val="000000"/>
                </a:solidFill>
                <a:effectLst/>
                <a:latin typeface="Georgia" pitchFamily="18" charset="0"/>
                <a:cs typeface="Arial" pitchFamily="34" charset="0"/>
              </a:rPr>
              <a:t>Pila</a:t>
            </a:r>
            <a:r>
              <a:rPr kumimoji="0" lang="en-US" sz="1200" b="1" i="0" u="none" strike="noStrike" cap="none" normalizeH="0" baseline="0" dirty="0" smtClean="0">
                <a:ln>
                  <a:noFill/>
                </a:ln>
                <a:solidFill>
                  <a:srgbClr val="000000"/>
                </a:solidFill>
                <a:effectLst/>
                <a:latin typeface="Georgia" pitchFamily="18" charset="0"/>
                <a:cs typeface="Arial" pitchFamily="34" charset="0"/>
              </a:rPr>
              <a:t> </a:t>
            </a:r>
            <a:r>
              <a:rPr kumimoji="0" lang="en-US" sz="1200" b="1" i="0" u="none" strike="noStrike" cap="none" normalizeH="0" baseline="0" dirty="0" err="1" smtClean="0">
                <a:ln>
                  <a:noFill/>
                </a:ln>
                <a:solidFill>
                  <a:srgbClr val="000000"/>
                </a:solidFill>
                <a:effectLst/>
                <a:latin typeface="Georgia" pitchFamily="18" charset="0"/>
                <a:cs typeface="Arial" pitchFamily="34" charset="0"/>
              </a:rPr>
              <a:t>Globosa</a:t>
            </a:r>
            <a:r>
              <a:rPr kumimoji="0" lang="en-US" sz="1200" b="1" i="0" u="none" strike="noStrike" cap="none" normalizeH="0" baseline="0" dirty="0" smtClean="0">
                <a:ln>
                  <a:noFill/>
                </a:ln>
                <a:solidFill>
                  <a:srgbClr val="000000"/>
                </a:solidFill>
                <a:effectLst/>
                <a:latin typeface="Georgia" pitchFamily="18" charset="0"/>
                <a:cs typeface="Arial" pitchFamily="34" charset="0"/>
              </a:rPr>
              <a:t>:</a:t>
            </a:r>
          </a:p>
          <a:p>
            <a:pPr lvl="0" algn="ctr" eaLnBrk="0" fontAlgn="base" hangingPunct="0">
              <a:spcBef>
                <a:spcPct val="0"/>
              </a:spcBef>
              <a:spcAft>
                <a:spcPct val="0"/>
              </a:spcAft>
            </a:pPr>
            <a:r>
              <a:rPr kumimoji="0" lang="en-US" sz="1200" b="1" i="0" u="none" strike="noStrike" cap="none" normalizeH="0" baseline="0" dirty="0" smtClean="0">
                <a:ln>
                  <a:noFill/>
                </a:ln>
                <a:solidFill>
                  <a:srgbClr val="424142"/>
                </a:solidFill>
                <a:effectLst/>
                <a:latin typeface="Georgia" pitchFamily="18" charset="0"/>
                <a:cs typeface="Arial" pitchFamily="34" charset="0"/>
              </a:rPr>
              <a:t>The digestive system of </a:t>
            </a:r>
            <a:r>
              <a:rPr kumimoji="0" lang="en-US" sz="1200" b="1" i="0" u="none" strike="noStrike" cap="none" normalizeH="0" baseline="0" dirty="0" err="1" smtClean="0">
                <a:ln>
                  <a:noFill/>
                </a:ln>
                <a:solidFill>
                  <a:srgbClr val="424142"/>
                </a:solidFill>
                <a:effectLst/>
                <a:latin typeface="Georgia" pitchFamily="18" charset="0"/>
                <a:cs typeface="Arial" pitchFamily="34" charset="0"/>
              </a:rPr>
              <a:t>Pila</a:t>
            </a:r>
            <a:r>
              <a:rPr kumimoji="0" lang="en-US" sz="1200" b="1" i="0" u="none" strike="noStrike" cap="none" normalizeH="0" baseline="0" dirty="0" smtClean="0">
                <a:ln>
                  <a:noFill/>
                </a:ln>
                <a:solidFill>
                  <a:srgbClr val="424142"/>
                </a:solidFill>
                <a:effectLst/>
                <a:latin typeface="Georgia" pitchFamily="18" charset="0"/>
                <a:cs typeface="Arial" pitchFamily="34" charset="0"/>
              </a:rPr>
              <a:t> </a:t>
            </a:r>
            <a:r>
              <a:rPr kumimoji="0" lang="en-US" sz="1200" b="1" i="0" u="none" strike="noStrike" cap="none" normalizeH="0" baseline="0" dirty="0" err="1" smtClean="0">
                <a:ln>
                  <a:noFill/>
                </a:ln>
                <a:solidFill>
                  <a:srgbClr val="424142"/>
                </a:solidFill>
                <a:effectLst/>
                <a:latin typeface="Georgia" pitchFamily="18" charset="0"/>
                <a:cs typeface="Arial" pitchFamily="34" charset="0"/>
              </a:rPr>
              <a:t>Globosa</a:t>
            </a:r>
            <a:r>
              <a:rPr kumimoji="0" lang="en-US" sz="1200" b="1" i="0" u="none" strike="noStrike" cap="none" normalizeH="0" baseline="0" dirty="0" smtClean="0">
                <a:ln>
                  <a:noFill/>
                </a:ln>
                <a:solidFill>
                  <a:srgbClr val="424142"/>
                </a:solidFill>
                <a:effectLst/>
                <a:latin typeface="Georgia" pitchFamily="18" charset="0"/>
                <a:cs typeface="Arial" pitchFamily="34" charset="0"/>
              </a:rPr>
              <a:t> comprises: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sz="1200" b="0" i="0" u="none" strike="noStrike" cap="none" normalizeH="0" baseline="0" dirty="0" smtClean="0">
                <a:ln>
                  <a:noFill/>
                </a:ln>
                <a:solidFill>
                  <a:srgbClr val="424142"/>
                </a:solidFill>
                <a:effectLst/>
                <a:latin typeface="Georgia" pitchFamily="18" charset="0"/>
                <a:cs typeface="Arial" pitchFamily="34" charset="0"/>
              </a:rPr>
              <a:t>1. A tubular alimentary canal</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sz="1200" b="0" i="0" u="none" strike="noStrike" cap="none" normalizeH="0" baseline="0" dirty="0" smtClean="0">
                <a:ln>
                  <a:noFill/>
                </a:ln>
                <a:solidFill>
                  <a:srgbClr val="424142"/>
                </a:solidFill>
                <a:effectLst/>
                <a:latin typeface="Georgia" pitchFamily="18" charset="0"/>
                <a:cs typeface="Arial" pitchFamily="34" charset="0"/>
              </a:rPr>
              <a:t>2. A pair of salivary glands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sz="1200" b="0" i="0" u="none" strike="noStrike" cap="none" normalizeH="0" baseline="0" dirty="0" smtClean="0">
                <a:ln>
                  <a:noFill/>
                </a:ln>
                <a:solidFill>
                  <a:srgbClr val="424142"/>
                </a:solidFill>
                <a:effectLst/>
                <a:latin typeface="Georgia" pitchFamily="18" charset="0"/>
                <a:cs typeface="Arial" pitchFamily="34" charset="0"/>
              </a:rPr>
              <a:t>3. A large digestive gland</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sz="1200" b="1" i="0" u="none" strike="noStrike" cap="none" normalizeH="0" baseline="0" dirty="0" smtClean="0">
                <a:ln>
                  <a:noFill/>
                </a:ln>
                <a:solidFill>
                  <a:srgbClr val="424142"/>
                </a:solidFill>
                <a:effectLst/>
                <a:latin typeface="Georgia" pitchFamily="18" charset="0"/>
                <a:cs typeface="Arial" pitchFamily="34" charset="0"/>
              </a:rPr>
              <a:t>(</a:t>
            </a:r>
            <a:r>
              <a:rPr kumimoji="0" lang="en-US" sz="1200" b="1" i="0" u="none" strike="noStrike" cap="none" normalizeH="0" baseline="0" dirty="0" err="1" smtClean="0">
                <a:ln>
                  <a:noFill/>
                </a:ln>
                <a:solidFill>
                  <a:srgbClr val="424142"/>
                </a:solidFill>
                <a:effectLst/>
                <a:latin typeface="Georgia" pitchFamily="18" charset="0"/>
                <a:cs typeface="Arial" pitchFamily="34" charset="0"/>
              </a:rPr>
              <a:t>i</a:t>
            </a:r>
            <a:r>
              <a:rPr kumimoji="0" lang="en-US" sz="1200" b="1" i="0" u="none" strike="noStrike" cap="none" normalizeH="0" baseline="0" dirty="0" smtClean="0">
                <a:ln>
                  <a:noFill/>
                </a:ln>
                <a:solidFill>
                  <a:srgbClr val="424142"/>
                </a:solidFill>
                <a:effectLst/>
                <a:latin typeface="Georgia" pitchFamily="18" charset="0"/>
                <a:cs typeface="Arial" pitchFamily="34" charset="0"/>
              </a:rPr>
              <a:t>) Alimentary Canal:</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sz="1200" b="1" i="0" u="none" strike="noStrike" cap="none" normalizeH="0" baseline="0" dirty="0" smtClean="0">
                <a:ln>
                  <a:noFill/>
                </a:ln>
                <a:solidFill>
                  <a:srgbClr val="424142"/>
                </a:solidFill>
                <a:effectLst/>
                <a:latin typeface="Georgia" pitchFamily="18" charset="0"/>
                <a:cs typeface="Arial" pitchFamily="34" charset="0"/>
              </a:rPr>
              <a:t>The alimentary canal is distinguished into three regions, </a:t>
            </a:r>
            <a:r>
              <a:rPr kumimoji="0" lang="en-US" sz="1200" b="1" i="0" u="none" strike="noStrike" cap="none" normalizeH="0" baseline="0" dirty="0" err="1" smtClean="0">
                <a:ln>
                  <a:noFill/>
                </a:ln>
                <a:solidFill>
                  <a:srgbClr val="424142"/>
                </a:solidFill>
                <a:effectLst/>
                <a:latin typeface="Georgia" pitchFamily="18" charset="0"/>
                <a:cs typeface="Arial" pitchFamily="34" charset="0"/>
              </a:rPr>
              <a:t>viz</a:t>
            </a:r>
            <a:r>
              <a:rPr kumimoji="0" lang="en-US" sz="1200" b="1" i="0" u="none" strike="noStrike" cap="none" normalizeH="0" baseline="0" dirty="0" smtClean="0">
                <a:ln>
                  <a:noFill/>
                </a:ln>
                <a:solidFill>
                  <a:srgbClr val="424142"/>
                </a:solidFill>
                <a:effectLst/>
                <a:latin typeface="Georgia" pitchFamily="18" charset="0"/>
                <a:cs typeface="Arial" pitchFamily="34" charset="0"/>
              </a:rPr>
              <a:t>:</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sz="1200" b="0" i="0" u="none" strike="noStrike" cap="none" normalizeH="0" baseline="0" dirty="0" smtClean="0">
                <a:ln>
                  <a:noFill/>
                </a:ln>
                <a:solidFill>
                  <a:srgbClr val="424142"/>
                </a:solidFill>
                <a:effectLst/>
                <a:latin typeface="Georgia" pitchFamily="18" charset="0"/>
                <a:cs typeface="Arial" pitchFamily="34" charset="0"/>
              </a:rPr>
              <a:t>1. The foregut or </a:t>
            </a:r>
            <a:r>
              <a:rPr kumimoji="0" lang="en-US" sz="1200" b="0" i="0" u="none" strike="noStrike" cap="none" normalizeH="0" baseline="0" dirty="0" err="1" smtClean="0">
                <a:ln>
                  <a:noFill/>
                </a:ln>
                <a:solidFill>
                  <a:srgbClr val="424142"/>
                </a:solidFill>
                <a:effectLst/>
                <a:latin typeface="Georgia" pitchFamily="18" charset="0"/>
                <a:cs typeface="Arial" pitchFamily="34" charset="0"/>
              </a:rPr>
              <a:t>stomodaeum</a:t>
            </a:r>
            <a:r>
              <a:rPr kumimoji="0" lang="en-US" sz="1200" b="0" i="0" u="none" strike="noStrike" cap="none" normalizeH="0" baseline="0" dirty="0" smtClean="0">
                <a:ln>
                  <a:noFill/>
                </a:ln>
                <a:solidFill>
                  <a:srgbClr val="424142"/>
                </a:solidFill>
                <a:effectLst/>
                <a:latin typeface="Georgia" pitchFamily="18" charset="0"/>
                <a:cs typeface="Arial" pitchFamily="34" charset="0"/>
              </a:rPr>
              <a:t> including the </a:t>
            </a:r>
            <a:r>
              <a:rPr kumimoji="0" lang="en-US" sz="1200" b="0" i="0" u="none" strike="noStrike" cap="none" normalizeH="0" baseline="0" dirty="0" err="1" smtClean="0">
                <a:ln>
                  <a:noFill/>
                </a:ln>
                <a:solidFill>
                  <a:srgbClr val="424142"/>
                </a:solidFill>
                <a:effectLst/>
                <a:latin typeface="Georgia" pitchFamily="18" charset="0"/>
                <a:cs typeface="Arial" pitchFamily="34" charset="0"/>
              </a:rPr>
              <a:t>buccal</a:t>
            </a:r>
            <a:r>
              <a:rPr kumimoji="0" lang="en-US" sz="1200" b="0" i="0" u="none" strike="noStrike" cap="none" normalizeH="0" baseline="0" dirty="0" smtClean="0">
                <a:ln>
                  <a:noFill/>
                </a:ln>
                <a:solidFill>
                  <a:srgbClr val="424142"/>
                </a:solidFill>
                <a:effectLst/>
                <a:latin typeface="Georgia" pitchFamily="18" charset="0"/>
                <a:cs typeface="Arial" pitchFamily="34" charset="0"/>
              </a:rPr>
              <a:t> mass and </a:t>
            </a:r>
            <a:r>
              <a:rPr kumimoji="0" lang="en-US" sz="1200" b="0" i="0" u="none" strike="noStrike" cap="none" normalizeH="0" baseline="0" dirty="0" err="1" smtClean="0">
                <a:ln>
                  <a:noFill/>
                </a:ln>
                <a:solidFill>
                  <a:srgbClr val="424142"/>
                </a:solidFill>
                <a:effectLst/>
                <a:latin typeface="Georgia" pitchFamily="18" charset="0"/>
                <a:cs typeface="Arial" pitchFamily="34" charset="0"/>
              </a:rPr>
              <a:t>oesophagus</a:t>
            </a:r>
            <a:r>
              <a:rPr kumimoji="0" lang="en-US" sz="1200" b="0" i="0" u="none" strike="noStrike" cap="none" normalizeH="0" baseline="0" dirty="0" smtClean="0">
                <a:ln>
                  <a:noFill/>
                </a:ln>
                <a:solidFill>
                  <a:srgbClr val="424142"/>
                </a:solidFill>
                <a:effectLst/>
                <a:latin typeface="Georgia" pitchFamily="18" charset="0"/>
                <a:cs typeface="Arial" pitchFamily="34" charset="0"/>
              </a:rPr>
              <a:t>,</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sz="1200" b="0" i="0" u="none" strike="noStrike" cap="none" normalizeH="0" baseline="0" dirty="0" smtClean="0">
                <a:ln>
                  <a:noFill/>
                </a:ln>
                <a:solidFill>
                  <a:srgbClr val="424142"/>
                </a:solidFill>
                <a:effectLst/>
                <a:latin typeface="Georgia" pitchFamily="18" charset="0"/>
                <a:cs typeface="Arial" pitchFamily="34" charset="0"/>
              </a:rPr>
              <a:t>2. The </a:t>
            </a:r>
            <a:r>
              <a:rPr kumimoji="0" lang="en-US" sz="1200" b="0" i="0" u="none" strike="noStrike" cap="none" normalizeH="0" baseline="0" dirty="0" err="1" smtClean="0">
                <a:ln>
                  <a:noFill/>
                </a:ln>
                <a:solidFill>
                  <a:srgbClr val="424142"/>
                </a:solidFill>
                <a:effectLst/>
                <a:latin typeface="Georgia" pitchFamily="18" charset="0"/>
                <a:cs typeface="Arial" pitchFamily="34" charset="0"/>
              </a:rPr>
              <a:t>midgut</a:t>
            </a:r>
            <a:r>
              <a:rPr kumimoji="0" lang="en-US" sz="1200" b="0" i="0" u="none" strike="noStrike" cap="none" normalizeH="0" baseline="0" dirty="0" smtClean="0">
                <a:ln>
                  <a:noFill/>
                </a:ln>
                <a:solidFill>
                  <a:srgbClr val="424142"/>
                </a:solidFill>
                <a:effectLst/>
                <a:latin typeface="Georgia" pitchFamily="18" charset="0"/>
                <a:cs typeface="Arial" pitchFamily="34" charset="0"/>
              </a:rPr>
              <a:t> or </a:t>
            </a:r>
            <a:r>
              <a:rPr kumimoji="0" lang="en-US" sz="1200" b="0" i="0" u="none" strike="noStrike" cap="none" normalizeH="0" baseline="0" dirty="0" err="1" smtClean="0">
                <a:ln>
                  <a:noFill/>
                </a:ln>
                <a:solidFill>
                  <a:srgbClr val="424142"/>
                </a:solidFill>
                <a:effectLst/>
                <a:latin typeface="Georgia" pitchFamily="18" charset="0"/>
                <a:cs typeface="Arial" pitchFamily="34" charset="0"/>
              </a:rPr>
              <a:t>mesenteron</a:t>
            </a:r>
            <a:r>
              <a:rPr kumimoji="0" lang="en-US" sz="1200" b="0" i="0" u="none" strike="noStrike" cap="none" normalizeH="0" baseline="0" dirty="0" smtClean="0">
                <a:ln>
                  <a:noFill/>
                </a:ln>
                <a:solidFill>
                  <a:srgbClr val="424142"/>
                </a:solidFill>
                <a:effectLst/>
                <a:latin typeface="Georgia" pitchFamily="18" charset="0"/>
                <a:cs typeface="Arial" pitchFamily="34" charset="0"/>
              </a:rPr>
              <a:t> consisting of stomach and intestine, and</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sz="1200" b="0" i="0" u="none" strike="noStrike" cap="none" normalizeH="0" baseline="0" dirty="0" smtClean="0">
                <a:ln>
                  <a:noFill/>
                </a:ln>
                <a:solidFill>
                  <a:srgbClr val="424142"/>
                </a:solidFill>
                <a:effectLst/>
                <a:latin typeface="Georgia" pitchFamily="18" charset="0"/>
                <a:cs typeface="Arial" pitchFamily="34" charset="0"/>
              </a:rPr>
              <a:t>3. The hindgut or </a:t>
            </a:r>
            <a:r>
              <a:rPr kumimoji="0" lang="en-US" sz="1200" b="0" i="0" u="none" strike="noStrike" cap="none" normalizeH="0" baseline="0" dirty="0" err="1" smtClean="0">
                <a:ln>
                  <a:noFill/>
                </a:ln>
                <a:solidFill>
                  <a:srgbClr val="424142"/>
                </a:solidFill>
                <a:effectLst/>
                <a:latin typeface="Georgia" pitchFamily="18" charset="0"/>
                <a:cs typeface="Arial" pitchFamily="34" charset="0"/>
              </a:rPr>
              <a:t>proctodaeum</a:t>
            </a:r>
            <a:r>
              <a:rPr kumimoji="0" lang="en-US" sz="1200" b="0" i="0" u="none" strike="noStrike" cap="none" normalizeH="0" baseline="0" dirty="0" smtClean="0">
                <a:ln>
                  <a:noFill/>
                </a:ln>
                <a:solidFill>
                  <a:srgbClr val="424142"/>
                </a:solidFill>
                <a:effectLst/>
                <a:latin typeface="Georgia" pitchFamily="18" charset="0"/>
                <a:cs typeface="Arial" pitchFamily="34" charset="0"/>
              </a:rPr>
              <a:t> comprising the rectum. The </a:t>
            </a:r>
            <a:r>
              <a:rPr kumimoji="0" lang="en-US" sz="1200" b="0" i="0" u="none" strike="noStrike" cap="none" normalizeH="0" baseline="0" dirty="0" err="1" smtClean="0">
                <a:ln>
                  <a:noFill/>
                </a:ln>
                <a:solidFill>
                  <a:srgbClr val="424142"/>
                </a:solidFill>
                <a:effectLst/>
                <a:latin typeface="Georgia" pitchFamily="18" charset="0"/>
                <a:cs typeface="Arial" pitchFamily="34" charset="0"/>
              </a:rPr>
              <a:t>midgut</a:t>
            </a:r>
            <a:r>
              <a:rPr kumimoji="0" lang="en-US" sz="1200" b="0" i="0" u="none" strike="noStrike" cap="none" normalizeH="0" baseline="0" dirty="0" smtClean="0">
                <a:ln>
                  <a:noFill/>
                </a:ln>
                <a:solidFill>
                  <a:srgbClr val="424142"/>
                </a:solidFill>
                <a:effectLst/>
                <a:latin typeface="Georgia" pitchFamily="18" charset="0"/>
                <a:cs typeface="Arial" pitchFamily="34" charset="0"/>
              </a:rPr>
              <a:t> alone is lined by endoderm, while the other two are lined by ectoderm.</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sz="1200" b="1" i="0" u="none" strike="noStrike" cap="none" normalizeH="0" baseline="0" dirty="0" smtClean="0">
                <a:ln>
                  <a:noFill/>
                </a:ln>
                <a:solidFill>
                  <a:srgbClr val="424142"/>
                </a:solidFill>
                <a:effectLst/>
                <a:latin typeface="Georgia" pitchFamily="18" charset="0"/>
                <a:cs typeface="Arial" pitchFamily="34" charset="0"/>
              </a:rPr>
              <a:t>1. Foregut:</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sz="1200" b="0" i="0" u="none" strike="noStrike" cap="none" normalizeH="0" baseline="0" dirty="0" smtClean="0">
                <a:ln>
                  <a:noFill/>
                </a:ln>
                <a:solidFill>
                  <a:srgbClr val="424142"/>
                </a:solidFill>
                <a:effectLst/>
                <a:latin typeface="Georgia" pitchFamily="18" charset="0"/>
                <a:cs typeface="Arial" pitchFamily="34" charset="0"/>
              </a:rPr>
              <a:t>The foregut includes the mouth, </a:t>
            </a:r>
            <a:r>
              <a:rPr kumimoji="0" lang="en-US" sz="1200" b="0" i="0" u="none" strike="noStrike" cap="none" normalizeH="0" baseline="0" dirty="0" err="1" smtClean="0">
                <a:ln>
                  <a:noFill/>
                </a:ln>
                <a:solidFill>
                  <a:srgbClr val="424142"/>
                </a:solidFill>
                <a:effectLst/>
                <a:latin typeface="Georgia" pitchFamily="18" charset="0"/>
                <a:cs typeface="Arial" pitchFamily="34" charset="0"/>
              </a:rPr>
              <a:t>buccal</a:t>
            </a:r>
            <a:r>
              <a:rPr kumimoji="0" lang="en-US" sz="1200" b="0" i="0" u="none" strike="noStrike" cap="none" normalizeH="0" baseline="0" dirty="0" smtClean="0">
                <a:ln>
                  <a:noFill/>
                </a:ln>
                <a:solidFill>
                  <a:srgbClr val="424142"/>
                </a:solidFill>
                <a:effectLst/>
                <a:latin typeface="Georgia" pitchFamily="18" charset="0"/>
                <a:cs typeface="Arial" pitchFamily="34" charset="0"/>
              </a:rPr>
              <a:t> mass and </a:t>
            </a:r>
            <a:r>
              <a:rPr kumimoji="0" lang="en-US" sz="1200" b="0" i="0" u="none" strike="noStrike" cap="none" normalizeH="0" baseline="0" dirty="0" err="1" smtClean="0">
                <a:ln>
                  <a:noFill/>
                </a:ln>
                <a:solidFill>
                  <a:srgbClr val="424142"/>
                </a:solidFill>
                <a:effectLst/>
                <a:latin typeface="Georgia" pitchFamily="18" charset="0"/>
                <a:cs typeface="Arial" pitchFamily="34" charset="0"/>
              </a:rPr>
              <a:t>oesophagus</a:t>
            </a:r>
            <a:r>
              <a:rPr kumimoji="0" lang="en-US" sz="1200" b="0" i="0" u="none" strike="noStrike" cap="none" normalizeH="0" baseline="0" dirty="0" smtClean="0">
                <a:ln>
                  <a:noFill/>
                </a:ln>
                <a:solidFill>
                  <a:srgbClr val="424142"/>
                </a:solidFill>
                <a:effectLst/>
                <a:latin typeface="Georgia" pitchFamily="18" charset="0"/>
                <a:cs typeface="Arial" pitchFamily="34" charset="0"/>
              </a:rPr>
              <a:t>.</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sz="1200" b="1" i="0" u="none" strike="noStrike" cap="none" normalizeH="0" baseline="0" dirty="0" smtClean="0">
                <a:ln>
                  <a:noFill/>
                </a:ln>
                <a:solidFill>
                  <a:srgbClr val="424142"/>
                </a:solidFill>
                <a:effectLst/>
                <a:latin typeface="Georgia" pitchFamily="18" charset="0"/>
                <a:cs typeface="Arial" pitchFamily="34" charset="0"/>
              </a:rPr>
              <a:t>(</a:t>
            </a:r>
            <a:r>
              <a:rPr kumimoji="0" lang="en-US" sz="1200" b="1" i="0" u="none" strike="noStrike" cap="none" normalizeH="0" baseline="0" dirty="0" err="1" smtClean="0">
                <a:ln>
                  <a:noFill/>
                </a:ln>
                <a:solidFill>
                  <a:srgbClr val="424142"/>
                </a:solidFill>
                <a:effectLst/>
                <a:latin typeface="Georgia" pitchFamily="18" charset="0"/>
                <a:cs typeface="Arial" pitchFamily="34" charset="0"/>
              </a:rPr>
              <a:t>i</a:t>
            </a:r>
            <a:r>
              <a:rPr kumimoji="0" lang="en-US" sz="1200" b="1" i="0" u="none" strike="noStrike" cap="none" normalizeH="0" baseline="0" dirty="0" smtClean="0">
                <a:ln>
                  <a:noFill/>
                </a:ln>
                <a:solidFill>
                  <a:srgbClr val="424142"/>
                </a:solidFill>
                <a:effectLst/>
                <a:latin typeface="Georgia" pitchFamily="18" charset="0"/>
                <a:cs typeface="Arial" pitchFamily="34" charset="0"/>
              </a:rPr>
              <a:t>) Mouth:</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sz="1200" b="0" i="0" u="none" strike="noStrike" cap="none" normalizeH="0" baseline="0" dirty="0" smtClean="0">
                <a:ln>
                  <a:noFill/>
                </a:ln>
                <a:solidFill>
                  <a:srgbClr val="424142"/>
                </a:solidFill>
                <a:effectLst/>
                <a:latin typeface="Georgia" pitchFamily="18" charset="0"/>
                <a:cs typeface="Arial" pitchFamily="34" charset="0"/>
              </a:rPr>
              <a:t>The mouth is a narrow vertical slit situated at the end of snout. There are no true lips but the plicate edges alone serve as secondary lips.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sz="1200" b="1" i="0" u="none" strike="noStrike" cap="none" normalizeH="0" baseline="0" dirty="0" smtClean="0">
                <a:ln>
                  <a:noFill/>
                </a:ln>
                <a:solidFill>
                  <a:srgbClr val="424142"/>
                </a:solidFill>
                <a:effectLst/>
                <a:latin typeface="Georgia" pitchFamily="18" charset="0"/>
                <a:cs typeface="Arial" pitchFamily="34" charset="0"/>
              </a:rPr>
              <a:t>(ii) </a:t>
            </a:r>
            <a:r>
              <a:rPr kumimoji="0" lang="en-US" sz="1200" b="1" i="0" u="none" strike="noStrike" cap="none" normalizeH="0" baseline="0" dirty="0" err="1" smtClean="0">
                <a:ln>
                  <a:noFill/>
                </a:ln>
                <a:solidFill>
                  <a:srgbClr val="424142"/>
                </a:solidFill>
                <a:effectLst/>
                <a:latin typeface="Georgia" pitchFamily="18" charset="0"/>
                <a:cs typeface="Arial" pitchFamily="34" charset="0"/>
              </a:rPr>
              <a:t>Buccal</a:t>
            </a:r>
            <a:r>
              <a:rPr kumimoji="0" lang="en-US" sz="1200" b="1" i="0" u="none" strike="noStrike" cap="none" normalizeH="0" baseline="0" dirty="0" smtClean="0">
                <a:ln>
                  <a:noFill/>
                </a:ln>
                <a:solidFill>
                  <a:srgbClr val="424142"/>
                </a:solidFill>
                <a:effectLst/>
                <a:latin typeface="Georgia" pitchFamily="18" charset="0"/>
                <a:cs typeface="Arial" pitchFamily="34" charset="0"/>
              </a:rPr>
              <a:t> Mass: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sz="1200" b="0" i="0" u="none" strike="noStrike" cap="none" normalizeH="0" baseline="0" dirty="0" smtClean="0">
                <a:ln>
                  <a:noFill/>
                </a:ln>
                <a:solidFill>
                  <a:srgbClr val="424142"/>
                </a:solidFill>
                <a:effectLst/>
                <a:latin typeface="Georgia" pitchFamily="18" charset="0"/>
                <a:cs typeface="Arial" pitchFamily="34" charset="0"/>
              </a:rPr>
              <a:t>The mouth leads into a large cavity of </a:t>
            </a:r>
            <a:r>
              <a:rPr kumimoji="0" lang="en-US" sz="1200" b="0" i="0" u="none" strike="noStrike" cap="none" normalizeH="0" baseline="0" dirty="0" err="1" smtClean="0">
                <a:ln>
                  <a:noFill/>
                </a:ln>
                <a:solidFill>
                  <a:srgbClr val="424142"/>
                </a:solidFill>
                <a:effectLst/>
                <a:latin typeface="Georgia" pitchFamily="18" charset="0"/>
                <a:cs typeface="Arial" pitchFamily="34" charset="0"/>
              </a:rPr>
              <a:t>buccal</a:t>
            </a:r>
            <a:r>
              <a:rPr kumimoji="0" lang="en-US" sz="1200" b="0" i="0" u="none" strike="noStrike" cap="none" normalizeH="0" baseline="0" dirty="0" smtClean="0">
                <a:ln>
                  <a:noFill/>
                </a:ln>
                <a:solidFill>
                  <a:srgbClr val="424142"/>
                </a:solidFill>
                <a:effectLst/>
                <a:latin typeface="Georgia" pitchFamily="18" charset="0"/>
                <a:cs typeface="Arial" pitchFamily="34" charset="0"/>
              </a:rPr>
              <a:t> mass or pharynx having thick walls with several sets of muscles. The anterior part of the cavity of </a:t>
            </a:r>
            <a:r>
              <a:rPr kumimoji="0" lang="en-US" sz="1200" b="0" i="0" u="none" strike="noStrike" cap="none" normalizeH="0" baseline="0" dirty="0" err="1" smtClean="0">
                <a:ln>
                  <a:noFill/>
                </a:ln>
                <a:solidFill>
                  <a:srgbClr val="424142"/>
                </a:solidFill>
                <a:effectLst/>
                <a:latin typeface="Georgia" pitchFamily="18" charset="0"/>
                <a:cs typeface="Arial" pitchFamily="34" charset="0"/>
              </a:rPr>
              <a:t>buccal</a:t>
            </a:r>
            <a:r>
              <a:rPr kumimoji="0" lang="en-US" sz="1200" b="0" i="0" u="none" strike="noStrike" cap="none" normalizeH="0" baseline="0" dirty="0" smtClean="0">
                <a:ln>
                  <a:noFill/>
                </a:ln>
                <a:solidFill>
                  <a:srgbClr val="424142"/>
                </a:solidFill>
                <a:effectLst/>
                <a:latin typeface="Georgia" pitchFamily="18" charset="0"/>
                <a:cs typeface="Arial" pitchFamily="34" charset="0"/>
              </a:rPr>
              <a:t> mass is vestibule. Behind the vestibule are two jaws hanging from the roof of the </a:t>
            </a:r>
            <a:r>
              <a:rPr kumimoji="0" lang="en-US" sz="1200" b="0" i="0" u="none" strike="noStrike" cap="none" normalizeH="0" baseline="0" dirty="0" err="1" smtClean="0">
                <a:ln>
                  <a:noFill/>
                </a:ln>
                <a:solidFill>
                  <a:srgbClr val="424142"/>
                </a:solidFill>
                <a:effectLst/>
                <a:latin typeface="Georgia" pitchFamily="18" charset="0"/>
                <a:cs typeface="Arial" pitchFamily="34" charset="0"/>
              </a:rPr>
              <a:t>buccal</a:t>
            </a:r>
            <a:r>
              <a:rPr kumimoji="0" lang="en-US" sz="1200" b="0" i="0" u="none" strike="noStrike" cap="none" normalizeH="0" baseline="0" dirty="0" smtClean="0">
                <a:ln>
                  <a:noFill/>
                </a:ln>
                <a:solidFill>
                  <a:srgbClr val="424142"/>
                </a:solidFill>
                <a:effectLst/>
                <a:latin typeface="Georgia" pitchFamily="18" charset="0"/>
                <a:cs typeface="Arial" pitchFamily="34" charset="0"/>
              </a:rPr>
              <a:t> mass. The jaws bear muscles and their anterior edges have teeth-like projections for cutting up vegetable food.</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sz="1200" b="1" i="0" u="none" strike="noStrike" cap="none" normalizeH="0" baseline="0" dirty="0" err="1" smtClean="0">
                <a:ln>
                  <a:noFill/>
                </a:ln>
                <a:solidFill>
                  <a:srgbClr val="424142"/>
                </a:solidFill>
                <a:effectLst/>
                <a:latin typeface="Georgia" pitchFamily="18" charset="0"/>
                <a:cs typeface="Arial" pitchFamily="34" charset="0"/>
              </a:rPr>
              <a:t>Buccal</a:t>
            </a:r>
            <a:r>
              <a:rPr kumimoji="0" lang="en-US" sz="1200" b="1" i="0" u="none" strike="noStrike" cap="none" normalizeH="0" baseline="0" dirty="0" smtClean="0">
                <a:ln>
                  <a:noFill/>
                </a:ln>
                <a:solidFill>
                  <a:srgbClr val="424142"/>
                </a:solidFill>
                <a:effectLst/>
                <a:latin typeface="Georgia" pitchFamily="18" charset="0"/>
                <a:cs typeface="Arial" pitchFamily="34" charset="0"/>
              </a:rPr>
              <a:t> Cavity:</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sz="1200" b="0" i="0" u="none" strike="noStrike" cap="none" normalizeH="0" baseline="0" dirty="0" smtClean="0">
                <a:ln>
                  <a:noFill/>
                </a:ln>
                <a:solidFill>
                  <a:srgbClr val="424142"/>
                </a:solidFill>
                <a:effectLst/>
                <a:latin typeface="Georgia" pitchFamily="18" charset="0"/>
                <a:cs typeface="Arial" pitchFamily="34" charset="0"/>
              </a:rPr>
              <a:t>Behind the jaws is a large </a:t>
            </a:r>
            <a:r>
              <a:rPr kumimoji="0" lang="en-US" sz="1200" b="0" i="0" u="none" strike="noStrike" cap="none" normalizeH="0" baseline="0" dirty="0" err="1" smtClean="0">
                <a:ln>
                  <a:noFill/>
                </a:ln>
                <a:solidFill>
                  <a:srgbClr val="424142"/>
                </a:solidFill>
                <a:effectLst/>
                <a:latin typeface="Georgia" pitchFamily="18" charset="0"/>
                <a:cs typeface="Arial" pitchFamily="34" charset="0"/>
              </a:rPr>
              <a:t>buccal</a:t>
            </a:r>
            <a:r>
              <a:rPr kumimoji="0" lang="en-US" sz="1200" b="0" i="0" u="none" strike="noStrike" cap="none" normalizeH="0" baseline="0" dirty="0" smtClean="0">
                <a:ln>
                  <a:noFill/>
                </a:ln>
                <a:solidFill>
                  <a:srgbClr val="424142"/>
                </a:solidFill>
                <a:effectLst/>
                <a:latin typeface="Georgia" pitchFamily="18" charset="0"/>
                <a:cs typeface="Arial" pitchFamily="34" charset="0"/>
              </a:rPr>
              <a:t> cavity. On the floor of the </a:t>
            </a:r>
            <a:r>
              <a:rPr kumimoji="0" lang="en-US" sz="1200" b="0" i="0" u="none" strike="noStrike" cap="none" normalizeH="0" baseline="0" dirty="0" err="1" smtClean="0">
                <a:ln>
                  <a:noFill/>
                </a:ln>
                <a:solidFill>
                  <a:srgbClr val="424142"/>
                </a:solidFill>
                <a:effectLst/>
                <a:latin typeface="Georgia" pitchFamily="18" charset="0"/>
                <a:cs typeface="Arial" pitchFamily="34" charset="0"/>
              </a:rPr>
              <a:t>buccal</a:t>
            </a:r>
            <a:r>
              <a:rPr kumimoji="0" lang="en-US" sz="1200" b="0" i="0" u="none" strike="noStrike" cap="none" normalizeH="0" baseline="0" dirty="0" smtClean="0">
                <a:ln>
                  <a:noFill/>
                </a:ln>
                <a:solidFill>
                  <a:srgbClr val="424142"/>
                </a:solidFill>
                <a:effectLst/>
                <a:latin typeface="Georgia" pitchFamily="18" charset="0"/>
                <a:cs typeface="Arial" pitchFamily="34" charset="0"/>
              </a:rPr>
              <a:t> cavity is a large elevation called </a:t>
            </a:r>
            <a:r>
              <a:rPr kumimoji="0" lang="en-US" sz="1200" b="0" i="0" u="none" strike="noStrike" cap="none" normalizeH="0" baseline="0" dirty="0" err="1" smtClean="0">
                <a:ln>
                  <a:noFill/>
                </a:ln>
                <a:solidFill>
                  <a:srgbClr val="424142"/>
                </a:solidFill>
                <a:effectLst/>
                <a:latin typeface="Georgia" pitchFamily="18" charset="0"/>
                <a:cs typeface="Arial" pitchFamily="34" charset="0"/>
              </a:rPr>
              <a:t>odontophore</a:t>
            </a:r>
            <a:r>
              <a:rPr kumimoji="0" lang="en-US" sz="1200" b="0" i="0" u="none" strike="noStrike" cap="none" normalizeH="0" baseline="0" dirty="0" smtClean="0">
                <a:ln>
                  <a:noFill/>
                </a:ln>
                <a:solidFill>
                  <a:srgbClr val="424142"/>
                </a:solidFill>
                <a:effectLst/>
                <a:latin typeface="Georgia" pitchFamily="18" charset="0"/>
                <a:cs typeface="Arial" pitchFamily="34" charset="0"/>
              </a:rPr>
              <a:t>. The front part of </a:t>
            </a:r>
            <a:r>
              <a:rPr kumimoji="0" lang="en-US" sz="1200" b="0" i="0" u="none" strike="noStrike" cap="none" normalizeH="0" baseline="0" dirty="0" err="1" smtClean="0">
                <a:ln>
                  <a:noFill/>
                </a:ln>
                <a:solidFill>
                  <a:srgbClr val="424142"/>
                </a:solidFill>
                <a:effectLst/>
                <a:latin typeface="Georgia" pitchFamily="18" charset="0"/>
                <a:cs typeface="Arial" pitchFamily="34" charset="0"/>
              </a:rPr>
              <a:t>odontophore</a:t>
            </a:r>
            <a:r>
              <a:rPr kumimoji="0" lang="en-US" sz="1200" b="0" i="0" u="none" strike="noStrike" cap="none" normalizeH="0" baseline="0" dirty="0" smtClean="0">
                <a:ln>
                  <a:noFill/>
                </a:ln>
                <a:solidFill>
                  <a:srgbClr val="424142"/>
                </a:solidFill>
                <a:effectLst/>
                <a:latin typeface="Georgia" pitchFamily="18" charset="0"/>
                <a:cs typeface="Arial" pitchFamily="34" charset="0"/>
              </a:rPr>
              <a:t> has a furrowed </a:t>
            </a:r>
            <a:r>
              <a:rPr kumimoji="0" lang="en-US" sz="1200" b="0" i="0" u="none" strike="noStrike" cap="none" normalizeH="0" baseline="0" dirty="0" err="1" smtClean="0">
                <a:ln>
                  <a:noFill/>
                </a:ln>
                <a:solidFill>
                  <a:srgbClr val="424142"/>
                </a:solidFill>
                <a:effectLst/>
                <a:latin typeface="Georgia" pitchFamily="18" charset="0"/>
                <a:cs typeface="Arial" pitchFamily="34" charset="0"/>
              </a:rPr>
              <a:t>subradular</a:t>
            </a:r>
            <a:r>
              <a:rPr kumimoji="0" lang="en-US" sz="1200" b="0" i="0" u="none" strike="noStrike" cap="none" normalizeH="0" baseline="0" dirty="0" smtClean="0">
                <a:ln>
                  <a:noFill/>
                </a:ln>
                <a:solidFill>
                  <a:srgbClr val="424142"/>
                </a:solidFill>
                <a:effectLst/>
                <a:latin typeface="Georgia" pitchFamily="18" charset="0"/>
                <a:cs typeface="Arial" pitchFamily="34" charset="0"/>
              </a:rPr>
              <a:t> organ which helps in cutting food. The </a:t>
            </a:r>
            <a:r>
              <a:rPr kumimoji="0" lang="en-US" sz="1200" b="0" i="0" u="none" strike="noStrike" cap="none" normalizeH="0" baseline="0" dirty="0" err="1" smtClean="0">
                <a:ln>
                  <a:noFill/>
                </a:ln>
                <a:solidFill>
                  <a:srgbClr val="424142"/>
                </a:solidFill>
                <a:effectLst/>
                <a:latin typeface="Georgia" pitchFamily="18" charset="0"/>
                <a:cs typeface="Arial" pitchFamily="34" charset="0"/>
              </a:rPr>
              <a:t>odontophore</a:t>
            </a:r>
            <a:r>
              <a:rPr kumimoji="0" lang="en-US" sz="1200" b="0" i="0" u="none" strike="noStrike" cap="none" normalizeH="0" baseline="0" dirty="0" smtClean="0">
                <a:ln>
                  <a:noFill/>
                </a:ln>
                <a:solidFill>
                  <a:srgbClr val="424142"/>
                </a:solidFill>
                <a:effectLst/>
                <a:latin typeface="Georgia" pitchFamily="18" charset="0"/>
                <a:cs typeface="Arial" pitchFamily="34" charset="0"/>
              </a:rPr>
              <a:t> has protractor and retractor muscles and two pairs of cartilages, a pair of triangular superior cartilages which project into the </a:t>
            </a:r>
            <a:r>
              <a:rPr kumimoji="0" lang="en-US" sz="1200" b="0" i="0" u="none" strike="noStrike" cap="none" normalizeH="0" baseline="0" dirty="0" err="1" smtClean="0">
                <a:ln>
                  <a:noFill/>
                </a:ln>
                <a:solidFill>
                  <a:srgbClr val="424142"/>
                </a:solidFill>
                <a:effectLst/>
                <a:latin typeface="Georgia" pitchFamily="18" charset="0"/>
                <a:cs typeface="Arial" pitchFamily="34" charset="0"/>
              </a:rPr>
              <a:t>buccal</a:t>
            </a:r>
            <a:r>
              <a:rPr kumimoji="0" lang="en-US" sz="1200" b="0" i="0" u="none" strike="noStrike" cap="none" normalizeH="0" baseline="0" dirty="0" smtClean="0">
                <a:ln>
                  <a:noFill/>
                </a:ln>
                <a:solidFill>
                  <a:srgbClr val="424142"/>
                </a:solidFill>
                <a:effectLst/>
                <a:latin typeface="Georgia" pitchFamily="18" charset="0"/>
                <a:cs typeface="Arial" pitchFamily="34" charset="0"/>
              </a:rPr>
              <a:t> cavity, and a pair of large S-shaped lateral cartilages.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sz="1200" b="1" i="0" u="sng" strike="noStrike" cap="none" normalizeH="0" baseline="0" dirty="0" smtClean="0">
                <a:ln>
                  <a:noFill/>
                </a:ln>
                <a:solidFill>
                  <a:srgbClr val="FF0000"/>
                </a:solidFill>
                <a:effectLst/>
                <a:latin typeface="Georgia" pitchFamily="18" charset="0"/>
                <a:cs typeface="Arial" pitchFamily="34" charset="0"/>
                <a:hlinkClick r:id="rId2"/>
              </a:rPr>
              <a:t>  </a:t>
            </a:r>
            <a:endParaRPr kumimoji="0" lang="en-US" sz="1200" b="1" i="0" u="sng" strike="noStrike" cap="none" normalizeH="0" baseline="0" dirty="0" smtClean="0">
              <a:ln>
                <a:noFill/>
              </a:ln>
              <a:solidFill>
                <a:srgbClr val="FF0000"/>
              </a:solidFill>
              <a:effectLst/>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Pila globosa. Alimentary canal">
            <a:hlinkClick r:id="rId2"/>
          </p:cNvPr>
          <p:cNvPicPr>
            <a:picLocks noChangeAspect="1" noChangeArrowheads="1"/>
          </p:cNvPicPr>
          <p:nvPr/>
        </p:nvPicPr>
        <p:blipFill>
          <a:blip r:embed="rId3" cstate="print"/>
          <a:srcRect/>
          <a:stretch>
            <a:fillRect/>
          </a:stretch>
        </p:blipFill>
        <p:spPr bwMode="auto">
          <a:xfrm>
            <a:off x="254563" y="548680"/>
            <a:ext cx="7989845" cy="5616624"/>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ila-snail- nervous system  "/>
          <p:cNvPicPr>
            <a:picLocks noChangeAspect="1" noChangeArrowheads="1"/>
          </p:cNvPicPr>
          <p:nvPr/>
        </p:nvPicPr>
        <p:blipFill>
          <a:blip r:embed="rId2" cstate="print"/>
          <a:srcRect/>
          <a:stretch>
            <a:fillRect/>
          </a:stretch>
        </p:blipFill>
        <p:spPr bwMode="auto">
          <a:xfrm>
            <a:off x="1907704" y="1052736"/>
            <a:ext cx="4800600" cy="37338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620687"/>
            <a:ext cx="6984776" cy="5355312"/>
          </a:xfrm>
          <a:prstGeom prst="rect">
            <a:avLst/>
          </a:prstGeom>
        </p:spPr>
        <p:txBody>
          <a:bodyPr wrap="square">
            <a:spAutoFit/>
          </a:bodyPr>
          <a:lstStyle/>
          <a:p>
            <a:r>
              <a:rPr lang="en-IN" b="1" cap="all" dirty="0" smtClean="0"/>
              <a:t>NERVE GANGLIC :</a:t>
            </a:r>
          </a:p>
          <a:p>
            <a:r>
              <a:rPr lang="en-IN" dirty="0" smtClean="0"/>
              <a:t>1. Cerebral ganglia</a:t>
            </a:r>
          </a:p>
          <a:p>
            <a:r>
              <a:rPr lang="en-IN" dirty="0" smtClean="0"/>
              <a:t>2. Pedal ganglia</a:t>
            </a:r>
          </a:p>
          <a:p>
            <a:r>
              <a:rPr lang="en-IN" dirty="0" smtClean="0"/>
              <a:t>3. Visceral ganglia</a:t>
            </a:r>
          </a:p>
          <a:p>
            <a:r>
              <a:rPr lang="en-IN" dirty="0" smtClean="0"/>
              <a:t>4. Pleural ganglia</a:t>
            </a:r>
          </a:p>
          <a:p>
            <a:r>
              <a:rPr lang="en-IN" dirty="0" smtClean="0"/>
              <a:t>5. Supra and infra intestinal ganglia.</a:t>
            </a:r>
          </a:p>
          <a:p>
            <a:r>
              <a:rPr lang="en-IN" dirty="0" smtClean="0"/>
              <a:t>a) On the </a:t>
            </a:r>
            <a:r>
              <a:rPr lang="en-IN" dirty="0" err="1" smtClean="0"/>
              <a:t>dorso</a:t>
            </a:r>
            <a:r>
              <a:rPr lang="en-IN" dirty="0" smtClean="0"/>
              <a:t>-lateral sides of the </a:t>
            </a:r>
            <a:r>
              <a:rPr lang="en-IN" dirty="0" err="1" smtClean="0"/>
              <a:t>buccal</a:t>
            </a:r>
            <a:r>
              <a:rPr lang="en-IN" dirty="0" smtClean="0"/>
              <a:t> mass cerebral ganglia are present. They are connected by cerebral </a:t>
            </a:r>
            <a:r>
              <a:rPr lang="en-IN" dirty="0" err="1" smtClean="0"/>
              <a:t>commisures</a:t>
            </a:r>
            <a:r>
              <a:rPr lang="en-IN" dirty="0" smtClean="0"/>
              <a:t>.</a:t>
            </a:r>
          </a:p>
          <a:p>
            <a:r>
              <a:rPr lang="en-IN" dirty="0" smtClean="0"/>
              <a:t>b) On the </a:t>
            </a:r>
            <a:r>
              <a:rPr lang="en-IN" dirty="0" err="1" smtClean="0"/>
              <a:t>ventrolateral</a:t>
            </a:r>
            <a:r>
              <a:rPr lang="en-IN" dirty="0" smtClean="0"/>
              <a:t> sides of the </a:t>
            </a:r>
            <a:r>
              <a:rPr lang="en-IN" dirty="0" err="1" smtClean="0"/>
              <a:t>buccal</a:t>
            </a:r>
            <a:r>
              <a:rPr lang="en-IN" dirty="0" smtClean="0"/>
              <a:t> mass a pair pleural and a pair pedal ganglia are present. The cerebral ganglia and pleural ganglia are connected by .c :</a:t>
            </a:r>
            <a:r>
              <a:rPr lang="en-IN" dirty="0" err="1" smtClean="0"/>
              <a:t>rebro</a:t>
            </a:r>
            <a:r>
              <a:rPr lang="en-IN" dirty="0" smtClean="0"/>
              <a:t>-pleural connectives. The cerebral and pedal ganglia are connected by </a:t>
            </a:r>
            <a:r>
              <a:rPr lang="en-IN" dirty="0" err="1" smtClean="0"/>
              <a:t>cerebro</a:t>
            </a:r>
            <a:r>
              <a:rPr lang="en-IN" dirty="0" smtClean="0"/>
              <a:t>-pedal connectives.</a:t>
            </a:r>
          </a:p>
          <a:p>
            <a:r>
              <a:rPr lang="en-IN" dirty="0" smtClean="0"/>
              <a:t>c) The two pedal ganglia are connected by pedal </a:t>
            </a:r>
            <a:r>
              <a:rPr lang="en-IN" dirty="0" err="1" smtClean="0"/>
              <a:t>commisure</a:t>
            </a:r>
            <a:r>
              <a:rPr lang="en-IN" dirty="0" smtClean="0"/>
              <a:t>.</a:t>
            </a:r>
          </a:p>
          <a:p>
            <a:r>
              <a:rPr lang="en-IN" dirty="0" smtClean="0"/>
              <a:t>All these structures will form a nerve ring which looks like a square.</a:t>
            </a:r>
          </a:p>
          <a:p>
            <a:r>
              <a:rPr lang="en-IN" dirty="0" smtClean="0"/>
              <a:t>d) At the junction of </a:t>
            </a:r>
            <a:r>
              <a:rPr lang="en-IN" dirty="0" err="1" smtClean="0"/>
              <a:t>buccal</a:t>
            </a:r>
            <a:r>
              <a:rPr lang="en-IN" dirty="0" smtClean="0"/>
              <a:t> mass and oesophagus two </a:t>
            </a:r>
            <a:r>
              <a:rPr lang="en-IN" dirty="0" err="1" smtClean="0"/>
              <a:t>buccal</a:t>
            </a:r>
            <a:r>
              <a:rPr lang="en-IN" dirty="0" smtClean="0"/>
              <a:t> ganglia are present. They are connected in the cerebral ganglia with connectives</a:t>
            </a:r>
          </a:p>
          <a:p>
            <a:r>
              <a:rPr lang="en-IN" dirty="0" smtClean="0"/>
              <a:t>c) In the visceral mass two visceral ganglia are present. The pleural ganglia and visceral ganglia are connected by right and left </a:t>
            </a:r>
            <a:r>
              <a:rPr lang="en-IN" dirty="0" err="1" smtClean="0"/>
              <a:t>pleuro</a:t>
            </a:r>
            <a:r>
              <a:rPr lang="en-IN" dirty="0" smtClean="0"/>
              <a:t>-visceral connectives.</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335846"/>
            <a:ext cx="7776864" cy="3693319"/>
          </a:xfrm>
          <a:prstGeom prst="rect">
            <a:avLst/>
          </a:prstGeom>
        </p:spPr>
        <p:txBody>
          <a:bodyPr wrap="square">
            <a:spAutoFit/>
          </a:bodyPr>
          <a:lstStyle/>
          <a:p>
            <a:r>
              <a:rPr lang="en-IN" dirty="0" smtClean="0"/>
              <a:t>From the right pleural ganglion a supra intestinal nerve will arise. It will travel over the oesophagus and is connected to the left </a:t>
            </a:r>
            <a:r>
              <a:rPr lang="en-IN" dirty="0" err="1" smtClean="0"/>
              <a:t>pleuro</a:t>
            </a:r>
            <a:r>
              <a:rPr lang="en-IN" dirty="0" smtClean="0"/>
              <a:t>-visceral connective. At this point, it form a supra intestinal ganglion.</a:t>
            </a:r>
          </a:p>
          <a:p>
            <a:r>
              <a:rPr lang="en-IN" dirty="0" smtClean="0"/>
              <a:t>f) Left pleural ganglion gives a nerve which connects with right </a:t>
            </a:r>
            <a:r>
              <a:rPr lang="en-IN" dirty="0" err="1" smtClean="0"/>
              <a:t>pleuro</a:t>
            </a:r>
            <a:r>
              <a:rPr lang="en-IN" dirty="0" smtClean="0"/>
              <a:t>-visceral connective and a infra intestinal ganglion is formed.</a:t>
            </a:r>
          </a:p>
          <a:p>
            <a:r>
              <a:rPr lang="en-IN" dirty="0" smtClean="0"/>
              <a:t>Thus these nerves will give '8' shaped structure.</a:t>
            </a:r>
          </a:p>
          <a:p>
            <a:r>
              <a:rPr lang="en-IN" dirty="0" smtClean="0"/>
              <a:t>g) From cerebral nerve ganglia a number of small nerves will arise. They travel to tentacles, eyes, </a:t>
            </a:r>
            <a:r>
              <a:rPr lang="en-IN" dirty="0" err="1" smtClean="0"/>
              <a:t>statocysts</a:t>
            </a:r>
            <a:r>
              <a:rPr lang="en-IN" dirty="0" smtClean="0"/>
              <a:t> etc.</a:t>
            </a:r>
          </a:p>
          <a:p>
            <a:r>
              <a:rPr lang="en-IN" dirty="0" smtClean="0"/>
              <a:t>h) From pleural </a:t>
            </a:r>
            <a:r>
              <a:rPr lang="en-IN" dirty="0" err="1" smtClean="0"/>
              <a:t>tjerve</a:t>
            </a:r>
            <a:r>
              <a:rPr lang="en-IN" dirty="0" smtClean="0"/>
              <a:t> ganglia nerves will arise and will innervate mantle.</a:t>
            </a:r>
          </a:p>
          <a:p>
            <a:r>
              <a:rPr lang="en-IN" dirty="0" err="1" smtClean="0"/>
              <a:t>i</a:t>
            </a:r>
            <a:r>
              <a:rPr lang="en-IN" dirty="0" smtClean="0"/>
              <a:t>) From visceral ganglia nerves will go to excretory organs, reproductive organs,</a:t>
            </a:r>
            <a:br>
              <a:rPr lang="en-IN" dirty="0" smtClean="0"/>
            </a:br>
            <a:r>
              <a:rPr lang="en-IN" dirty="0" smtClean="0"/>
              <a:t>and to stomach.</a:t>
            </a:r>
          </a:p>
          <a:p>
            <a:r>
              <a:rPr lang="en-IN" dirty="0" smtClean="0"/>
              <a:t>Thus a well-developed nervous system is seen in the </a:t>
            </a:r>
            <a:r>
              <a:rPr lang="en-IN" dirty="0" err="1" smtClean="0"/>
              <a:t>pila</a:t>
            </a:r>
            <a:r>
              <a:rPr lang="en-IN" dirty="0" smtClean="0"/>
              <a:t>.</a:t>
            </a:r>
          </a:p>
          <a:p>
            <a:pPr fontAlgn="ctr"/>
            <a:r>
              <a:rPr lang="en-IN" dirty="0" smtClean="0">
                <a:hlinkClick r:id="rId2" tooltip="Email This"/>
              </a:rPr>
              <a:t>Email </a:t>
            </a:r>
            <a:r>
              <a:rPr lang="en-IN" dirty="0" err="1" smtClean="0">
                <a:hlinkClick r:id="rId2" tooltip="Email This"/>
              </a:rPr>
              <a:t>This</a:t>
            </a:r>
            <a:r>
              <a:rPr lang="en-IN" dirty="0" err="1" smtClean="0">
                <a:hlinkClick r:id="rId3" tooltip="BlogThis!"/>
              </a:rPr>
              <a:t>BlogThis!</a:t>
            </a:r>
            <a:r>
              <a:rPr lang="en-IN" dirty="0" err="1" smtClean="0">
                <a:hlinkClick r:id="rId4" tooltip="Share to Twitter"/>
              </a:rPr>
              <a:t>Share</a:t>
            </a:r>
            <a:r>
              <a:rPr lang="en-IN" dirty="0" smtClean="0">
                <a:hlinkClick r:id="rId4" tooltip="Share to Twitter"/>
              </a:rPr>
              <a:t> to </a:t>
            </a:r>
            <a:r>
              <a:rPr lang="en-IN" dirty="0" err="1" smtClean="0">
                <a:hlinkClick r:id="rId4" tooltip="Share to Twitter"/>
              </a:rPr>
              <a:t>Twitter</a:t>
            </a:r>
            <a:r>
              <a:rPr lang="en-IN" dirty="0" err="1" smtClean="0">
                <a:hlinkClick r:id="rId5" tooltip="Share to Facebook"/>
              </a:rPr>
              <a:t>Share</a:t>
            </a:r>
            <a:r>
              <a:rPr lang="en-IN" dirty="0" smtClean="0">
                <a:hlinkClick r:id="rId5" tooltip="Share to Facebook"/>
              </a:rPr>
              <a:t> to </a:t>
            </a:r>
            <a:r>
              <a:rPr lang="en-IN" dirty="0" err="1" smtClean="0">
                <a:hlinkClick r:id="rId5" tooltip="Share to Facebook"/>
              </a:rPr>
              <a:t>Facebook</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88639"/>
            <a:ext cx="8208912" cy="5478423"/>
          </a:xfrm>
          <a:prstGeom prst="rect">
            <a:avLst/>
          </a:prstGeom>
        </p:spPr>
        <p:txBody>
          <a:bodyPr wrap="square">
            <a:spAutoFit/>
          </a:bodyPr>
          <a:lstStyle/>
          <a:p>
            <a:r>
              <a:rPr lang="en-IN" sz="1400" b="1" dirty="0" smtClean="0"/>
              <a:t>Male Reproductive System</a:t>
            </a:r>
            <a:endParaRPr lang="en-IN" sz="1400" dirty="0" smtClean="0"/>
          </a:p>
          <a:p>
            <a:r>
              <a:rPr lang="en-IN" sz="1400" dirty="0" smtClean="0"/>
              <a:t> </a:t>
            </a:r>
          </a:p>
          <a:p>
            <a:r>
              <a:rPr lang="en-IN" sz="1400" dirty="0" smtClean="0"/>
              <a:t>It shows testis, vas deferens and penis.</a:t>
            </a:r>
          </a:p>
          <a:p>
            <a:r>
              <a:rPr lang="en-IN" sz="1400" dirty="0" smtClean="0"/>
              <a:t> </a:t>
            </a:r>
          </a:p>
          <a:p>
            <a:r>
              <a:rPr lang="en-IN" sz="1400" b="1" dirty="0" smtClean="0"/>
              <a:t>1. Testis:</a:t>
            </a:r>
            <a:r>
              <a:rPr lang="en-IN" sz="1400" dirty="0" smtClean="0"/>
              <a:t> Only one testis is present. It is present in the visceral mass.</a:t>
            </a:r>
          </a:p>
          <a:p>
            <a:r>
              <a:rPr lang="en-IN" sz="1400" dirty="0" smtClean="0"/>
              <a:t> </a:t>
            </a:r>
          </a:p>
          <a:p>
            <a:r>
              <a:rPr lang="en-IN" sz="1400" b="1" dirty="0" smtClean="0"/>
              <a:t>2. Vas deferens:</a:t>
            </a:r>
            <a:r>
              <a:rPr lang="en-IN" sz="1400" dirty="0" smtClean="0"/>
              <a:t> From testis a number of vas </a:t>
            </a:r>
            <a:r>
              <a:rPr lang="en-IN" sz="1400" dirty="0" err="1" smtClean="0"/>
              <a:t>efferentja</a:t>
            </a:r>
            <a:r>
              <a:rPr lang="en-IN" sz="1400" dirty="0" smtClean="0"/>
              <a:t> will arise. They unite to form vas deferens. This is divisible into 3 parts.</a:t>
            </a:r>
          </a:p>
          <a:p>
            <a:r>
              <a:rPr lang="en-IN" sz="1400" dirty="0" smtClean="0"/>
              <a:t> </a:t>
            </a:r>
          </a:p>
          <a:p>
            <a:r>
              <a:rPr lang="en-IN" sz="1400" b="1" dirty="0" smtClean="0"/>
              <a:t>Proximal tubular part:</a:t>
            </a:r>
            <a:r>
              <a:rPr lang="en-IN" sz="1400" dirty="0" smtClean="0"/>
              <a:t> It is thin tube, it is narrow.</a:t>
            </a:r>
          </a:p>
          <a:p>
            <a:r>
              <a:rPr lang="en-IN" sz="1400" b="1" dirty="0" smtClean="0"/>
              <a:t>Middle curved part:</a:t>
            </a:r>
            <a:r>
              <a:rPr lang="en-IN" sz="1400" dirty="0" smtClean="0"/>
              <a:t> It is curved. It is bulged. It will store sperms.</a:t>
            </a:r>
          </a:p>
          <a:p>
            <a:r>
              <a:rPr lang="en-IN" sz="1400" b="1" dirty="0" smtClean="0"/>
              <a:t>Distal glandular part:</a:t>
            </a:r>
            <a:r>
              <a:rPr lang="en-IN" sz="1400" dirty="0" smtClean="0"/>
              <a:t> The last part is glandular. It will open on the genital papilla.</a:t>
            </a:r>
          </a:p>
          <a:p>
            <a:r>
              <a:rPr lang="en-IN" sz="1400" dirty="0" smtClean="0"/>
              <a:t> </a:t>
            </a:r>
          </a:p>
          <a:p>
            <a:r>
              <a:rPr lang="en-IN" sz="1400" b="1" dirty="0" smtClean="0"/>
              <a:t>3. Penis:</a:t>
            </a:r>
            <a:r>
              <a:rPr lang="en-IN" sz="1400" dirty="0" smtClean="0"/>
              <a:t> In front the anus from the edge of mantle a curved penis will arise ii is called Penis. It shows a groove. Through this groove sperms will travel</a:t>
            </a:r>
          </a:p>
          <a:p>
            <a:r>
              <a:rPr lang="en-IN" sz="1400" dirty="0" smtClean="0"/>
              <a:t> </a:t>
            </a:r>
          </a:p>
          <a:p>
            <a:r>
              <a:rPr lang="en-IN" sz="1400" b="1" dirty="0" smtClean="0"/>
              <a:t>Hypo </a:t>
            </a:r>
            <a:r>
              <a:rPr lang="en-IN" sz="1400" b="1" dirty="0" err="1" smtClean="0"/>
              <a:t>branchial</a:t>
            </a:r>
            <a:r>
              <a:rPr lang="en-IN" sz="1400" b="1" dirty="0" smtClean="0"/>
              <a:t> gland:</a:t>
            </a:r>
            <a:r>
              <a:rPr lang="en-IN" sz="1400" dirty="0" smtClean="0"/>
              <a:t> Near the </a:t>
            </a:r>
            <a:r>
              <a:rPr lang="en-IN" sz="1400" dirty="0" smtClean="0">
                <a:hlinkClick r:id="rId2" tooltip="Base"/>
              </a:rPr>
              <a:t>base</a:t>
            </a:r>
            <a:r>
              <a:rPr lang="en-IN" sz="1400" dirty="0" smtClean="0"/>
              <a:t> of penis a big hypo-</a:t>
            </a:r>
            <a:r>
              <a:rPr lang="en-IN" sz="1400" dirty="0" err="1" smtClean="0"/>
              <a:t>branchial</a:t>
            </a:r>
            <a:r>
              <a:rPr lang="en-IN" sz="1400" dirty="0" smtClean="0"/>
              <a:t> gland is present. Its functions are not clearly known.</a:t>
            </a:r>
          </a:p>
          <a:p>
            <a:r>
              <a:rPr lang="en-IN" sz="1400" dirty="0" smtClean="0"/>
              <a:t> </a:t>
            </a:r>
          </a:p>
          <a:p>
            <a:r>
              <a:rPr lang="en-IN" sz="1400" b="1" dirty="0" smtClean="0"/>
              <a:t>Sperms:</a:t>
            </a:r>
            <a:r>
              <a:rPr lang="en-IN" sz="1400" dirty="0" smtClean="0"/>
              <a:t> In </a:t>
            </a:r>
            <a:r>
              <a:rPr lang="en-IN" sz="1400" dirty="0" err="1" smtClean="0"/>
              <a:t>pila</a:t>
            </a:r>
            <a:r>
              <a:rPr lang="en-IN" sz="1400" dirty="0" smtClean="0"/>
              <a:t> two types of sperms are formed.</a:t>
            </a:r>
          </a:p>
          <a:p>
            <a:r>
              <a:rPr lang="en-IN" sz="1400" dirty="0" smtClean="0"/>
              <a:t> </a:t>
            </a:r>
          </a:p>
          <a:p>
            <a:r>
              <a:rPr lang="en-IN" sz="1400" b="1" dirty="0" err="1" smtClean="0"/>
              <a:t>Enpyrene</a:t>
            </a:r>
            <a:r>
              <a:rPr lang="en-IN" sz="1400" b="1" dirty="0" smtClean="0"/>
              <a:t> type:</a:t>
            </a:r>
            <a:r>
              <a:rPr lang="en-IN" sz="1400" dirty="0" smtClean="0"/>
              <a:t> They are thin. They show head, middle piece and tail. They are 25 microns in length. They can swim. The tail has a cilium. These sperms can fertilize the </a:t>
            </a:r>
            <a:r>
              <a:rPr lang="en-IN" sz="1400" dirty="0" smtClean="0">
                <a:hlinkClick r:id="rId3" tooltip="Ovum"/>
              </a:rPr>
              <a:t>ovum</a:t>
            </a:r>
            <a:r>
              <a:rPr lang="en-IN" sz="1400" dirty="0" smtClean="0"/>
              <a:t>.</a:t>
            </a:r>
          </a:p>
          <a:p>
            <a:r>
              <a:rPr lang="en-IN" sz="1400" b="1" dirty="0" err="1" smtClean="0"/>
              <a:t>Oligopyrene</a:t>
            </a:r>
            <a:r>
              <a:rPr lang="en-IN" sz="1400" b="1" dirty="0" smtClean="0"/>
              <a:t> sperms:</a:t>
            </a:r>
            <a:r>
              <a:rPr lang="en-IN" sz="1400" dirty="0" smtClean="0"/>
              <a:t> These are sickle shaped. They show 4 to 5 cilia. They are 32.5 microns in length. Specific head is not seen. They cannot move They can never fertilise.</a:t>
            </a:r>
            <a:endParaRPr lang="en-IN"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980728"/>
            <a:ext cx="8352928" cy="5109091"/>
          </a:xfrm>
          <a:prstGeom prst="rect">
            <a:avLst/>
          </a:prstGeom>
        </p:spPr>
        <p:txBody>
          <a:bodyPr wrap="square">
            <a:spAutoFit/>
          </a:bodyPr>
          <a:lstStyle/>
          <a:p>
            <a:r>
              <a:rPr lang="en-IN" sz="1400" b="1" dirty="0" smtClean="0"/>
              <a:t>Female Reproductive System</a:t>
            </a:r>
            <a:endParaRPr lang="en-IN" sz="1400" dirty="0" smtClean="0"/>
          </a:p>
          <a:p>
            <a:r>
              <a:rPr lang="en-IN" sz="1400" dirty="0" smtClean="0"/>
              <a:t> </a:t>
            </a:r>
          </a:p>
          <a:p>
            <a:r>
              <a:rPr lang="en-IN" sz="1400" dirty="0" smtClean="0"/>
              <a:t>In the female reproductive system ovary, oviduct, seminal receptacle and uterus are present.</a:t>
            </a:r>
          </a:p>
          <a:p>
            <a:r>
              <a:rPr lang="en-IN" sz="1400" dirty="0" smtClean="0"/>
              <a:t> </a:t>
            </a:r>
          </a:p>
          <a:p>
            <a:r>
              <a:rPr lang="en-IN" sz="1400" b="1" dirty="0" smtClean="0"/>
              <a:t>1. Ovary:</a:t>
            </a:r>
            <a:r>
              <a:rPr lang="en-IN" sz="1400" dirty="0" smtClean="0"/>
              <a:t> It is present above the </a:t>
            </a:r>
            <a:r>
              <a:rPr lang="en-IN" sz="1400" dirty="0" err="1" smtClean="0"/>
              <a:t>hepato</a:t>
            </a:r>
            <a:r>
              <a:rPr lang="en-IN" sz="1400" dirty="0" smtClean="0"/>
              <a:t>-pancreas. It is branched. It is light orange coloured. When it is mature it becomes black. It gives oviduct.</a:t>
            </a:r>
          </a:p>
          <a:p>
            <a:r>
              <a:rPr lang="en-IN" sz="1400" dirty="0" smtClean="0"/>
              <a:t> </a:t>
            </a:r>
          </a:p>
          <a:p>
            <a:r>
              <a:rPr lang="en-IN" sz="1400" b="1" dirty="0" smtClean="0"/>
              <a:t>2. Oviduct:</a:t>
            </a:r>
            <a:r>
              <a:rPr lang="en-IN" sz="1400" dirty="0" smtClean="0"/>
              <a:t> It is a narrow duct. It opens into seminal receptacle.</a:t>
            </a:r>
          </a:p>
          <a:p>
            <a:r>
              <a:rPr lang="en-IN" sz="1400" dirty="0" smtClean="0"/>
              <a:t> </a:t>
            </a:r>
          </a:p>
          <a:p>
            <a:r>
              <a:rPr lang="en-IN" sz="1400" b="1" dirty="0" smtClean="0"/>
              <a:t>3. Seminal Receptacle:</a:t>
            </a:r>
            <a:r>
              <a:rPr lang="en-IN" sz="1400" dirty="0" smtClean="0"/>
              <a:t> It is bean shaped bulged </a:t>
            </a:r>
            <a:r>
              <a:rPr lang="en-IN" sz="1400" dirty="0" smtClean="0">
                <a:hlinkClick r:id="rId2" tooltip="Organ"/>
              </a:rPr>
              <a:t>organ</a:t>
            </a:r>
            <a:r>
              <a:rPr lang="en-IN" sz="1400" dirty="0" smtClean="0"/>
              <a:t>. It will receive the </a:t>
            </a:r>
            <a:r>
              <a:rPr lang="en-IN" sz="1400" dirty="0" err="1" smtClean="0"/>
              <a:t>sperr</a:t>
            </a:r>
            <a:r>
              <a:rPr lang="en-IN" sz="1400" dirty="0" smtClean="0"/>
              <a:t> s from male during copulation.</a:t>
            </a:r>
          </a:p>
          <a:p>
            <a:r>
              <a:rPr lang="en-IN" sz="1400" dirty="0" smtClean="0"/>
              <a:t> </a:t>
            </a:r>
          </a:p>
          <a:p>
            <a:r>
              <a:rPr lang="en-IN" sz="1400" b="1" dirty="0" smtClean="0"/>
              <a:t>4. </a:t>
            </a:r>
            <a:r>
              <a:rPr lang="en-IN" sz="1400" b="1" dirty="0" err="1" smtClean="0"/>
              <a:t>Utirus</a:t>
            </a:r>
            <a:r>
              <a:rPr lang="en-IN" sz="1400" b="1" dirty="0" smtClean="0"/>
              <a:t>:</a:t>
            </a:r>
            <a:r>
              <a:rPr lang="en-IN" sz="1400" dirty="0" smtClean="0"/>
              <a:t> It is a big yellow coloured sac. Seminal receptacle will open into it. At it a 2X vagina is present. It opens out through female genital aperture near the anus.</a:t>
            </a:r>
          </a:p>
          <a:p>
            <a:r>
              <a:rPr lang="en-IN" sz="1400" dirty="0" smtClean="0"/>
              <a:t> </a:t>
            </a:r>
          </a:p>
          <a:p>
            <a:r>
              <a:rPr lang="en-IN" sz="1400" b="1" i="1" dirty="0" smtClean="0"/>
              <a:t>Copulation</a:t>
            </a:r>
            <a:endParaRPr lang="en-IN" sz="1400" dirty="0" smtClean="0"/>
          </a:p>
          <a:p>
            <a:r>
              <a:rPr lang="en-IN" sz="1400" dirty="0" smtClean="0"/>
              <a:t> </a:t>
            </a:r>
          </a:p>
          <a:p>
            <a:r>
              <a:rPr lang="en-IN" sz="1400" dirty="0" smtClean="0"/>
              <a:t>In the rainy season copulation will take place between male and female &gt;</a:t>
            </a:r>
            <a:r>
              <a:rPr lang="en-IN" sz="1400" dirty="0" err="1" smtClean="0"/>
              <a:t>ilas</a:t>
            </a:r>
            <a:r>
              <a:rPr lang="en-IN" sz="1400" dirty="0" smtClean="0"/>
              <a:t>. Male and female will attach in opposite directions. Male will inject sperms through penis into the seminal receptacle of the female.</a:t>
            </a:r>
          </a:p>
          <a:p>
            <a:r>
              <a:rPr lang="en-IN" sz="1400" dirty="0" smtClean="0"/>
              <a:t> </a:t>
            </a:r>
          </a:p>
          <a:p>
            <a:r>
              <a:rPr lang="en-IN" sz="1400" b="1" i="1" dirty="0" smtClean="0"/>
              <a:t>Fertilisation</a:t>
            </a:r>
            <a:endParaRPr lang="en-IN" sz="1400" dirty="0" smtClean="0"/>
          </a:p>
          <a:p>
            <a:r>
              <a:rPr lang="en-IN" sz="1400" dirty="0" smtClean="0"/>
              <a:t> </a:t>
            </a:r>
          </a:p>
          <a:p>
            <a:r>
              <a:rPr lang="en-IN" sz="1400" dirty="0" smtClean="0"/>
              <a:t>In the uterus fertilization is carried on. They are liberated on moist places by female. They hatch and give small organism which resemble the adult </a:t>
            </a:r>
            <a:r>
              <a:rPr lang="en-IN" sz="1400" dirty="0" err="1" smtClean="0"/>
              <a:t>pila</a:t>
            </a:r>
            <a:r>
              <a:rPr lang="en-IN" dirty="0" smtClean="0"/>
              <a:t>.</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REPRODUCTIVE SYSTEM IN PILA (SNAI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28" name="AutoShape 4" descr="REPRODUCTIVE SYSTEM IN PILA (SNAI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30" name="AutoShape 6" descr="REPRODUCTIVE SYSTEM IN PILA (SNAI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1032" name="Picture 8" descr="REPRODUCTIVE SYSTEM IN PILA (SNAIL)"/>
          <p:cNvPicPr>
            <a:picLocks noChangeAspect="1" noChangeArrowheads="1"/>
          </p:cNvPicPr>
          <p:nvPr/>
        </p:nvPicPr>
        <p:blipFill>
          <a:blip r:embed="rId2" cstate="print"/>
          <a:srcRect/>
          <a:stretch>
            <a:fillRect/>
          </a:stretch>
        </p:blipFill>
        <p:spPr bwMode="auto">
          <a:xfrm>
            <a:off x="1763688" y="493615"/>
            <a:ext cx="5760640" cy="5167633"/>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Apple Snail: External Features and Locomotion | Zoology"/>
          <p:cNvPicPr>
            <a:picLocks noChangeAspect="1" noChangeArrowheads="1"/>
          </p:cNvPicPr>
          <p:nvPr/>
        </p:nvPicPr>
        <p:blipFill>
          <a:blip r:embed="rId2" cstate="print"/>
          <a:srcRect/>
          <a:stretch>
            <a:fillRect/>
          </a:stretch>
        </p:blipFill>
        <p:spPr bwMode="auto">
          <a:xfrm>
            <a:off x="1907704" y="980728"/>
            <a:ext cx="1466850" cy="3105150"/>
          </a:xfrm>
          <a:prstGeom prst="rect">
            <a:avLst/>
          </a:prstGeom>
          <a:noFill/>
        </p:spPr>
      </p:pic>
      <p:pic>
        <p:nvPicPr>
          <p:cNvPr id="30724" name="Picture 4" descr="Zoology - Results from #176"/>
          <p:cNvPicPr>
            <a:picLocks noChangeAspect="1" noChangeArrowheads="1"/>
          </p:cNvPicPr>
          <p:nvPr/>
        </p:nvPicPr>
        <p:blipFill>
          <a:blip r:embed="rId3" cstate="print"/>
          <a:srcRect/>
          <a:stretch>
            <a:fillRect/>
          </a:stretch>
        </p:blipFill>
        <p:spPr bwMode="auto">
          <a:xfrm>
            <a:off x="3851920" y="476672"/>
            <a:ext cx="3384376" cy="3021411"/>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Pila (gastropod) - Wikipedia"/>
          <p:cNvPicPr>
            <a:picLocks noChangeAspect="1" noChangeArrowheads="1"/>
          </p:cNvPicPr>
          <p:nvPr/>
        </p:nvPicPr>
        <p:blipFill>
          <a:blip r:embed="rId2" cstate="print"/>
          <a:srcRect/>
          <a:stretch>
            <a:fillRect/>
          </a:stretch>
        </p:blipFill>
        <p:spPr bwMode="auto">
          <a:xfrm>
            <a:off x="2483768" y="4293096"/>
            <a:ext cx="2600325" cy="1762126"/>
          </a:xfrm>
          <a:prstGeom prst="rect">
            <a:avLst/>
          </a:prstGeom>
          <a:noFill/>
        </p:spPr>
      </p:pic>
      <p:pic>
        <p:nvPicPr>
          <p:cNvPr id="31748" name="Picture 4" descr="Study Notes on Pila | Mollusca"/>
          <p:cNvPicPr>
            <a:picLocks noChangeAspect="1" noChangeArrowheads="1"/>
          </p:cNvPicPr>
          <p:nvPr/>
        </p:nvPicPr>
        <p:blipFill>
          <a:blip r:embed="rId3" cstate="print"/>
          <a:srcRect/>
          <a:stretch>
            <a:fillRect/>
          </a:stretch>
        </p:blipFill>
        <p:spPr bwMode="auto">
          <a:xfrm>
            <a:off x="1691680" y="1916832"/>
            <a:ext cx="3076575" cy="1485900"/>
          </a:xfrm>
          <a:prstGeom prst="rect">
            <a:avLst/>
          </a:prstGeom>
          <a:noFill/>
        </p:spPr>
      </p:pic>
      <p:sp>
        <p:nvSpPr>
          <p:cNvPr id="31750" name="AutoShape 6" descr="Respiration in Pila| Amphibious Anima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31752" name="AutoShape 8" descr="Respiration in Pila| Amphibious Anima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443841"/>
            <a:ext cx="4572000" cy="3970318"/>
          </a:xfrm>
          <a:prstGeom prst="rect">
            <a:avLst/>
          </a:prstGeom>
        </p:spPr>
        <p:txBody>
          <a:bodyPr>
            <a:spAutoFit/>
          </a:bodyPr>
          <a:lstStyle/>
          <a:p>
            <a:pPr fontAlgn="base"/>
            <a:r>
              <a:rPr lang="en-IN" b="1" dirty="0"/>
              <a:t>Contents:</a:t>
            </a:r>
            <a:endParaRPr lang="en-IN" dirty="0"/>
          </a:p>
          <a:p>
            <a:pPr fontAlgn="base"/>
            <a:r>
              <a:rPr lang="en-IN" dirty="0"/>
              <a:t>Habit and Habitat of </a:t>
            </a:r>
            <a:r>
              <a:rPr lang="en-IN" dirty="0" err="1"/>
              <a:t>Pila</a:t>
            </a:r>
            <a:r>
              <a:rPr lang="en-IN" dirty="0"/>
              <a:t> </a:t>
            </a:r>
            <a:r>
              <a:rPr lang="en-IN" dirty="0" err="1"/>
              <a:t>Globosa</a:t>
            </a:r>
            <a:endParaRPr lang="en-IN" dirty="0"/>
          </a:p>
          <a:p>
            <a:pPr fontAlgn="base"/>
            <a:r>
              <a:rPr lang="en-IN" dirty="0"/>
              <a:t>External Features of </a:t>
            </a:r>
            <a:r>
              <a:rPr lang="en-IN" dirty="0" err="1"/>
              <a:t>Pila</a:t>
            </a:r>
            <a:r>
              <a:rPr lang="en-IN" dirty="0"/>
              <a:t> </a:t>
            </a:r>
            <a:r>
              <a:rPr lang="en-IN" dirty="0" err="1"/>
              <a:t>Globosa</a:t>
            </a:r>
            <a:endParaRPr lang="en-IN" dirty="0"/>
          </a:p>
          <a:p>
            <a:pPr fontAlgn="base"/>
            <a:r>
              <a:rPr lang="en-IN" dirty="0" err="1"/>
              <a:t>Coelom</a:t>
            </a:r>
            <a:r>
              <a:rPr lang="en-IN" dirty="0"/>
              <a:t> of </a:t>
            </a:r>
            <a:r>
              <a:rPr lang="en-IN" dirty="0" err="1"/>
              <a:t>Pila</a:t>
            </a:r>
            <a:r>
              <a:rPr lang="en-IN" dirty="0"/>
              <a:t> </a:t>
            </a:r>
            <a:r>
              <a:rPr lang="en-IN" dirty="0" err="1"/>
              <a:t>Globosa</a:t>
            </a:r>
            <a:endParaRPr lang="en-IN" dirty="0"/>
          </a:p>
          <a:p>
            <a:pPr fontAlgn="base"/>
            <a:r>
              <a:rPr lang="en-IN" dirty="0"/>
              <a:t>Digestive System of </a:t>
            </a:r>
            <a:r>
              <a:rPr lang="en-IN" dirty="0" err="1"/>
              <a:t>Pila</a:t>
            </a:r>
            <a:r>
              <a:rPr lang="en-IN" dirty="0"/>
              <a:t> </a:t>
            </a:r>
            <a:r>
              <a:rPr lang="en-IN" dirty="0" err="1"/>
              <a:t>Globosa</a:t>
            </a:r>
            <a:endParaRPr lang="en-IN" dirty="0"/>
          </a:p>
          <a:p>
            <a:pPr fontAlgn="base"/>
            <a:r>
              <a:rPr lang="en-IN" dirty="0"/>
              <a:t>Respiratory Organs of </a:t>
            </a:r>
            <a:r>
              <a:rPr lang="en-IN" dirty="0" err="1"/>
              <a:t>Pila</a:t>
            </a:r>
            <a:r>
              <a:rPr lang="en-IN" dirty="0"/>
              <a:t> </a:t>
            </a:r>
            <a:r>
              <a:rPr lang="en-IN" dirty="0" err="1"/>
              <a:t>Globosa</a:t>
            </a:r>
            <a:endParaRPr lang="en-IN" dirty="0"/>
          </a:p>
          <a:p>
            <a:pPr fontAlgn="base"/>
            <a:r>
              <a:rPr lang="en-IN" dirty="0"/>
              <a:t>Blood Vascular System of </a:t>
            </a:r>
            <a:r>
              <a:rPr lang="en-IN" dirty="0" err="1"/>
              <a:t>Pila</a:t>
            </a:r>
            <a:r>
              <a:rPr lang="en-IN" dirty="0"/>
              <a:t> </a:t>
            </a:r>
            <a:r>
              <a:rPr lang="en-IN" dirty="0" err="1"/>
              <a:t>Globosa</a:t>
            </a:r>
            <a:endParaRPr lang="en-IN" dirty="0"/>
          </a:p>
          <a:p>
            <a:pPr fontAlgn="base"/>
            <a:r>
              <a:rPr lang="en-IN" dirty="0"/>
              <a:t>Excretory System of </a:t>
            </a:r>
            <a:r>
              <a:rPr lang="en-IN" dirty="0" err="1"/>
              <a:t>Pila</a:t>
            </a:r>
            <a:r>
              <a:rPr lang="en-IN" dirty="0"/>
              <a:t> </a:t>
            </a:r>
            <a:r>
              <a:rPr lang="en-IN" dirty="0" err="1"/>
              <a:t>Globosa</a:t>
            </a:r>
            <a:endParaRPr lang="en-IN" dirty="0"/>
          </a:p>
          <a:p>
            <a:pPr fontAlgn="base"/>
            <a:r>
              <a:rPr lang="en-IN" dirty="0"/>
              <a:t>Nervous System of </a:t>
            </a:r>
            <a:r>
              <a:rPr lang="en-IN" dirty="0" err="1"/>
              <a:t>Pila</a:t>
            </a:r>
            <a:r>
              <a:rPr lang="en-IN" dirty="0"/>
              <a:t> </a:t>
            </a:r>
            <a:r>
              <a:rPr lang="en-IN" dirty="0" err="1"/>
              <a:t>Globosa</a:t>
            </a:r>
            <a:endParaRPr lang="en-IN" dirty="0"/>
          </a:p>
          <a:p>
            <a:pPr fontAlgn="base"/>
            <a:r>
              <a:rPr lang="en-IN" dirty="0"/>
              <a:t>Sense Organs of </a:t>
            </a:r>
            <a:r>
              <a:rPr lang="en-IN" dirty="0" err="1"/>
              <a:t>Pila</a:t>
            </a:r>
            <a:r>
              <a:rPr lang="en-IN" dirty="0"/>
              <a:t> </a:t>
            </a:r>
            <a:r>
              <a:rPr lang="en-IN" dirty="0" err="1"/>
              <a:t>Globosa</a:t>
            </a:r>
            <a:endParaRPr lang="en-IN" dirty="0"/>
          </a:p>
          <a:p>
            <a:pPr fontAlgn="base"/>
            <a:r>
              <a:rPr lang="en-IN" dirty="0"/>
              <a:t>Reproductive System of </a:t>
            </a:r>
            <a:r>
              <a:rPr lang="en-IN" dirty="0" err="1"/>
              <a:t>Pila</a:t>
            </a:r>
            <a:r>
              <a:rPr lang="en-IN" dirty="0"/>
              <a:t> </a:t>
            </a:r>
            <a:r>
              <a:rPr lang="en-IN" dirty="0" err="1"/>
              <a:t>Globosa</a:t>
            </a:r>
            <a:endParaRPr lang="en-IN" dirty="0"/>
          </a:p>
          <a:p>
            <a:pPr fontAlgn="base"/>
            <a:r>
              <a:rPr lang="en-IN" dirty="0"/>
              <a:t>Copulation of </a:t>
            </a:r>
            <a:r>
              <a:rPr lang="en-IN" dirty="0" err="1"/>
              <a:t>Pila</a:t>
            </a:r>
            <a:r>
              <a:rPr lang="en-IN" dirty="0"/>
              <a:t> </a:t>
            </a:r>
            <a:r>
              <a:rPr lang="en-IN" dirty="0" err="1"/>
              <a:t>Globosa</a:t>
            </a:r>
            <a:endParaRPr lang="en-IN" dirty="0"/>
          </a:p>
          <a:p>
            <a:pPr fontAlgn="base"/>
            <a:r>
              <a:rPr lang="en-IN" dirty="0"/>
              <a:t>Fertilisation of </a:t>
            </a:r>
            <a:r>
              <a:rPr lang="en-IN" dirty="0" err="1"/>
              <a:t>Pila</a:t>
            </a:r>
            <a:r>
              <a:rPr lang="en-IN" dirty="0"/>
              <a:t> </a:t>
            </a:r>
            <a:r>
              <a:rPr lang="en-IN" dirty="0" err="1"/>
              <a:t>Globosa</a:t>
            </a:r>
            <a:endParaRPr lang="en-IN" dirty="0"/>
          </a:p>
          <a:p>
            <a:pPr fontAlgn="base"/>
            <a:r>
              <a:rPr lang="en-IN" dirty="0"/>
              <a:t>Development of </a:t>
            </a:r>
            <a:r>
              <a:rPr lang="en-IN" dirty="0" err="1"/>
              <a:t>Pila</a:t>
            </a:r>
            <a:r>
              <a:rPr lang="en-IN" dirty="0"/>
              <a:t> </a:t>
            </a:r>
            <a:r>
              <a:rPr lang="en-IN" dirty="0" err="1"/>
              <a:t>Globosa</a:t>
            </a: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2" descr="Respiration in Pila| Amphibious Anima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32772" name="Picture 4" descr="Pila globosa. Nervous system | Nervous system, Reproductive system,  Excretory system"/>
          <p:cNvPicPr>
            <a:picLocks noChangeAspect="1" noChangeArrowheads="1"/>
          </p:cNvPicPr>
          <p:nvPr/>
        </p:nvPicPr>
        <p:blipFill>
          <a:blip r:embed="rId2" cstate="print"/>
          <a:srcRect/>
          <a:stretch>
            <a:fillRect/>
          </a:stretch>
        </p:blipFill>
        <p:spPr bwMode="auto">
          <a:xfrm>
            <a:off x="2699792" y="836712"/>
            <a:ext cx="4680520" cy="3329162"/>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Naked Textile Cones"/>
          <p:cNvPicPr>
            <a:picLocks noChangeAspect="1" noChangeArrowheads="1"/>
          </p:cNvPicPr>
          <p:nvPr/>
        </p:nvPicPr>
        <p:blipFill>
          <a:blip r:embed="rId2" cstate="print"/>
          <a:srcRect/>
          <a:stretch>
            <a:fillRect/>
          </a:stretch>
        </p:blipFill>
        <p:spPr bwMode="auto">
          <a:xfrm>
            <a:off x="469190" y="980728"/>
            <a:ext cx="8058312" cy="489654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13184"/>
            <a:ext cx="48090" cy="230832"/>
          </a:xfrm>
          <a:prstGeom prst="rect">
            <a:avLst/>
          </a:prstGeom>
          <a:solidFill>
            <a:srgbClr val="FFFFFF"/>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000000"/>
                </a:solidFill>
                <a:effectLst/>
                <a:latin typeface="Georgia" pitchFamily="18"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2286000" y="266596"/>
            <a:ext cx="4572000" cy="6324808"/>
          </a:xfrm>
          <a:prstGeom prst="rect">
            <a:avLst/>
          </a:prstGeom>
        </p:spPr>
        <p:txBody>
          <a:bodyPr>
            <a:spAutoFit/>
          </a:bodyPr>
          <a:lstStyle/>
          <a:p>
            <a:pPr lvl="0" fontAlgn="base">
              <a:spcBef>
                <a:spcPct val="0"/>
              </a:spcBef>
              <a:spcAft>
                <a:spcPct val="0"/>
              </a:spcAft>
            </a:pPr>
            <a:r>
              <a:rPr kumimoji="0" lang="en-US" b="1" i="0" u="none" strike="noStrike" cap="none" normalizeH="0" baseline="0" dirty="0" smtClean="0">
                <a:ln>
                  <a:noFill/>
                </a:ln>
                <a:solidFill>
                  <a:srgbClr val="000000"/>
                </a:solidFill>
                <a:effectLst/>
                <a:latin typeface="Georgia" pitchFamily="18" charset="0"/>
                <a:cs typeface="Arial" pitchFamily="34" charset="0"/>
              </a:rPr>
              <a:t>Habit and Habitat of </a:t>
            </a:r>
            <a:r>
              <a:rPr kumimoji="0" lang="en-US" b="1" i="0" u="none" strike="noStrike" cap="none" normalizeH="0" baseline="0" dirty="0" err="1" smtClean="0">
                <a:ln>
                  <a:noFill/>
                </a:ln>
                <a:solidFill>
                  <a:srgbClr val="000000"/>
                </a:solidFill>
                <a:effectLst/>
                <a:latin typeface="Georgia" pitchFamily="18" charset="0"/>
                <a:cs typeface="Arial" pitchFamily="34" charset="0"/>
              </a:rPr>
              <a:t>Pila</a:t>
            </a:r>
            <a:r>
              <a:rPr kumimoji="0" lang="en-US" b="1" i="0" u="none" strike="noStrike" cap="none" normalizeH="0" baseline="0" dirty="0" smtClean="0">
                <a:ln>
                  <a:noFill/>
                </a:ln>
                <a:solidFill>
                  <a:srgbClr val="000000"/>
                </a:solidFill>
                <a:effectLst/>
                <a:latin typeface="Georgia" pitchFamily="18" charset="0"/>
                <a:cs typeface="Arial" pitchFamily="34" charset="0"/>
              </a:rPr>
              <a:t> </a:t>
            </a:r>
            <a:r>
              <a:rPr kumimoji="0" lang="en-US" b="1" i="0" u="none" strike="noStrike" cap="none" normalizeH="0" baseline="0" dirty="0" err="1" smtClean="0">
                <a:ln>
                  <a:noFill/>
                </a:ln>
                <a:solidFill>
                  <a:srgbClr val="000000"/>
                </a:solidFill>
                <a:effectLst/>
                <a:latin typeface="Georgia" pitchFamily="18" charset="0"/>
                <a:cs typeface="Arial" pitchFamily="34" charset="0"/>
              </a:rPr>
              <a:t>Globosa</a:t>
            </a:r>
            <a:r>
              <a:rPr kumimoji="0" lang="en-US" b="1" i="0" u="none" strike="noStrike" cap="none" normalizeH="0" baseline="0" dirty="0" smtClean="0">
                <a:ln>
                  <a:noFill/>
                </a:ln>
                <a:solidFill>
                  <a:srgbClr val="000000"/>
                </a:solidFill>
                <a:effectLst/>
                <a:latin typeface="Georgia" pitchFamily="18" charset="0"/>
                <a:cs typeface="Arial" pitchFamily="34" charset="0"/>
              </a:rPr>
              <a:t>:</a:t>
            </a:r>
          </a:p>
          <a:p>
            <a:pPr lvl="0" eaLnBrk="0" fontAlgn="base" hangingPunct="0">
              <a:spcBef>
                <a:spcPct val="0"/>
              </a:spcBef>
              <a:spcAft>
                <a:spcPct val="0"/>
              </a:spcAft>
            </a:pPr>
            <a:r>
              <a:rPr kumimoji="0" lang="en-US" b="0" i="0" u="none" strike="noStrike" cap="none" normalizeH="0" baseline="0" dirty="0" err="1" smtClean="0">
                <a:ln>
                  <a:noFill/>
                </a:ln>
                <a:solidFill>
                  <a:srgbClr val="424142"/>
                </a:solidFill>
                <a:effectLst/>
                <a:latin typeface="Georgia" pitchFamily="18" charset="0"/>
                <a:cs typeface="Arial" pitchFamily="34" charset="0"/>
              </a:rPr>
              <a:t>Pila</a:t>
            </a:r>
            <a:r>
              <a:rPr kumimoji="0" lang="en-US" b="0" i="0" u="none" strike="noStrike" cap="none" normalizeH="0" baseline="0" dirty="0" smtClean="0">
                <a:ln>
                  <a:noFill/>
                </a:ln>
                <a:solidFill>
                  <a:srgbClr val="424142"/>
                </a:solidFill>
                <a:effectLst/>
                <a:latin typeface="Georgia" pitchFamily="18" charset="0"/>
                <a:cs typeface="Arial" pitchFamily="34" charset="0"/>
              </a:rPr>
              <a:t> </a:t>
            </a:r>
            <a:r>
              <a:rPr kumimoji="0" lang="en-US" b="0" i="0" u="none" strike="noStrike" cap="none" normalizeH="0" baseline="0" dirty="0" err="1" smtClean="0">
                <a:ln>
                  <a:noFill/>
                </a:ln>
                <a:solidFill>
                  <a:srgbClr val="424142"/>
                </a:solidFill>
                <a:effectLst/>
                <a:latin typeface="Georgia" pitchFamily="18" charset="0"/>
                <a:cs typeface="Arial" pitchFamily="34" charset="0"/>
              </a:rPr>
              <a:t>globosa</a:t>
            </a:r>
            <a:r>
              <a:rPr kumimoji="0" lang="en-US" b="0" i="0" u="none" strike="noStrike" cap="none" normalizeH="0" baseline="0" dirty="0" smtClean="0">
                <a:ln>
                  <a:noFill/>
                </a:ln>
                <a:solidFill>
                  <a:srgbClr val="424142"/>
                </a:solidFill>
                <a:effectLst/>
                <a:latin typeface="Georgia" pitchFamily="18" charset="0"/>
                <a:cs typeface="Arial" pitchFamily="34" charset="0"/>
              </a:rPr>
              <a:t> or the apple snail is one of the largest freshwater </a:t>
            </a:r>
            <a:r>
              <a:rPr kumimoji="0" lang="en-US" b="0" i="0" u="none" strike="noStrike" cap="none" normalizeH="0" baseline="0" dirty="0" err="1" smtClean="0">
                <a:ln>
                  <a:noFill/>
                </a:ln>
                <a:solidFill>
                  <a:srgbClr val="424142"/>
                </a:solidFill>
                <a:effectLst/>
                <a:latin typeface="Georgia" pitchFamily="18" charset="0"/>
                <a:cs typeface="Arial" pitchFamily="34" charset="0"/>
              </a:rPr>
              <a:t>molluscs</a:t>
            </a:r>
            <a:r>
              <a:rPr kumimoji="0" lang="en-US" b="0" i="0" u="none" strike="noStrike" cap="none" normalizeH="0" baseline="0" dirty="0" smtClean="0">
                <a:ln>
                  <a:noFill/>
                </a:ln>
                <a:solidFill>
                  <a:srgbClr val="424142"/>
                </a:solidFill>
                <a:effectLst/>
                <a:latin typeface="Georgia" pitchFamily="18" charset="0"/>
                <a:cs typeface="Arial" pitchFamily="34" charset="0"/>
              </a:rPr>
              <a:t>. It is commonly found in freshwater ponds, pools, tanks, lakes, marshes, rice fields and sometimes even in streams and rivers. They occur in those areas where there is a large amount of aquatic vegetation like </a:t>
            </a:r>
            <a:r>
              <a:rPr kumimoji="0" lang="en-US" b="0" i="0" u="none" strike="noStrike" cap="none" normalizeH="0" baseline="0" dirty="0" err="1" smtClean="0">
                <a:ln>
                  <a:noFill/>
                </a:ln>
                <a:solidFill>
                  <a:srgbClr val="424142"/>
                </a:solidFill>
                <a:effectLst/>
                <a:latin typeface="Georgia" pitchFamily="18" charset="0"/>
                <a:cs typeface="Arial" pitchFamily="34" charset="0"/>
              </a:rPr>
              <a:t>Vallisneria</a:t>
            </a:r>
            <a:r>
              <a:rPr kumimoji="0" lang="en-US" b="0" i="0" u="none" strike="noStrike" cap="none" normalizeH="0" baseline="0" dirty="0" smtClean="0">
                <a:ln>
                  <a:noFill/>
                </a:ln>
                <a:solidFill>
                  <a:srgbClr val="424142"/>
                </a:solidFill>
                <a:effectLst/>
                <a:latin typeface="Georgia" pitchFamily="18" charset="0"/>
                <a:cs typeface="Arial" pitchFamily="34" charset="0"/>
              </a:rPr>
              <a:t>, </a:t>
            </a:r>
            <a:r>
              <a:rPr kumimoji="0" lang="en-US" b="0" i="0" u="none" strike="noStrike" cap="none" normalizeH="0" baseline="0" dirty="0" err="1" smtClean="0">
                <a:ln>
                  <a:noFill/>
                </a:ln>
                <a:solidFill>
                  <a:srgbClr val="424142"/>
                </a:solidFill>
                <a:effectLst/>
                <a:latin typeface="Georgia" pitchFamily="18" charset="0"/>
                <a:cs typeface="Arial" pitchFamily="34" charset="0"/>
              </a:rPr>
              <a:t>Pistia</a:t>
            </a:r>
            <a:r>
              <a:rPr kumimoji="0" lang="en-US" b="0" i="0" u="none" strike="noStrike" cap="none" normalizeH="0" baseline="0" dirty="0" smtClean="0">
                <a:ln>
                  <a:noFill/>
                </a:ln>
                <a:solidFill>
                  <a:srgbClr val="424142"/>
                </a:solidFill>
                <a:effectLst/>
                <a:latin typeface="Georgia" pitchFamily="18" charset="0"/>
                <a:cs typeface="Arial" pitchFamily="34" charset="0"/>
              </a:rPr>
              <a:t>, for food. They are amphibious being adapted for life in water and on land.</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sz="900" b="0" i="0" u="none" strike="noStrike" cap="none" normalizeH="0" baseline="0" dirty="0" smtClean="0">
                <a:ln>
                  <a:noFill/>
                </a:ln>
                <a:solidFill>
                  <a:srgbClr val="424142"/>
                </a:solidFill>
                <a:effectLst/>
                <a:latin typeface="Arial" pitchFamily="34" charset="0"/>
                <a:cs typeface="Arial" pitchFamily="34" charset="0"/>
              </a:rPr>
              <a:t>ADVERTISEMENTS:</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b="0" i="0" u="none" strike="noStrike" cap="none" normalizeH="0" baseline="0" dirty="0" smtClean="0">
                <a:ln>
                  <a:noFill/>
                </a:ln>
                <a:solidFill>
                  <a:srgbClr val="424142"/>
                </a:solidFill>
                <a:effectLst/>
                <a:latin typeface="Georgia" pitchFamily="18" charset="0"/>
                <a:cs typeface="Arial" pitchFamily="34" charset="0"/>
              </a:rPr>
              <a:t>The animal creeps very slowly by its ventral muscular foot, covering about five cm per minute.</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b="0" i="0" u="none" strike="noStrike" cap="none" normalizeH="0" baseline="0" dirty="0" smtClean="0">
                <a:ln>
                  <a:noFill/>
                </a:ln>
                <a:solidFill>
                  <a:srgbClr val="424142"/>
                </a:solidFill>
                <a:effectLst/>
                <a:latin typeface="Georgia" pitchFamily="18" charset="0"/>
                <a:cs typeface="Arial" pitchFamily="34" charset="0"/>
              </a:rPr>
              <a:t>The movement of the animal is like the gliding movement of planarian. During the rainy seasons </a:t>
            </a:r>
            <a:r>
              <a:rPr kumimoji="0" lang="en-US" b="0" i="0" u="none" strike="noStrike" cap="none" normalizeH="0" baseline="0" dirty="0" err="1" smtClean="0">
                <a:ln>
                  <a:noFill/>
                </a:ln>
                <a:solidFill>
                  <a:srgbClr val="424142"/>
                </a:solidFill>
                <a:effectLst/>
                <a:latin typeface="Georgia" pitchFamily="18" charset="0"/>
                <a:cs typeface="Arial" pitchFamily="34" charset="0"/>
              </a:rPr>
              <a:t>Pila</a:t>
            </a:r>
            <a:r>
              <a:rPr kumimoji="0" lang="en-US" b="0" i="0" u="none" strike="noStrike" cap="none" normalizeH="0" baseline="0" dirty="0" smtClean="0">
                <a:ln>
                  <a:noFill/>
                </a:ln>
                <a:solidFill>
                  <a:srgbClr val="424142"/>
                </a:solidFill>
                <a:effectLst/>
                <a:latin typeface="Georgia" pitchFamily="18" charset="0"/>
                <a:cs typeface="Arial" pitchFamily="34" charset="0"/>
              </a:rPr>
              <a:t> comes out of the ponds and makes long terrestrial tours, thus, respiring air directly. It can overcome long periods of drought in a dormant condition and buried in the mud; this period of inactivity is called aestivation or summer sleep.</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2326312" y="375047"/>
            <a:ext cx="5811693" cy="461665"/>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000000"/>
                </a:solidFill>
                <a:effectLst/>
                <a:latin typeface="Georgia" pitchFamily="18" charset="0"/>
                <a:cs typeface="Arial" pitchFamily="34" charset="0"/>
              </a:rPr>
              <a:t>External Features of </a:t>
            </a:r>
            <a:r>
              <a:rPr kumimoji="0" lang="en-US" sz="1500" b="1" i="0" u="none" strike="noStrike" cap="none" normalizeH="0" baseline="0" dirty="0" err="1" smtClean="0">
                <a:ln>
                  <a:noFill/>
                </a:ln>
                <a:solidFill>
                  <a:srgbClr val="000000"/>
                </a:solidFill>
                <a:effectLst/>
                <a:latin typeface="Georgia" pitchFamily="18" charset="0"/>
                <a:cs typeface="Arial" pitchFamily="34" charset="0"/>
              </a:rPr>
              <a:t>Pila</a:t>
            </a:r>
            <a:r>
              <a:rPr kumimoji="0" lang="en-US" sz="1500" b="1" i="0" u="none" strike="noStrike" cap="none" normalizeH="0" baseline="0" dirty="0" smtClean="0">
                <a:ln>
                  <a:noFill/>
                </a:ln>
                <a:solidFill>
                  <a:srgbClr val="000000"/>
                </a:solidFill>
                <a:effectLst/>
                <a:latin typeface="Georgia" pitchFamily="18" charset="0"/>
                <a:cs typeface="Arial" pitchFamily="34" charset="0"/>
              </a:rPr>
              <a:t> </a:t>
            </a:r>
            <a:r>
              <a:rPr kumimoji="0" lang="en-US" sz="1500" b="1" i="0" u="none" strike="noStrike" cap="none" normalizeH="0" baseline="0" dirty="0" err="1" smtClean="0">
                <a:ln>
                  <a:noFill/>
                </a:ln>
                <a:solidFill>
                  <a:srgbClr val="000000"/>
                </a:solidFill>
                <a:effectLst/>
                <a:latin typeface="Georgia" pitchFamily="18" charset="0"/>
                <a:cs typeface="Arial" pitchFamily="34" charset="0"/>
              </a:rPr>
              <a:t>Globosa</a:t>
            </a:r>
            <a:r>
              <a:rPr kumimoji="0" lang="en-US" sz="1500" b="1" i="0" u="none" strike="noStrike" cap="none" normalizeH="0" baseline="0" dirty="0" smtClean="0">
                <a:ln>
                  <a:noFill/>
                </a:ln>
                <a:solidFill>
                  <a:srgbClr val="000000"/>
                </a:solidFill>
                <a:effectLst/>
                <a:latin typeface="Georgia"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424142"/>
                </a:solidFill>
                <a:effectLst/>
                <a:latin typeface="Georgia" pitchFamily="18" charset="0"/>
                <a:cs typeface="Arial" pitchFamily="34" charset="0"/>
              </a:rPr>
              <a:t>Shell of </a:t>
            </a:r>
            <a:r>
              <a:rPr kumimoji="0" lang="en-US" sz="1500" b="1" i="0" u="none" strike="noStrike" cap="none" normalizeH="0" baseline="0" dirty="0" err="1" smtClean="0">
                <a:ln>
                  <a:noFill/>
                </a:ln>
                <a:solidFill>
                  <a:srgbClr val="424142"/>
                </a:solidFill>
                <a:effectLst/>
                <a:latin typeface="Georgia" pitchFamily="18" charset="0"/>
                <a:cs typeface="Arial" pitchFamily="34" charset="0"/>
              </a:rPr>
              <a:t>Pila</a:t>
            </a:r>
            <a:r>
              <a:rPr kumimoji="0" lang="en-US" sz="1500" b="1" i="0" u="none" strike="noStrike" cap="none" normalizeH="0" baseline="0" dirty="0" smtClean="0">
                <a:ln>
                  <a:noFill/>
                </a:ln>
                <a:solidFill>
                  <a:srgbClr val="424142"/>
                </a:solidFill>
                <a:effectLst/>
                <a:latin typeface="Georgia" pitchFamily="18" charset="0"/>
                <a:cs typeface="Arial" pitchFamily="34" charset="0"/>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6386" name="Picture 2" descr="Pila globosa. Shell seen from ventral surface">
            <a:hlinkClick r:id="rId2"/>
          </p:cNvPr>
          <p:cNvPicPr>
            <a:picLocks noChangeAspect="1" noChangeArrowheads="1"/>
          </p:cNvPicPr>
          <p:nvPr/>
        </p:nvPicPr>
        <p:blipFill>
          <a:blip r:embed="rId3" cstate="print"/>
          <a:srcRect/>
          <a:stretch>
            <a:fillRect/>
          </a:stretch>
        </p:blipFill>
        <p:spPr bwMode="auto">
          <a:xfrm>
            <a:off x="2987824" y="1196752"/>
            <a:ext cx="3000375" cy="29337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88640"/>
            <a:ext cx="8064896" cy="6601807"/>
          </a:xfrm>
          <a:prstGeom prst="rect">
            <a:avLst/>
          </a:prstGeom>
        </p:spPr>
        <p:txBody>
          <a:bodyPr wrap="square">
            <a:spAutoFit/>
          </a:bodyPr>
          <a:lstStyle/>
          <a:p>
            <a:pPr lvl="0" eaLnBrk="0" fontAlgn="base" hangingPunct="0">
              <a:spcBef>
                <a:spcPct val="0"/>
              </a:spcBef>
              <a:spcAft>
                <a:spcPct val="0"/>
              </a:spcAft>
            </a:pPr>
            <a:r>
              <a:rPr kumimoji="0" lang="en-US" b="0" i="0" u="none" strike="noStrike" cap="none" normalizeH="0" baseline="0" dirty="0" smtClean="0">
                <a:ln>
                  <a:noFill/>
                </a:ln>
                <a:solidFill>
                  <a:srgbClr val="424142"/>
                </a:solidFill>
                <a:effectLst/>
                <a:latin typeface="Georgia" pitchFamily="18" charset="0"/>
                <a:cs typeface="Arial" pitchFamily="34" charset="0"/>
              </a:rPr>
              <a:t>The shell of </a:t>
            </a:r>
            <a:r>
              <a:rPr kumimoji="0" lang="en-US" b="0" i="0" u="none" strike="noStrike" cap="none" normalizeH="0" baseline="0" dirty="0" err="1" smtClean="0">
                <a:ln>
                  <a:noFill/>
                </a:ln>
                <a:solidFill>
                  <a:srgbClr val="424142"/>
                </a:solidFill>
                <a:effectLst/>
                <a:latin typeface="Georgia" pitchFamily="18" charset="0"/>
                <a:cs typeface="Arial" pitchFamily="34" charset="0"/>
              </a:rPr>
              <a:t>Pila</a:t>
            </a:r>
            <a:r>
              <a:rPr kumimoji="0" lang="en-US" b="0" i="0" u="none" strike="noStrike" cap="none" normalizeH="0" baseline="0" dirty="0" smtClean="0">
                <a:ln>
                  <a:noFill/>
                </a:ln>
                <a:solidFill>
                  <a:srgbClr val="424142"/>
                </a:solidFill>
                <a:effectLst/>
                <a:latin typeface="Georgia" pitchFamily="18" charset="0"/>
                <a:cs typeface="Arial" pitchFamily="34" charset="0"/>
              </a:rPr>
              <a:t> </a:t>
            </a:r>
            <a:r>
              <a:rPr kumimoji="0" lang="en-US" b="0" i="0" u="none" strike="noStrike" cap="none" normalizeH="0" baseline="0" dirty="0" err="1" smtClean="0">
                <a:ln>
                  <a:noFill/>
                </a:ln>
                <a:solidFill>
                  <a:srgbClr val="424142"/>
                </a:solidFill>
                <a:effectLst/>
                <a:latin typeface="Georgia" pitchFamily="18" charset="0"/>
                <a:cs typeface="Arial" pitchFamily="34" charset="0"/>
              </a:rPr>
              <a:t>globosa</a:t>
            </a:r>
            <a:r>
              <a:rPr kumimoji="0" lang="en-US" b="0" i="0" u="none" strike="noStrike" cap="none" normalizeH="0" baseline="0" dirty="0" smtClean="0">
                <a:ln>
                  <a:noFill/>
                </a:ln>
                <a:solidFill>
                  <a:srgbClr val="424142"/>
                </a:solidFill>
                <a:effectLst/>
                <a:latin typeface="Georgia" pitchFamily="18" charset="0"/>
                <a:cs typeface="Arial" pitchFamily="34" charset="0"/>
              </a:rPr>
              <a:t>, as in other </a:t>
            </a:r>
            <a:r>
              <a:rPr kumimoji="0" lang="en-US" b="0" i="0" u="none" strike="noStrike" cap="none" normalizeH="0" baseline="0" dirty="0" err="1" smtClean="0">
                <a:ln>
                  <a:noFill/>
                </a:ln>
                <a:solidFill>
                  <a:srgbClr val="424142"/>
                </a:solidFill>
                <a:effectLst/>
                <a:latin typeface="Georgia" pitchFamily="18" charset="0"/>
                <a:cs typeface="Arial" pitchFamily="34" charset="0"/>
              </a:rPr>
              <a:t>Gastropoda</a:t>
            </a:r>
            <a:r>
              <a:rPr kumimoji="0" lang="en-US" b="0" i="0" u="none" strike="noStrike" cap="none" normalizeH="0" baseline="0" dirty="0" smtClean="0">
                <a:ln>
                  <a:noFill/>
                </a:ln>
                <a:solidFill>
                  <a:srgbClr val="424142"/>
                </a:solidFill>
                <a:effectLst/>
                <a:latin typeface="Georgia" pitchFamily="18" charset="0"/>
                <a:cs typeface="Arial" pitchFamily="34" charset="0"/>
              </a:rPr>
              <a:t>, is univalve but coiled around a central axis in a right-handed spiral.</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sz="900" b="0" i="0" u="none" strike="noStrike" cap="none" normalizeH="0" baseline="0" dirty="0" smtClean="0">
                <a:ln>
                  <a:noFill/>
                </a:ln>
                <a:solidFill>
                  <a:srgbClr val="424142"/>
                </a:solidFill>
                <a:effectLst/>
                <a:latin typeface="Arial" pitchFamily="34" charset="0"/>
                <a:cs typeface="Arial" pitchFamily="34" charset="0"/>
              </a:rPr>
              <a:t>ADVERTISEMENTS:</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b="0" i="0" u="none" strike="noStrike" cap="none" normalizeH="0" baseline="0" dirty="0" smtClean="0">
                <a:ln>
                  <a:noFill/>
                </a:ln>
                <a:solidFill>
                  <a:srgbClr val="424142"/>
                </a:solidFill>
                <a:effectLst/>
                <a:latin typeface="Georgia" pitchFamily="18" charset="0"/>
                <a:cs typeface="Arial" pitchFamily="34" charset="0"/>
              </a:rPr>
              <a:t>The top of the shell is the apex which is formed first and growth of shell takes place from it, the apex contains the smallest and the oldest whorl. Below the apex is a spire consisting of several successively larger whorls or coils followed by penultimate whorl and the largest whorl or body whorl which encloses most of the body.</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b="0" i="0" u="none" strike="noStrike" cap="none" normalizeH="0" baseline="0" dirty="0" smtClean="0">
                <a:ln>
                  <a:noFill/>
                </a:ln>
                <a:solidFill>
                  <a:srgbClr val="424142"/>
                </a:solidFill>
                <a:effectLst/>
                <a:latin typeface="Georgia" pitchFamily="18" charset="0"/>
                <a:cs typeface="Arial" pitchFamily="34" charset="0"/>
              </a:rPr>
              <a:t>The lines between the whorls are called sutures. Internally all the whorls of the shell are freely communicated with one another; such a shell is called </a:t>
            </a:r>
            <a:r>
              <a:rPr kumimoji="0" lang="en-US" b="0" i="0" u="none" strike="noStrike" cap="none" normalizeH="0" baseline="0" dirty="0" err="1" smtClean="0">
                <a:ln>
                  <a:noFill/>
                </a:ln>
                <a:solidFill>
                  <a:srgbClr val="424142"/>
                </a:solidFill>
                <a:effectLst/>
                <a:latin typeface="Georgia" pitchFamily="18" charset="0"/>
                <a:cs typeface="Arial" pitchFamily="34" charset="0"/>
              </a:rPr>
              <a:t>unilocular</a:t>
            </a:r>
            <a:r>
              <a:rPr kumimoji="0" lang="en-US" b="0" i="0" u="none" strike="noStrike" cap="none" normalizeH="0" baseline="0" dirty="0" smtClean="0">
                <a:ln>
                  <a:noFill/>
                </a:ln>
                <a:solidFill>
                  <a:srgbClr val="424142"/>
                </a:solidFill>
                <a:effectLst/>
                <a:latin typeface="Georgia" pitchFamily="18" charset="0"/>
                <a:cs typeface="Arial" pitchFamily="34" charset="0"/>
              </a:rPr>
              <a:t>. The body whorl has a large mouth or opening, the margin of the mouth is called a </a:t>
            </a:r>
            <a:r>
              <a:rPr kumimoji="0" lang="en-US" b="0" i="0" u="none" strike="noStrike" cap="none" normalizeH="0" baseline="0" dirty="0" err="1" smtClean="0">
                <a:ln>
                  <a:noFill/>
                </a:ln>
                <a:solidFill>
                  <a:srgbClr val="424142"/>
                </a:solidFill>
                <a:effectLst/>
                <a:latin typeface="Georgia" pitchFamily="18" charset="0"/>
                <a:cs typeface="Arial" pitchFamily="34" charset="0"/>
              </a:rPr>
              <a:t>peristome</a:t>
            </a:r>
            <a:r>
              <a:rPr kumimoji="0" lang="en-US" b="0" i="0" u="none" strike="noStrike" cap="none" normalizeH="0" baseline="0" dirty="0" smtClean="0">
                <a:ln>
                  <a:noFill/>
                </a:ln>
                <a:solidFill>
                  <a:srgbClr val="424142"/>
                </a:solidFill>
                <a:effectLst/>
                <a:latin typeface="Georgia" pitchFamily="18" charset="0"/>
                <a:cs typeface="Arial" pitchFamily="34" charset="0"/>
              </a:rPr>
              <a:t> from which the head and the foot of the living animal can protrude.</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b="0" i="0" u="none" strike="noStrike" cap="none" normalizeH="0" baseline="0" dirty="0" smtClean="0">
                <a:ln>
                  <a:noFill/>
                </a:ln>
                <a:solidFill>
                  <a:srgbClr val="424142"/>
                </a:solidFill>
                <a:effectLst/>
                <a:latin typeface="Georgia" pitchFamily="18" charset="0"/>
                <a:cs typeface="Arial" pitchFamily="34" charset="0"/>
              </a:rPr>
              <a:t>When viewed from the ventral side with the </a:t>
            </a:r>
            <a:r>
              <a:rPr kumimoji="0" lang="en-US" b="0" i="0" u="none" strike="noStrike" cap="none" normalizeH="0" baseline="0" dirty="0" err="1" smtClean="0">
                <a:ln>
                  <a:noFill/>
                </a:ln>
                <a:solidFill>
                  <a:srgbClr val="424142"/>
                </a:solidFill>
                <a:effectLst/>
                <a:latin typeface="Georgia" pitchFamily="18" charset="0"/>
                <a:cs typeface="Arial" pitchFamily="34" charset="0"/>
              </a:rPr>
              <a:t>peristome</a:t>
            </a:r>
            <a:r>
              <a:rPr kumimoji="0" lang="en-US" b="0" i="0" u="none" strike="noStrike" cap="none" normalizeH="0" baseline="0" dirty="0" smtClean="0">
                <a:ln>
                  <a:noFill/>
                </a:ln>
                <a:solidFill>
                  <a:srgbClr val="424142"/>
                </a:solidFill>
                <a:effectLst/>
                <a:latin typeface="Georgia" pitchFamily="18" charset="0"/>
                <a:cs typeface="Arial" pitchFamily="34" charset="0"/>
              </a:rPr>
              <a:t> facing the observer, the mouth lies to the right of the </a:t>
            </a:r>
            <a:r>
              <a:rPr kumimoji="0" lang="en-US" b="0" i="0" u="none" strike="noStrike" cap="none" normalizeH="0" baseline="0" dirty="0" err="1" smtClean="0">
                <a:ln>
                  <a:noFill/>
                </a:ln>
                <a:solidFill>
                  <a:srgbClr val="424142"/>
                </a:solidFill>
                <a:effectLst/>
                <a:latin typeface="Georgia" pitchFamily="18" charset="0"/>
                <a:cs typeface="Arial" pitchFamily="34" charset="0"/>
              </a:rPr>
              <a:t>columella</a:t>
            </a:r>
            <a:r>
              <a:rPr kumimoji="0" lang="en-US" b="0" i="0" u="none" strike="noStrike" cap="none" normalizeH="0" baseline="0" dirty="0" smtClean="0">
                <a:ln>
                  <a:noFill/>
                </a:ln>
                <a:solidFill>
                  <a:srgbClr val="424142"/>
                </a:solidFill>
                <a:effectLst/>
                <a:latin typeface="Georgia" pitchFamily="18" charset="0"/>
                <a:cs typeface="Arial" pitchFamily="34" charset="0"/>
              </a:rPr>
              <a:t> and the shell is </a:t>
            </a:r>
            <a:r>
              <a:rPr kumimoji="0" lang="en-US" b="0" i="0" u="none" strike="noStrike" cap="none" normalizeH="0" baseline="0" dirty="0" err="1" smtClean="0">
                <a:ln>
                  <a:noFill/>
                </a:ln>
                <a:solidFill>
                  <a:srgbClr val="424142"/>
                </a:solidFill>
                <a:effectLst/>
                <a:latin typeface="Georgia" pitchFamily="18" charset="0"/>
                <a:cs typeface="Arial" pitchFamily="34" charset="0"/>
              </a:rPr>
              <a:t>spiralled</a:t>
            </a:r>
            <a:r>
              <a:rPr kumimoji="0" lang="en-US" b="0" i="0" u="none" strike="noStrike" cap="none" normalizeH="0" baseline="0" dirty="0" smtClean="0">
                <a:ln>
                  <a:noFill/>
                </a:ln>
                <a:solidFill>
                  <a:srgbClr val="424142"/>
                </a:solidFill>
                <a:effectLst/>
                <a:latin typeface="Georgia" pitchFamily="18" charset="0"/>
                <a:cs typeface="Arial" pitchFamily="34" charset="0"/>
              </a:rPr>
              <a:t> clockwise, then it is spoken of as being right-handed or dextral. The outer margin of the mouth is called an outer lip, and the inner margin as inner or </a:t>
            </a:r>
            <a:r>
              <a:rPr kumimoji="0" lang="en-US" b="0" i="0" u="none" strike="noStrike" cap="none" normalizeH="0" baseline="0" dirty="0" err="1" smtClean="0">
                <a:ln>
                  <a:noFill/>
                </a:ln>
                <a:solidFill>
                  <a:srgbClr val="424142"/>
                </a:solidFill>
                <a:effectLst/>
                <a:latin typeface="Georgia" pitchFamily="18" charset="0"/>
                <a:cs typeface="Arial" pitchFamily="34" charset="0"/>
              </a:rPr>
              <a:t>columellar</a:t>
            </a:r>
            <a:r>
              <a:rPr kumimoji="0" lang="en-US" b="0" i="0" u="none" strike="noStrike" cap="none" normalizeH="0" baseline="0" dirty="0" smtClean="0">
                <a:ln>
                  <a:noFill/>
                </a:ln>
                <a:solidFill>
                  <a:srgbClr val="424142"/>
                </a:solidFill>
                <a:effectLst/>
                <a:latin typeface="Georgia" pitchFamily="18" charset="0"/>
                <a:cs typeface="Arial" pitchFamily="34" charset="0"/>
              </a:rPr>
              <a:t> lip.</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b="1" i="0" u="none" strike="noStrike" cap="none" normalizeH="0" baseline="0" dirty="0" smtClean="0">
                <a:ln>
                  <a:noFill/>
                </a:ln>
                <a:solidFill>
                  <a:srgbClr val="888888"/>
                </a:solidFill>
                <a:effectLst/>
                <a:latin typeface="Georgia" pitchFamily="18" charset="0"/>
                <a:cs typeface="Arial" pitchFamily="34" charset="0"/>
                <a:hlinkClick r:id="rId2"/>
              </a:rPr>
              <a:t>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b="0" i="0" u="none" strike="noStrike" cap="none" normalizeH="0" baseline="0" dirty="0" smtClean="0">
                <a:ln>
                  <a:noFill/>
                </a:ln>
                <a:solidFill>
                  <a:srgbClr val="424142"/>
                </a:solidFill>
                <a:effectLst/>
                <a:latin typeface="Georgia" pitchFamily="18" charset="0"/>
                <a:cs typeface="Arial" pitchFamily="34" charset="0"/>
              </a:rPr>
              <a:t>In the centre of the shell runs a vertical axis or </a:t>
            </a:r>
            <a:r>
              <a:rPr kumimoji="0" lang="en-US" b="0" i="0" u="none" strike="noStrike" cap="none" normalizeH="0" baseline="0" dirty="0" err="1" smtClean="0">
                <a:ln>
                  <a:noFill/>
                </a:ln>
                <a:solidFill>
                  <a:srgbClr val="424142"/>
                </a:solidFill>
                <a:effectLst/>
                <a:latin typeface="Georgia" pitchFamily="18" charset="0"/>
                <a:cs typeface="Arial" pitchFamily="34" charset="0"/>
              </a:rPr>
              <a:t>columella</a:t>
            </a:r>
            <a:r>
              <a:rPr kumimoji="0" lang="en-US" b="0" i="0" u="none" strike="noStrike" cap="none" normalizeH="0" baseline="0" dirty="0" smtClean="0">
                <a:ln>
                  <a:noFill/>
                </a:ln>
                <a:solidFill>
                  <a:srgbClr val="424142"/>
                </a:solidFill>
                <a:effectLst/>
                <a:latin typeface="Georgia" pitchFamily="18" charset="0"/>
                <a:cs typeface="Arial" pitchFamily="34" charset="0"/>
              </a:rPr>
              <a:t> around which the whorls of the shell are coiled; the </a:t>
            </a:r>
            <a:r>
              <a:rPr kumimoji="0" lang="en-US" b="0" i="0" u="none" strike="noStrike" cap="none" normalizeH="0" baseline="0" dirty="0" err="1" smtClean="0">
                <a:ln>
                  <a:noFill/>
                </a:ln>
                <a:solidFill>
                  <a:srgbClr val="424142"/>
                </a:solidFill>
                <a:effectLst/>
                <a:latin typeface="Georgia" pitchFamily="18" charset="0"/>
                <a:cs typeface="Arial" pitchFamily="34" charset="0"/>
              </a:rPr>
              <a:t>columella</a:t>
            </a:r>
            <a:r>
              <a:rPr kumimoji="0" lang="en-US" b="0" i="0" u="none" strike="noStrike" cap="none" normalizeH="0" baseline="0" dirty="0" smtClean="0">
                <a:ln>
                  <a:noFill/>
                </a:ln>
                <a:solidFill>
                  <a:srgbClr val="424142"/>
                </a:solidFill>
                <a:effectLst/>
                <a:latin typeface="Georgia" pitchFamily="18" charset="0"/>
                <a:cs typeface="Arial" pitchFamily="34" charset="0"/>
              </a:rPr>
              <a:t> is hollow and its opening to the exterior is known as an umbilicus. Shells with an umbilicus are </a:t>
            </a:r>
            <a:r>
              <a:rPr kumimoji="0" lang="en-US" b="0" i="0" u="none" strike="noStrike" cap="none" normalizeH="0" baseline="0" dirty="0" err="1" smtClean="0">
                <a:ln>
                  <a:noFill/>
                </a:ln>
                <a:solidFill>
                  <a:srgbClr val="424142"/>
                </a:solidFill>
                <a:effectLst/>
                <a:latin typeface="Georgia" pitchFamily="18" charset="0"/>
                <a:cs typeface="Arial" pitchFamily="34" charset="0"/>
              </a:rPr>
              <a:t>umbilicate</a:t>
            </a:r>
            <a:r>
              <a:rPr kumimoji="0" lang="en-US" b="0" i="0" u="none" strike="noStrike" cap="none" normalizeH="0" baseline="0" dirty="0" smtClean="0">
                <a:ln>
                  <a:noFill/>
                </a:ln>
                <a:solidFill>
                  <a:srgbClr val="424142"/>
                </a:solidFill>
                <a:effectLst/>
                <a:latin typeface="Georgia" pitchFamily="18" charset="0"/>
                <a:cs typeface="Arial" pitchFamily="34" charset="0"/>
              </a:rPr>
              <a:t> or perforate. The lines of growth of shell are visible, some of them appear as ridges known as </a:t>
            </a:r>
            <a:r>
              <a:rPr kumimoji="0" lang="en-US" b="0" i="0" u="none" strike="noStrike" cap="none" normalizeH="0" baseline="0" dirty="0" err="1" smtClean="0">
                <a:ln>
                  <a:noFill/>
                </a:ln>
                <a:solidFill>
                  <a:srgbClr val="424142"/>
                </a:solidFill>
                <a:effectLst/>
                <a:latin typeface="Georgia" pitchFamily="18" charset="0"/>
                <a:cs typeface="Arial" pitchFamily="34" charset="0"/>
              </a:rPr>
              <a:t>varices</a:t>
            </a:r>
            <a:r>
              <a:rPr kumimoji="0" lang="en-US" b="0" i="0" u="none" strike="noStrike" cap="none" normalizeH="0" baseline="0" dirty="0" smtClean="0">
                <a:ln>
                  <a:noFill/>
                </a:ln>
                <a:solidFill>
                  <a:srgbClr val="424142"/>
                </a:solidFill>
                <a:effectLst/>
                <a:latin typeface="Georgia" pitchFamily="18" charset="0"/>
                <a:cs typeface="Arial" pitchFamily="34" charset="0"/>
              </a:rPr>
              <a:t>. The shell of </a:t>
            </a:r>
            <a:r>
              <a:rPr kumimoji="0" lang="en-US" b="0" i="0" u="none" strike="noStrike" cap="none" normalizeH="0" baseline="0" dirty="0" err="1" smtClean="0">
                <a:ln>
                  <a:noFill/>
                </a:ln>
                <a:solidFill>
                  <a:srgbClr val="424142"/>
                </a:solidFill>
                <a:effectLst/>
                <a:latin typeface="Georgia" pitchFamily="18" charset="0"/>
                <a:cs typeface="Arial" pitchFamily="34" charset="0"/>
              </a:rPr>
              <a:t>Pila</a:t>
            </a:r>
            <a:r>
              <a:rPr kumimoji="0" lang="en-US" b="0" i="0" u="none" strike="noStrike" cap="none" normalizeH="0" baseline="0" dirty="0" smtClean="0">
                <a:ln>
                  <a:noFill/>
                </a:ln>
                <a:solidFill>
                  <a:srgbClr val="424142"/>
                </a:solidFill>
                <a:effectLst/>
                <a:latin typeface="Georgia" pitchFamily="18" charset="0"/>
                <a:cs typeface="Arial" pitchFamily="34" charset="0"/>
              </a:rPr>
              <a:t> </a:t>
            </a:r>
            <a:r>
              <a:rPr kumimoji="0" lang="en-US" b="0" i="0" u="none" strike="noStrike" cap="none" normalizeH="0" baseline="0" dirty="0" err="1" smtClean="0">
                <a:ln>
                  <a:noFill/>
                </a:ln>
                <a:solidFill>
                  <a:srgbClr val="424142"/>
                </a:solidFill>
                <a:effectLst/>
                <a:latin typeface="Georgia" pitchFamily="18" charset="0"/>
                <a:cs typeface="Arial" pitchFamily="34" charset="0"/>
              </a:rPr>
              <a:t>globosa</a:t>
            </a:r>
            <a:r>
              <a:rPr kumimoji="0" lang="en-US" b="0" i="0" u="none" strike="noStrike" cap="none" normalizeH="0" baseline="0" dirty="0" smtClean="0">
                <a:ln>
                  <a:noFill/>
                </a:ln>
                <a:solidFill>
                  <a:srgbClr val="424142"/>
                </a:solidFill>
                <a:effectLst/>
                <a:latin typeface="Georgia" pitchFamily="18" charset="0"/>
                <a:cs typeface="Arial" pitchFamily="34" charset="0"/>
              </a:rPr>
              <a:t> varies in </a:t>
            </a:r>
            <a:r>
              <a:rPr kumimoji="0" lang="en-US" b="0" i="0" u="none" strike="noStrike" cap="none" normalizeH="0" baseline="0" dirty="0" err="1" smtClean="0">
                <a:ln>
                  <a:noFill/>
                </a:ln>
                <a:solidFill>
                  <a:srgbClr val="424142"/>
                </a:solidFill>
                <a:effectLst/>
                <a:latin typeface="Georgia" pitchFamily="18" charset="0"/>
                <a:cs typeface="Arial" pitchFamily="34" charset="0"/>
              </a:rPr>
              <a:t>colour</a:t>
            </a:r>
            <a:r>
              <a:rPr kumimoji="0" lang="en-US" b="0" i="0" u="none" strike="noStrike" cap="none" normalizeH="0" baseline="0" dirty="0" smtClean="0">
                <a:ln>
                  <a:noFill/>
                </a:ln>
                <a:solidFill>
                  <a:srgbClr val="424142"/>
                </a:solidFill>
                <a:effectLst/>
                <a:latin typeface="Georgia" pitchFamily="18" charset="0"/>
                <a:cs typeface="Arial" pitchFamily="34" charset="0"/>
              </a:rPr>
              <a:t> from yellowish to brown or even blackish.</a:t>
            </a:r>
            <a:endParaRPr kumimoji="0" lang="en-US" sz="22100" b="1" i="0" u="none" strike="noStrike" cap="none" normalizeH="0" baseline="0" dirty="0" smtClean="0">
              <a:ln>
                <a:noFill/>
              </a:ln>
              <a:solidFill>
                <a:srgbClr val="888888"/>
              </a:solidFill>
              <a:effectLst/>
              <a:latin typeface="Georgia" pitchFamily="18"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136339"/>
            <a:ext cx="4572000" cy="2585323"/>
          </a:xfrm>
          <a:prstGeom prst="rect">
            <a:avLst/>
          </a:prstGeom>
        </p:spPr>
        <p:txBody>
          <a:bodyPr>
            <a:spAutoFit/>
          </a:bodyPr>
          <a:lstStyle/>
          <a:p>
            <a:pPr fontAlgn="base"/>
            <a:r>
              <a:rPr lang="en-IN" b="1" dirty="0"/>
              <a:t>Operculum of </a:t>
            </a:r>
            <a:r>
              <a:rPr lang="en-IN" b="1" dirty="0" err="1"/>
              <a:t>Pila</a:t>
            </a:r>
            <a:r>
              <a:rPr lang="en-IN" b="1" dirty="0"/>
              <a:t> </a:t>
            </a:r>
            <a:r>
              <a:rPr lang="en-IN" b="1" dirty="0" err="1"/>
              <a:t>Globosa</a:t>
            </a:r>
            <a:r>
              <a:rPr lang="en-IN" b="1" dirty="0"/>
              <a:t>:</a:t>
            </a:r>
            <a:endParaRPr lang="en-IN" dirty="0"/>
          </a:p>
          <a:p>
            <a:pPr fontAlgn="base"/>
            <a:r>
              <a:rPr lang="en-IN" dirty="0"/>
              <a:t>Fitting into the mouth of the shell is a calcareous operculum, its outer surface shows a number of rings of growth around a nucleus; the inner surface has an elliptical boss for attachment of muscles, the boss is cream- coloured and is surrounded by a groove. The operculum is, in fact, secreted by the glandular cells of the foot.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Pila globosa. Front view of the animal after removal of the shell">
            <a:hlinkClick r:id="rId2"/>
          </p:cNvPr>
          <p:cNvPicPr>
            <a:picLocks noChangeAspect="1" noChangeArrowheads="1"/>
          </p:cNvPicPr>
          <p:nvPr/>
        </p:nvPicPr>
        <p:blipFill>
          <a:blip r:embed="rId3" cstate="print"/>
          <a:srcRect/>
          <a:stretch>
            <a:fillRect/>
          </a:stretch>
        </p:blipFill>
        <p:spPr bwMode="auto">
          <a:xfrm>
            <a:off x="1979712" y="553591"/>
            <a:ext cx="5219700" cy="3019425"/>
          </a:xfrm>
          <a:prstGeom prst="rect">
            <a:avLst/>
          </a:prstGeom>
          <a:noFill/>
        </p:spPr>
      </p:pic>
      <p:pic>
        <p:nvPicPr>
          <p:cNvPr id="17411" name="Picture 3" descr="Pila globosa. A female individual dissected to show the organs of the pallial cavity">
            <a:hlinkClick r:id="rId4"/>
          </p:cNvPr>
          <p:cNvPicPr>
            <a:picLocks noChangeAspect="1" noChangeArrowheads="1"/>
          </p:cNvPicPr>
          <p:nvPr/>
        </p:nvPicPr>
        <p:blipFill>
          <a:blip r:embed="rId5" cstate="print"/>
          <a:srcRect/>
          <a:stretch>
            <a:fillRect/>
          </a:stretch>
        </p:blipFill>
        <p:spPr bwMode="auto">
          <a:xfrm>
            <a:off x="2771800" y="3501008"/>
            <a:ext cx="5219700" cy="307657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4523910" y="-2232"/>
            <a:ext cx="96180" cy="461665"/>
          </a:xfrm>
          <a:prstGeom prst="rect">
            <a:avLst/>
          </a:prstGeom>
          <a:solidFill>
            <a:srgbClr val="FFFFFF"/>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424142"/>
                </a:solidFill>
                <a:effectLst/>
                <a:latin typeface="Georgia" pitchFamily="18" charset="0"/>
                <a:cs typeface="Arial" pitchFamily="34" charset="0"/>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500" b="1" i="0" u="sng" strike="noStrike" cap="none" normalizeH="0" baseline="0" dirty="0" smtClean="0">
                <a:ln>
                  <a:noFill/>
                </a:ln>
                <a:solidFill>
                  <a:srgbClr val="FF0000"/>
                </a:solidFill>
                <a:effectLst/>
                <a:latin typeface="Georgia" pitchFamily="18" charset="0"/>
                <a:cs typeface="Arial" pitchFamily="34" charset="0"/>
                <a:hlinkClick r:id="rId2"/>
              </a:rPr>
              <a:t>  </a:t>
            </a:r>
            <a:endParaRPr kumimoji="0" lang="en-US" sz="19300" b="1" i="0" u="sng" strike="noStrike" cap="none" normalizeH="0" baseline="0" dirty="0" smtClean="0">
              <a:ln>
                <a:noFill/>
              </a:ln>
              <a:solidFill>
                <a:srgbClr val="FF0000"/>
              </a:solidFill>
              <a:effectLst/>
              <a:latin typeface="Georgia" pitchFamily="18" charset="0"/>
              <a:cs typeface="Arial" pitchFamily="34" charset="0"/>
            </a:endParaRPr>
          </a:p>
        </p:txBody>
      </p:sp>
      <p:sp>
        <p:nvSpPr>
          <p:cNvPr id="5" name="Rectangle 4"/>
          <p:cNvSpPr/>
          <p:nvPr/>
        </p:nvSpPr>
        <p:spPr>
          <a:xfrm>
            <a:off x="2286000" y="889844"/>
            <a:ext cx="4572000" cy="5078313"/>
          </a:xfrm>
          <a:prstGeom prst="rect">
            <a:avLst/>
          </a:prstGeom>
        </p:spPr>
        <p:txBody>
          <a:bodyPr>
            <a:spAutoFit/>
          </a:bodyPr>
          <a:lstStyle/>
          <a:p>
            <a:pPr lvl="0" algn="ctr" fontAlgn="base">
              <a:spcBef>
                <a:spcPct val="0"/>
              </a:spcBef>
              <a:spcAft>
                <a:spcPct val="0"/>
              </a:spcAft>
            </a:pPr>
            <a:r>
              <a:rPr kumimoji="0" lang="en-US" b="1" i="0" u="none" strike="noStrike" cap="none" normalizeH="0" baseline="0" dirty="0" smtClean="0">
                <a:ln>
                  <a:noFill/>
                </a:ln>
                <a:solidFill>
                  <a:srgbClr val="424142"/>
                </a:solidFill>
                <a:effectLst/>
                <a:latin typeface="Georgia" pitchFamily="18" charset="0"/>
                <a:cs typeface="Arial" pitchFamily="34" charset="0"/>
              </a:rPr>
              <a:t>Mantle:</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b="0" i="0" u="none" strike="noStrike" cap="none" normalizeH="0" baseline="0" dirty="0" smtClean="0">
                <a:ln>
                  <a:noFill/>
                </a:ln>
                <a:solidFill>
                  <a:srgbClr val="424142"/>
                </a:solidFill>
                <a:effectLst/>
                <a:latin typeface="Georgia" pitchFamily="18" charset="0"/>
                <a:cs typeface="Arial" pitchFamily="34" charset="0"/>
              </a:rPr>
              <a:t>The mantle, also referred to as </a:t>
            </a:r>
            <a:r>
              <a:rPr kumimoji="0" lang="en-US" b="0" i="0" u="none" strike="noStrike" cap="none" normalizeH="0" baseline="0" dirty="0" err="1" smtClean="0">
                <a:ln>
                  <a:noFill/>
                </a:ln>
                <a:solidFill>
                  <a:srgbClr val="424142"/>
                </a:solidFill>
                <a:effectLst/>
                <a:latin typeface="Georgia" pitchFamily="18" charset="0"/>
                <a:cs typeface="Arial" pitchFamily="34" charset="0"/>
              </a:rPr>
              <a:t>pallium</a:t>
            </a:r>
            <a:r>
              <a:rPr kumimoji="0" lang="en-US" b="0" i="0" u="none" strike="noStrike" cap="none" normalizeH="0" baseline="0" dirty="0" smtClean="0">
                <a:ln>
                  <a:noFill/>
                </a:ln>
                <a:solidFill>
                  <a:srgbClr val="424142"/>
                </a:solidFill>
                <a:effectLst/>
                <a:latin typeface="Georgia" pitchFamily="18" charset="0"/>
                <a:cs typeface="Arial" pitchFamily="34" charset="0"/>
              </a:rPr>
              <a:t>, covers the visceral mass and it forms a hood over the animal when it is withdrawn. The edge of the mantle is thick and contains shell glands which secrete the shell, above the thickened edge there is a supra-marginal groove.</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b="1" i="0" u="none" strike="noStrike" cap="none" normalizeH="0" baseline="0" dirty="0" smtClean="0">
                <a:ln>
                  <a:noFill/>
                </a:ln>
                <a:solidFill>
                  <a:srgbClr val="888888"/>
                </a:solidFill>
                <a:effectLst/>
                <a:latin typeface="Georgia" pitchFamily="18" charset="0"/>
                <a:cs typeface="Arial" pitchFamily="34" charset="0"/>
                <a:hlinkClick r:id="rId3"/>
              </a:rPr>
              <a:t>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b="0" i="0" u="none" strike="noStrike" cap="none" normalizeH="0" baseline="0" dirty="0" smtClean="0">
                <a:ln>
                  <a:noFill/>
                </a:ln>
                <a:solidFill>
                  <a:srgbClr val="424142"/>
                </a:solidFill>
                <a:effectLst/>
                <a:latin typeface="Georgia" pitchFamily="18" charset="0"/>
                <a:cs typeface="Arial" pitchFamily="34" charset="0"/>
              </a:rPr>
              <a:t>The mantle also has two fleshy lobes called </a:t>
            </a:r>
            <a:r>
              <a:rPr kumimoji="0" lang="en-US" b="0" i="0" u="none" strike="noStrike" cap="none" normalizeH="0" baseline="0" dirty="0" err="1" smtClean="0">
                <a:ln>
                  <a:noFill/>
                </a:ln>
                <a:solidFill>
                  <a:srgbClr val="424142"/>
                </a:solidFill>
                <a:effectLst/>
                <a:latin typeface="Georgia" pitchFamily="18" charset="0"/>
                <a:cs typeface="Arial" pitchFamily="34" charset="0"/>
              </a:rPr>
              <a:t>nuchal</a:t>
            </a:r>
            <a:r>
              <a:rPr kumimoji="0" lang="en-US" b="0" i="0" u="none" strike="noStrike" cap="none" normalizeH="0" baseline="0" dirty="0" smtClean="0">
                <a:ln>
                  <a:noFill/>
                </a:ln>
                <a:solidFill>
                  <a:srgbClr val="424142"/>
                </a:solidFill>
                <a:effectLst/>
                <a:latin typeface="Georgia" pitchFamily="18" charset="0"/>
                <a:cs typeface="Arial" pitchFamily="34" charset="0"/>
              </a:rPr>
              <a:t> lobes or </a:t>
            </a:r>
            <a:r>
              <a:rPr kumimoji="0" lang="en-US" b="0" i="0" u="none" strike="noStrike" cap="none" normalizeH="0" baseline="0" dirty="0" err="1" smtClean="0">
                <a:ln>
                  <a:noFill/>
                </a:ln>
                <a:solidFill>
                  <a:srgbClr val="424142"/>
                </a:solidFill>
                <a:effectLst/>
                <a:latin typeface="Georgia" pitchFamily="18" charset="0"/>
                <a:cs typeface="Arial" pitchFamily="34" charset="0"/>
              </a:rPr>
              <a:t>pseudepipodia</a:t>
            </a:r>
            <a:r>
              <a:rPr kumimoji="0" lang="en-US" b="0" i="0" u="none" strike="noStrike" cap="none" normalizeH="0" baseline="0" dirty="0" smtClean="0">
                <a:ln>
                  <a:noFill/>
                </a:ln>
                <a:solidFill>
                  <a:srgbClr val="424142"/>
                </a:solidFill>
                <a:effectLst/>
                <a:latin typeface="Georgia" pitchFamily="18" charset="0"/>
                <a:cs typeface="Arial" pitchFamily="34" charset="0"/>
              </a:rPr>
              <a:t> which are joined on either side of the head. The left </a:t>
            </a:r>
            <a:r>
              <a:rPr kumimoji="0" lang="en-US" b="0" i="0" u="none" strike="noStrike" cap="none" normalizeH="0" baseline="0" dirty="0" err="1" smtClean="0">
                <a:ln>
                  <a:noFill/>
                </a:ln>
                <a:solidFill>
                  <a:srgbClr val="424142"/>
                </a:solidFill>
                <a:effectLst/>
                <a:latin typeface="Georgia" pitchFamily="18" charset="0"/>
                <a:cs typeface="Arial" pitchFamily="34" charset="0"/>
              </a:rPr>
              <a:t>pseudepipodium</a:t>
            </a:r>
            <a:r>
              <a:rPr kumimoji="0" lang="en-US" b="0" i="0" u="none" strike="noStrike" cap="none" normalizeH="0" baseline="0" dirty="0" smtClean="0">
                <a:ln>
                  <a:noFill/>
                </a:ln>
                <a:solidFill>
                  <a:srgbClr val="424142"/>
                </a:solidFill>
                <a:effectLst/>
                <a:latin typeface="Georgia" pitchFamily="18" charset="0"/>
                <a:cs typeface="Arial" pitchFamily="34" charset="0"/>
              </a:rPr>
              <a:t> forms a long tubular respiratory siphon for aerial respiration and a respiratory current enters, through it, the right </a:t>
            </a:r>
            <a:r>
              <a:rPr kumimoji="0" lang="en-US" b="0" i="0" u="none" strike="noStrike" cap="none" normalizeH="0" baseline="0" dirty="0" err="1" smtClean="0">
                <a:ln>
                  <a:noFill/>
                </a:ln>
                <a:solidFill>
                  <a:srgbClr val="424142"/>
                </a:solidFill>
                <a:effectLst/>
                <a:latin typeface="Georgia" pitchFamily="18" charset="0"/>
                <a:cs typeface="Arial" pitchFamily="34" charset="0"/>
              </a:rPr>
              <a:t>pseudepipodium</a:t>
            </a:r>
            <a:r>
              <a:rPr kumimoji="0" lang="en-US" b="0" i="0" u="none" strike="noStrike" cap="none" normalizeH="0" baseline="0" dirty="0" smtClean="0">
                <a:ln>
                  <a:noFill/>
                </a:ln>
                <a:solidFill>
                  <a:srgbClr val="424142"/>
                </a:solidFill>
                <a:effectLst/>
                <a:latin typeface="Georgia" pitchFamily="18" charset="0"/>
                <a:cs typeface="Arial" pitchFamily="34" charset="0"/>
              </a:rPr>
              <a:t> is less developed and not a regular tube, respiratory current passes out through it</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23528" y="476672"/>
            <a:ext cx="7920880" cy="5078313"/>
          </a:xfrm>
          <a:prstGeom prst="rect">
            <a:avLst/>
          </a:prstGeom>
        </p:spPr>
        <p:txBody>
          <a:bodyPr wrap="square">
            <a:spAutoFit/>
          </a:bodyPr>
          <a:lstStyle/>
          <a:p>
            <a:pPr fontAlgn="base"/>
            <a:r>
              <a:rPr lang="en-IN" b="1" dirty="0"/>
              <a:t>Mantle Cavity and </a:t>
            </a:r>
            <a:r>
              <a:rPr lang="en-IN" b="1" dirty="0" err="1"/>
              <a:t>Pallial</a:t>
            </a:r>
            <a:r>
              <a:rPr lang="en-IN" b="1" dirty="0"/>
              <a:t> Complex:</a:t>
            </a:r>
            <a:endParaRPr lang="en-IN" dirty="0"/>
          </a:p>
          <a:p>
            <a:pPr fontAlgn="base"/>
            <a:r>
              <a:rPr lang="en-IN" dirty="0"/>
              <a:t>In the anterior part there is a large space between the mantle and the body, this is a mantle or </a:t>
            </a:r>
            <a:r>
              <a:rPr lang="en-IN" dirty="0" err="1"/>
              <a:t>pallial</a:t>
            </a:r>
            <a:r>
              <a:rPr lang="en-IN" dirty="0"/>
              <a:t> cavity which has been shifted to the front by a process of torsion. It encloses a number of organs and the head can be withdrawn into it. The mantle or </a:t>
            </a:r>
            <a:r>
              <a:rPr lang="en-IN" dirty="0" err="1"/>
              <a:t>pallial</a:t>
            </a:r>
            <a:r>
              <a:rPr lang="en-IN" dirty="0"/>
              <a:t> cavity encloses within it a number of important organs which are collectively known as </a:t>
            </a:r>
            <a:r>
              <a:rPr lang="en-IN" dirty="0" err="1"/>
              <a:t>pallial</a:t>
            </a:r>
            <a:r>
              <a:rPr lang="en-IN" dirty="0"/>
              <a:t> complex.</a:t>
            </a:r>
          </a:p>
          <a:p>
            <a:pPr fontAlgn="base"/>
            <a:r>
              <a:rPr lang="en-IN" dirty="0"/>
              <a:t>Near the right </a:t>
            </a:r>
            <a:r>
              <a:rPr lang="en-IN" dirty="0" err="1"/>
              <a:t>pseudepipodium</a:t>
            </a:r>
            <a:r>
              <a:rPr lang="en-IN" dirty="0"/>
              <a:t> is a prominent ridge or </a:t>
            </a:r>
            <a:r>
              <a:rPr lang="en-IN" dirty="0" err="1"/>
              <a:t>epitaenia</a:t>
            </a:r>
            <a:r>
              <a:rPr lang="en-IN" dirty="0"/>
              <a:t> which runs backwards up to the end of the mantle cavity, it divides the mantle cavity into a right </a:t>
            </a:r>
            <a:r>
              <a:rPr lang="en-IN" dirty="0" err="1"/>
              <a:t>branchial</a:t>
            </a:r>
            <a:r>
              <a:rPr lang="en-IN" dirty="0"/>
              <a:t> cavity and a left pulmonary sac.</a:t>
            </a:r>
          </a:p>
          <a:p>
            <a:pPr fontAlgn="base"/>
            <a:r>
              <a:rPr lang="en-IN" dirty="0"/>
              <a:t>In the </a:t>
            </a:r>
            <a:r>
              <a:rPr lang="en-IN" dirty="0" err="1"/>
              <a:t>branchial</a:t>
            </a:r>
            <a:r>
              <a:rPr lang="en-IN" dirty="0"/>
              <a:t> cavity or chamber lie a single gill or </a:t>
            </a:r>
            <a:r>
              <a:rPr lang="en-IN" dirty="0" err="1"/>
              <a:t>ctenidium</a:t>
            </a:r>
            <a:r>
              <a:rPr lang="en-IN" dirty="0"/>
              <a:t>, rectum and anus, the genital aperture and the anterior chamber of the kidney as a reddish mass near the posterior end of the </a:t>
            </a:r>
            <a:r>
              <a:rPr lang="en-IN" dirty="0" err="1"/>
              <a:t>epitaenia</a:t>
            </a:r>
            <a:r>
              <a:rPr lang="en-IN" dirty="0"/>
              <a:t>. Near the left </a:t>
            </a:r>
            <a:r>
              <a:rPr lang="en-IN" dirty="0" err="1"/>
              <a:t>pseudepipodium</a:t>
            </a:r>
            <a:r>
              <a:rPr lang="en-IN" dirty="0"/>
              <a:t> is a fleshy </a:t>
            </a:r>
            <a:r>
              <a:rPr lang="en-IN" dirty="0" err="1"/>
              <a:t>osphradium</a:t>
            </a:r>
            <a:r>
              <a:rPr lang="en-IN" dirty="0"/>
              <a:t> a typical </a:t>
            </a:r>
            <a:r>
              <a:rPr lang="en-IN" dirty="0" err="1"/>
              <a:t>molluscan</a:t>
            </a:r>
            <a:r>
              <a:rPr lang="en-IN" dirty="0"/>
              <a:t> sense organ.</a:t>
            </a:r>
          </a:p>
          <a:p>
            <a:pPr fontAlgn="base"/>
            <a:r>
              <a:rPr lang="en-IN" b="1" dirty="0"/>
              <a:t>3. </a:t>
            </a:r>
            <a:r>
              <a:rPr lang="en-IN" b="1" dirty="0" err="1"/>
              <a:t>Coelom</a:t>
            </a:r>
            <a:r>
              <a:rPr lang="en-IN" b="1" dirty="0"/>
              <a:t> of </a:t>
            </a:r>
            <a:r>
              <a:rPr lang="en-IN" b="1" dirty="0" err="1"/>
              <a:t>Pila</a:t>
            </a:r>
            <a:r>
              <a:rPr lang="en-IN" b="1" dirty="0"/>
              <a:t> </a:t>
            </a:r>
            <a:r>
              <a:rPr lang="en-IN" b="1" dirty="0" err="1"/>
              <a:t>Globosa</a:t>
            </a:r>
            <a:r>
              <a:rPr lang="en-IN" b="1" dirty="0"/>
              <a:t>:</a:t>
            </a:r>
          </a:p>
          <a:p>
            <a:pPr fontAlgn="base"/>
            <a:r>
              <a:rPr lang="en-IN" dirty="0"/>
              <a:t>The </a:t>
            </a:r>
            <a:r>
              <a:rPr lang="en-IN" dirty="0" err="1"/>
              <a:t>coelom</a:t>
            </a:r>
            <a:r>
              <a:rPr lang="en-IN" dirty="0"/>
              <a:t> is reduced to unpaired cavities of pericardium, kidney and gonad. The renal and pericardial cavities communicate, but the cavity of gonad is unconnected. The visceral organs are surrounded by means of sinuses or spaces containing blood. These blood-filled spaces constitute the </a:t>
            </a:r>
            <a:r>
              <a:rPr lang="en-IN" dirty="0" err="1"/>
              <a:t>haemocoel</a:t>
            </a:r>
            <a:r>
              <a:rPr lang="en-IN" dirty="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1286</Words>
  <Application>Microsoft Office PowerPoint</Application>
  <PresentationFormat>On-screen Show (4:3)</PresentationFormat>
  <Paragraphs>123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I BSC ZOOLOGY PILA</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DR.M.DEIVANAYAKI</dc:title>
  <dc:creator>denesh th</dc:creator>
  <cp:lastModifiedBy>denesh th</cp:lastModifiedBy>
  <cp:revision>20</cp:revision>
  <dcterms:created xsi:type="dcterms:W3CDTF">2020-10-06T02:47:32Z</dcterms:created>
  <dcterms:modified xsi:type="dcterms:W3CDTF">2020-10-26T17:56:55Z</dcterms:modified>
</cp:coreProperties>
</file>