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0A44884-01F9-4452-AFDB-06ABF02C2DE0}" type="datetimeFigureOut">
              <a:rPr lang="en-IN" smtClean="0"/>
              <a:pPr/>
              <a:t>26-10-2020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2BCE578-D981-458D-83A0-28B433912ED0}"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0A44884-01F9-4452-AFDB-06ABF02C2DE0}" type="datetimeFigureOut">
              <a:rPr lang="en-IN" smtClean="0"/>
              <a:pPr/>
              <a:t>26-10-2020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2BCE578-D981-458D-83A0-28B433912ED0}"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0A44884-01F9-4452-AFDB-06ABF02C2DE0}" type="datetimeFigureOut">
              <a:rPr lang="en-IN" smtClean="0"/>
              <a:pPr/>
              <a:t>26-10-2020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2BCE578-D981-458D-83A0-28B433912ED0}"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0A44884-01F9-4452-AFDB-06ABF02C2DE0}" type="datetimeFigureOut">
              <a:rPr lang="en-IN" smtClean="0"/>
              <a:pPr/>
              <a:t>26-10-2020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2BCE578-D981-458D-83A0-28B433912ED0}"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A44884-01F9-4452-AFDB-06ABF02C2DE0}" type="datetimeFigureOut">
              <a:rPr lang="en-IN" smtClean="0"/>
              <a:pPr/>
              <a:t>26-10-2020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2BCE578-D981-458D-83A0-28B433912ED0}"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0A44884-01F9-4452-AFDB-06ABF02C2DE0}" type="datetimeFigureOut">
              <a:rPr lang="en-IN" smtClean="0"/>
              <a:pPr/>
              <a:t>26-10-2020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2BCE578-D981-458D-83A0-28B433912ED0}"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0A44884-01F9-4452-AFDB-06ABF02C2DE0}" type="datetimeFigureOut">
              <a:rPr lang="en-IN" smtClean="0"/>
              <a:pPr/>
              <a:t>26-10-2020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2BCE578-D981-458D-83A0-28B433912ED0}"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0A44884-01F9-4452-AFDB-06ABF02C2DE0}" type="datetimeFigureOut">
              <a:rPr lang="en-IN" smtClean="0"/>
              <a:pPr/>
              <a:t>26-10-2020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2BCE578-D981-458D-83A0-28B433912ED0}"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A44884-01F9-4452-AFDB-06ABF02C2DE0}" type="datetimeFigureOut">
              <a:rPr lang="en-IN" smtClean="0"/>
              <a:pPr/>
              <a:t>26-10-2020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2BCE578-D981-458D-83A0-28B433912ED0}"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A44884-01F9-4452-AFDB-06ABF02C2DE0}" type="datetimeFigureOut">
              <a:rPr lang="en-IN" smtClean="0"/>
              <a:pPr/>
              <a:t>26-10-2020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2BCE578-D981-458D-83A0-28B433912ED0}"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A44884-01F9-4452-AFDB-06ABF02C2DE0}" type="datetimeFigureOut">
              <a:rPr lang="en-IN" smtClean="0"/>
              <a:pPr/>
              <a:t>26-10-2020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2BCE578-D981-458D-83A0-28B433912ED0}"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A44884-01F9-4452-AFDB-06ABF02C2DE0}" type="datetimeFigureOut">
              <a:rPr lang="en-IN" smtClean="0"/>
              <a:pPr/>
              <a:t>26-10-2020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BCE578-D981-458D-83A0-28B433912ED0}"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en.wikipedia.org/wiki/Anterior" TargetMode="External"/><Relationship Id="rId3" Type="http://schemas.openxmlformats.org/officeDocument/2006/relationships/hyperlink" Target="https://en.wikipedia.org/wiki/Synapomorphy" TargetMode="External"/><Relationship Id="rId7" Type="http://schemas.openxmlformats.org/officeDocument/2006/relationships/hyperlink" Target="https://en.wikipedia.org/wiki/Gastropod_shell" TargetMode="External"/><Relationship Id="rId2" Type="http://schemas.openxmlformats.org/officeDocument/2006/relationships/hyperlink" Target="https://en.wikipedia.org/wiki/Gastropod" TargetMode="External"/><Relationship Id="rId1" Type="http://schemas.openxmlformats.org/officeDocument/2006/relationships/slideLayout" Target="../slideLayouts/slideLayout7.xml"/><Relationship Id="rId6" Type="http://schemas.openxmlformats.org/officeDocument/2006/relationships/hyperlink" Target="https://en.wikipedia.org/wiki/Mantle_(mollusc)" TargetMode="External"/><Relationship Id="rId5" Type="http://schemas.openxmlformats.org/officeDocument/2006/relationships/hyperlink" Target="https://en.wikipedia.org/wiki/Viscus" TargetMode="External"/><Relationship Id="rId4" Type="http://schemas.openxmlformats.org/officeDocument/2006/relationships/hyperlink" Target="https://en.wikipedia.org/wiki/Larva"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I-BSC </a:t>
            </a:r>
            <a:r>
              <a:rPr lang="en-US" dirty="0" smtClean="0"/>
              <a:t>ZOOLOGY</a:t>
            </a:r>
            <a:br>
              <a:rPr lang="en-US" dirty="0" smtClean="0"/>
            </a:br>
            <a:r>
              <a:rPr lang="en-US" dirty="0" smtClean="0"/>
              <a:t>UNIT-V</a:t>
            </a:r>
            <a:r>
              <a:rPr lang="en-IN" b="1" smtClean="0"/>
              <a:t> Torsion</a:t>
            </a:r>
            <a:endParaRPr lang="en-IN" dirty="0">
              <a:solidFill>
                <a:srgbClr val="FF0000"/>
              </a:solidFill>
            </a:endParaRPr>
          </a:p>
        </p:txBody>
      </p:sp>
      <p:sp>
        <p:nvSpPr>
          <p:cNvPr id="3" name="Subtitle 2"/>
          <p:cNvSpPr>
            <a:spLocks noGrp="1"/>
          </p:cNvSpPr>
          <p:nvPr>
            <p:ph type="subTitle" idx="1"/>
          </p:nvPr>
        </p:nvSpPr>
        <p:spPr/>
        <p:txBody>
          <a:bodyPr>
            <a:normAutofit/>
          </a:bodyPr>
          <a:lstStyle/>
          <a:p>
            <a:r>
              <a:rPr lang="en-US" sz="1000" dirty="0" smtClean="0">
                <a:solidFill>
                  <a:srgbClr val="FF0000"/>
                </a:solidFill>
              </a:rPr>
              <a:t>DR.M.DEIVANAYAKI</a:t>
            </a:r>
            <a:endParaRPr lang="en-IN" sz="1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274838"/>
            <a:ext cx="4572000" cy="2308324"/>
          </a:xfrm>
          <a:prstGeom prst="rect">
            <a:avLst/>
          </a:prstGeom>
        </p:spPr>
        <p:txBody>
          <a:bodyPr>
            <a:spAutoFit/>
          </a:bodyPr>
          <a:lstStyle/>
          <a:p>
            <a:r>
              <a:rPr lang="en-IN" b="1" dirty="0"/>
              <a:t>Torsion</a:t>
            </a:r>
            <a:r>
              <a:rPr lang="en-IN" dirty="0"/>
              <a:t> is a </a:t>
            </a:r>
            <a:r>
              <a:rPr lang="en-IN" dirty="0">
                <a:hlinkClick r:id="rId2" tooltip="Gastropod"/>
              </a:rPr>
              <a:t>gastropod</a:t>
            </a:r>
            <a:r>
              <a:rPr lang="en-IN" dirty="0"/>
              <a:t> </a:t>
            </a:r>
            <a:r>
              <a:rPr lang="en-IN" dirty="0" err="1">
                <a:hlinkClick r:id="rId3" tooltip="Synapomorphy"/>
              </a:rPr>
              <a:t>synapomorphy</a:t>
            </a:r>
            <a:r>
              <a:rPr lang="en-IN" dirty="0"/>
              <a:t> which occurs in all gastropods during </a:t>
            </a:r>
            <a:r>
              <a:rPr lang="en-IN" dirty="0">
                <a:hlinkClick r:id="rId4" tooltip="Larva"/>
              </a:rPr>
              <a:t>larval</a:t>
            </a:r>
            <a:r>
              <a:rPr lang="en-IN" dirty="0"/>
              <a:t> development. Torsion is the rotation of the </a:t>
            </a:r>
            <a:r>
              <a:rPr lang="en-IN" dirty="0">
                <a:hlinkClick r:id="rId5" tooltip="Viscus"/>
              </a:rPr>
              <a:t>visceral mass</a:t>
            </a:r>
            <a:r>
              <a:rPr lang="en-IN" dirty="0"/>
              <a:t>, </a:t>
            </a:r>
            <a:r>
              <a:rPr lang="en-IN" dirty="0">
                <a:hlinkClick r:id="rId6" tooltip="Mantle (mollusc)"/>
              </a:rPr>
              <a:t>mantle</a:t>
            </a:r>
            <a:r>
              <a:rPr lang="en-IN" dirty="0"/>
              <a:t>, and </a:t>
            </a:r>
            <a:r>
              <a:rPr lang="en-IN" dirty="0">
                <a:hlinkClick r:id="rId7" tooltip="Gastropod shell"/>
              </a:rPr>
              <a:t>shell</a:t>
            </a:r>
            <a:r>
              <a:rPr lang="en-IN" dirty="0"/>
              <a:t> 180˚ with respect to the head and foot of the gastropod. This rotation brings the mantle cavity and the anus to an </a:t>
            </a:r>
            <a:r>
              <a:rPr lang="en-IN" dirty="0">
                <a:hlinkClick r:id="rId8" tooltip="Anterior"/>
              </a:rPr>
              <a:t>anterior</a:t>
            </a:r>
            <a:r>
              <a:rPr lang="en-IN" dirty="0"/>
              <a:t> position above the head.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orsion"/>
          <p:cNvPicPr>
            <a:picLocks noChangeAspect="1" noChangeArrowheads="1"/>
          </p:cNvPicPr>
          <p:nvPr/>
        </p:nvPicPr>
        <p:blipFill>
          <a:blip r:embed="rId2" cstate="print"/>
          <a:srcRect/>
          <a:stretch>
            <a:fillRect/>
          </a:stretch>
        </p:blipFill>
        <p:spPr bwMode="auto">
          <a:xfrm>
            <a:off x="539552" y="764704"/>
            <a:ext cx="8244409" cy="4552031"/>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274838"/>
            <a:ext cx="4572000" cy="2308324"/>
          </a:xfrm>
          <a:prstGeom prst="rect">
            <a:avLst/>
          </a:prstGeom>
        </p:spPr>
        <p:txBody>
          <a:bodyPr>
            <a:spAutoFit/>
          </a:bodyPr>
          <a:lstStyle/>
          <a:p>
            <a:r>
              <a:rPr lang="en-IN" b="1" dirty="0"/>
              <a:t>Torsion</a:t>
            </a:r>
            <a:r>
              <a:rPr lang="en-IN" dirty="0"/>
              <a:t> is the rotation of the visceral mass and foot 180 degrees with respect to the head and foot, and is a unique </a:t>
            </a:r>
            <a:r>
              <a:rPr lang="en-IN" dirty="0" err="1"/>
              <a:t>synapomorphy</a:t>
            </a:r>
            <a:r>
              <a:rPr lang="en-IN" dirty="0"/>
              <a:t> of modern </a:t>
            </a:r>
            <a:r>
              <a:rPr lang="en-IN" b="1" dirty="0"/>
              <a:t>gastropods</a:t>
            </a:r>
            <a:r>
              <a:rPr lang="en-IN" dirty="0"/>
              <a:t>. </a:t>
            </a:r>
            <a:r>
              <a:rPr lang="en-IN" b="1" dirty="0"/>
              <a:t>Torsion</a:t>
            </a:r>
            <a:r>
              <a:rPr lang="en-IN" dirty="0"/>
              <a:t> occurs during development in all </a:t>
            </a:r>
            <a:r>
              <a:rPr lang="en-IN" b="1" dirty="0"/>
              <a:t>gastropods</a:t>
            </a:r>
            <a:r>
              <a:rPr lang="en-IN" dirty="0"/>
              <a:t>, usually in the late </a:t>
            </a:r>
            <a:r>
              <a:rPr lang="en-IN" dirty="0" err="1"/>
              <a:t>veliger</a:t>
            </a:r>
            <a:r>
              <a:rPr lang="en-IN" dirty="0"/>
              <a:t> stage. However, some </a:t>
            </a:r>
            <a:r>
              <a:rPr lang="en-IN" b="1" dirty="0"/>
              <a:t>gastropods</a:t>
            </a:r>
            <a:r>
              <a:rPr lang="en-IN" dirty="0"/>
              <a:t> do not remain </a:t>
            </a:r>
            <a:r>
              <a:rPr lang="en-IN" dirty="0" err="1"/>
              <a:t>torted</a:t>
            </a:r>
            <a:r>
              <a:rPr lang="en-IN" dirty="0"/>
              <a:t> when becoming adults.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751344"/>
            <a:ext cx="4572000" cy="5355312"/>
          </a:xfrm>
          <a:prstGeom prst="rect">
            <a:avLst/>
          </a:prstGeom>
        </p:spPr>
        <p:txBody>
          <a:bodyPr>
            <a:spAutoFit/>
          </a:bodyPr>
          <a:lstStyle/>
          <a:p>
            <a:pPr fontAlgn="base"/>
            <a:r>
              <a:rPr lang="en-IN" b="1" dirty="0"/>
              <a:t>Effect of Torsion:</a:t>
            </a:r>
          </a:p>
          <a:p>
            <a:pPr fontAlgn="base"/>
            <a:r>
              <a:rPr lang="en-IN" b="1" dirty="0"/>
              <a:t>1. Position of organs in pre-</a:t>
            </a:r>
            <a:r>
              <a:rPr lang="en-IN" b="1" dirty="0" err="1"/>
              <a:t>torsional</a:t>
            </a:r>
            <a:r>
              <a:rPr lang="en-IN" b="1" dirty="0"/>
              <a:t> stage:</a:t>
            </a:r>
            <a:endParaRPr lang="en-IN" dirty="0"/>
          </a:p>
          <a:p>
            <a:pPr fontAlgn="base"/>
            <a:r>
              <a:rPr lang="en-IN" dirty="0" err="1"/>
              <a:t>Posteriorly</a:t>
            </a:r>
            <a:r>
              <a:rPr lang="en-IN" dirty="0"/>
              <a:t> located mantle cavity opens backward; mouth and anus at opposite ends; </a:t>
            </a:r>
            <a:r>
              <a:rPr lang="en-IN" dirty="0" err="1"/>
              <a:t>ctenidia</a:t>
            </a:r>
            <a:r>
              <a:rPr lang="en-IN" dirty="0"/>
              <a:t> pointed backwards; auricles behind the ventricle; nervous system bilaterally sym­metrical; coiled visceral sac and shell dorsal or </a:t>
            </a:r>
            <a:r>
              <a:rPr lang="en-IN" dirty="0" err="1"/>
              <a:t>exo</a:t>
            </a:r>
            <a:r>
              <a:rPr lang="en-IN" dirty="0"/>
              <a:t>-gastric.</a:t>
            </a:r>
          </a:p>
          <a:p>
            <a:pPr fontAlgn="base"/>
            <a:r>
              <a:rPr lang="en-IN" b="1" dirty="0"/>
              <a:t>Position of organs in post-</a:t>
            </a:r>
            <a:r>
              <a:rPr lang="en-IN" b="1" dirty="0" err="1"/>
              <a:t>torsional</a:t>
            </a:r>
            <a:r>
              <a:rPr lang="en-IN" b="1" dirty="0"/>
              <a:t> stage:</a:t>
            </a:r>
            <a:endParaRPr lang="en-IN" dirty="0"/>
          </a:p>
          <a:p>
            <a:pPr fontAlgn="base"/>
            <a:r>
              <a:rPr lang="en-IN" dirty="0"/>
              <a:t>Mouth cavity opens in front just behind the head; gut assumes U-shape; anus lies in front near mouth; </a:t>
            </a:r>
            <a:r>
              <a:rPr lang="en-IN" dirty="0" err="1"/>
              <a:t>ctenidia</a:t>
            </a:r>
            <a:r>
              <a:rPr lang="en-IN" dirty="0"/>
              <a:t> shifted to front, directed backwards, the right one shifted to the left and vice versa, the auricles become anterior to the ventricle and the position changed—right to left and vice versa; ner­vous system becomes twisted into a figure of ‘8’ by crossing of the </a:t>
            </a:r>
            <a:r>
              <a:rPr lang="en-IN" dirty="0" err="1"/>
              <a:t>pleurovisceral</a:t>
            </a:r>
            <a:r>
              <a:rPr lang="en-IN" dirty="0"/>
              <a:t> connectives; coil of visceral sac and shell become ventral or </a:t>
            </a:r>
            <a:r>
              <a:rPr lang="en-IN" dirty="0" err="1"/>
              <a:t>endogastric</a:t>
            </a:r>
            <a:r>
              <a:rPr lang="en-IN"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251520" y="706734"/>
            <a:ext cx="8208912" cy="3877985"/>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Georgia" pitchFamily="18" charset="0"/>
                <a:cs typeface="Arial" pitchFamily="34" charset="0"/>
              </a:rPr>
              <a:t>Significance of Torsion: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Georgia" pitchFamily="18" charset="0"/>
                <a:cs typeface="Arial" pitchFamily="34" charset="0"/>
              </a:rPr>
              <a:t>ADVERTISEMENTS: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Georgia" pitchFamily="18" charset="0"/>
                <a:cs typeface="Arial" pitchFamily="34" charset="0"/>
              </a:rPr>
              <a:t>Author are in agreement that torsion is the result of a larval mutation but they do not agree on the advantage of such mutation restricted only to the larva or extends to the adult.</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Georgia" pitchFamily="18" charset="0"/>
                <a:cs typeface="Arial" pitchFamily="34" charset="0"/>
              </a:rPr>
              <a:t>1. Due to torsion the mantle cavity be­comes anterior and the sensitive parts of the anterior end including the head and also the foot of the larva could be withdrawn into the mantle cavity at the approach of danger. </a:t>
            </a:r>
            <a:r>
              <a:rPr kumimoji="0" lang="en-US" sz="1400" b="0" i="0" u="none" strike="noStrike" cap="none" normalizeH="0" baseline="0" dirty="0" err="1" smtClean="0">
                <a:ln>
                  <a:noFill/>
                </a:ln>
                <a:solidFill>
                  <a:srgbClr val="000000"/>
                </a:solidFill>
                <a:effectLst/>
                <a:latin typeface="Georgia" pitchFamily="18" charset="0"/>
                <a:cs typeface="Arial" pitchFamily="34" charset="0"/>
              </a:rPr>
              <a:t>Garstang</a:t>
            </a:r>
            <a:r>
              <a:rPr kumimoji="0" lang="en-US" sz="1400" b="0" i="0" u="none" strike="noStrike" cap="none" normalizeH="0" baseline="0" dirty="0" smtClean="0">
                <a:ln>
                  <a:noFill/>
                </a:ln>
                <a:solidFill>
                  <a:srgbClr val="000000"/>
                </a:solidFill>
                <a:effectLst/>
                <a:latin typeface="Georgia" pitchFamily="18" charset="0"/>
                <a:cs typeface="Arial" pitchFamily="34" charset="0"/>
              </a:rPr>
              <a:t> (1928) holds that torsion represents a larval mutation, which is of advantage to the larva and not the adult, a concept shared by </a:t>
            </a:r>
            <a:r>
              <a:rPr kumimoji="0" lang="en-US" sz="1400" b="0" i="0" u="none" strike="noStrike" cap="none" normalizeH="0" baseline="0" dirty="0" err="1" smtClean="0">
                <a:ln>
                  <a:noFill/>
                </a:ln>
                <a:solidFill>
                  <a:srgbClr val="000000"/>
                </a:solidFill>
                <a:effectLst/>
                <a:latin typeface="Georgia" pitchFamily="18" charset="0"/>
                <a:cs typeface="Arial" pitchFamily="34" charset="0"/>
              </a:rPr>
              <a:t>Yonge</a:t>
            </a:r>
            <a:r>
              <a:rPr kumimoji="0" lang="en-US" sz="1400" b="0" i="0" u="none" strike="noStrike" cap="none" normalizeH="0" baseline="0" dirty="0" smtClean="0">
                <a:ln>
                  <a:noFill/>
                </a:ln>
                <a:solidFill>
                  <a:srgbClr val="000000"/>
                </a:solidFill>
                <a:effectLst/>
                <a:latin typeface="Georgia" pitchFamily="18" charset="0"/>
                <a:cs typeface="Arial" pitchFamily="34" charset="0"/>
              </a:rPr>
              <a:t> (1947).</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Georgia" pitchFamily="18" charset="0"/>
                <a:cs typeface="Arial" pitchFamily="34" charset="0"/>
              </a:rPr>
              <a:t>By rotation the </a:t>
            </a:r>
            <a:r>
              <a:rPr kumimoji="0" lang="en-US" sz="1400" b="0" i="0" u="none" strike="noStrike" cap="none" normalizeH="0" baseline="0" dirty="0" err="1" smtClean="0">
                <a:ln>
                  <a:noFill/>
                </a:ln>
                <a:solidFill>
                  <a:srgbClr val="000000"/>
                </a:solidFill>
                <a:effectLst/>
                <a:latin typeface="Georgia" pitchFamily="18" charset="0"/>
                <a:cs typeface="Arial" pitchFamily="34" charset="0"/>
              </a:rPr>
              <a:t>anteriorly</a:t>
            </a:r>
            <a:r>
              <a:rPr kumimoji="0" lang="en-US" sz="1400" b="0" i="0" u="none" strike="noStrike" cap="none" normalizeH="0" baseline="0" dirty="0" smtClean="0">
                <a:ln>
                  <a:noFill/>
                </a:ln>
                <a:solidFill>
                  <a:srgbClr val="000000"/>
                </a:solidFill>
                <a:effectLst/>
                <a:latin typeface="Georgia" pitchFamily="18" charset="0"/>
                <a:cs typeface="Arial" pitchFamily="34" charset="0"/>
              </a:rPr>
              <a:t> placed mantle cavity provides a refuge for the delicate head and velar lobes of the larva, and it is not directly advantageous to the adult.</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Georgia" pitchFamily="18" charset="0"/>
                <a:cs typeface="Arial" pitchFamily="34" charset="0"/>
              </a:rPr>
              <a:t>2.</a:t>
            </a:r>
            <a:r>
              <a:rPr kumimoji="0" lang="en-US" sz="1400" b="0" i="0" u="none" strike="noStrike" cap="none" normalizeH="0" baseline="0" dirty="0" smtClean="0">
                <a:ln>
                  <a:noFill/>
                </a:ln>
                <a:solidFill>
                  <a:srgbClr val="000000"/>
                </a:solidFill>
                <a:effectLst/>
                <a:latin typeface="Georgia" pitchFamily="18" charset="0"/>
                <a:cs typeface="Arial" pitchFamily="34" charset="0"/>
              </a:rPr>
              <a:t> </a:t>
            </a:r>
            <a:r>
              <a:rPr kumimoji="0" lang="en-US" sz="1400" b="1" i="0" u="none" strike="noStrike" cap="none" normalizeH="0" baseline="0" dirty="0" smtClean="0">
                <a:ln>
                  <a:noFill/>
                </a:ln>
                <a:solidFill>
                  <a:srgbClr val="000000"/>
                </a:solidFill>
                <a:effectLst/>
                <a:latin typeface="Georgia" pitchFamily="18" charset="0"/>
                <a:cs typeface="Arial" pitchFamily="34" charset="0"/>
              </a:rPr>
              <a:t>Morton (1958) believes the final effects of torsion due to larval mutation are pro­found in the adult snails though in a differ­ent way:</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Georgia" pitchFamily="18" charset="0"/>
                <a:cs typeface="Arial" pitchFamily="34" charset="0"/>
              </a:rPr>
              <a:t>a. Torsion promotes stability in the adult by bringing the body of the snail nearer to substratum.</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Georgia" pitchFamily="18" charset="0"/>
                <a:cs typeface="Arial" pitchFamily="34" charset="0"/>
              </a:rPr>
              <a:t>b. The free flow of respiratory water cur­rent in the </a:t>
            </a:r>
            <a:r>
              <a:rPr kumimoji="0" lang="en-US" sz="1400" b="0" i="0" u="none" strike="noStrike" cap="none" normalizeH="0" baseline="0" dirty="0" err="1" smtClean="0">
                <a:ln>
                  <a:noFill/>
                </a:ln>
                <a:solidFill>
                  <a:srgbClr val="000000"/>
                </a:solidFill>
                <a:effectLst/>
                <a:latin typeface="Georgia" pitchFamily="18" charset="0"/>
                <a:cs typeface="Arial" pitchFamily="34" charset="0"/>
              </a:rPr>
              <a:t>posteriorly</a:t>
            </a:r>
            <a:r>
              <a:rPr kumimoji="0" lang="en-US" sz="1400" b="0" i="0" u="none" strike="noStrike" cap="none" normalizeH="0" baseline="0" dirty="0" smtClean="0">
                <a:ln>
                  <a:noFill/>
                </a:ln>
                <a:solidFill>
                  <a:srgbClr val="000000"/>
                </a:solidFill>
                <a:effectLst/>
                <a:latin typeface="Georgia" pitchFamily="18" charset="0"/>
                <a:cs typeface="Arial" pitchFamily="34" charset="0"/>
              </a:rPr>
              <a:t> located mantle cavity containing the gills is obstructed by the back- flow of water current during upstream move­ment of the snail. In reverse situation, </a:t>
            </a:r>
            <a:r>
              <a:rPr kumimoji="0" lang="en-US" sz="1400" b="0" i="0" u="none" strike="noStrike" cap="none" normalizeH="0" baseline="0" dirty="0" err="1" smtClean="0">
                <a:ln>
                  <a:noFill/>
                </a:ln>
                <a:solidFill>
                  <a:srgbClr val="000000"/>
                </a:solidFill>
                <a:effectLst/>
                <a:latin typeface="Georgia" pitchFamily="18" charset="0"/>
                <a:cs typeface="Arial" pitchFamily="34" charset="0"/>
              </a:rPr>
              <a:t>ante­riorly</a:t>
            </a:r>
            <a:r>
              <a:rPr kumimoji="0" lang="en-US" sz="1400" b="0" i="0" u="none" strike="noStrike" cap="none" normalizeH="0" baseline="0" dirty="0" smtClean="0">
                <a:ln>
                  <a:noFill/>
                </a:ln>
                <a:solidFill>
                  <a:srgbClr val="000000"/>
                </a:solidFill>
                <a:effectLst/>
                <a:latin typeface="Georgia" pitchFamily="18" charset="0"/>
                <a:cs typeface="Arial" pitchFamily="34" charset="0"/>
              </a:rPr>
              <a:t> placed mantle cavity is continuously flushed with fresh water current.</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Georgia" pitchFamily="18" charset="0"/>
                <a:cs typeface="Arial" pitchFamily="34" charset="0"/>
              </a:rPr>
              <a:t>c. The forward position of the receptors enables the snail to scan the surroundings and also test the quality of water and mud.</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295</Words>
  <Application>Microsoft Office PowerPoint</Application>
  <PresentationFormat>On-screen Show (4:3)</PresentationFormat>
  <Paragraphs>18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I-BSC ZOOLOGY UNIT-V Torsion</vt:lpstr>
      <vt:lpstr>Slide 2</vt:lpstr>
      <vt:lpstr>Slide 3</vt:lpstr>
      <vt:lpstr>Slide 4</vt:lpstr>
      <vt:lpstr>Slide 5</vt:lpstr>
      <vt:lpstr>Slide 6</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denesh th</dc:creator>
  <cp:lastModifiedBy>denesh th</cp:lastModifiedBy>
  <cp:revision>6</cp:revision>
  <dcterms:created xsi:type="dcterms:W3CDTF">2020-10-17T07:40:43Z</dcterms:created>
  <dcterms:modified xsi:type="dcterms:W3CDTF">2020-10-26T17:59:54Z</dcterms:modified>
</cp:coreProperties>
</file>