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1" r:id="rId5"/>
    <p:sldId id="263" r:id="rId6"/>
    <p:sldId id="264" r:id="rId7"/>
    <p:sldId id="265" r:id="rId8"/>
    <p:sldId id="269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41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C99FB-CDEC-4C43-9962-5DB1424228E1}" type="datetimeFigureOut">
              <a:rPr lang="en-IN" smtClean="0"/>
              <a:pPr/>
              <a:t>10-11-2020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A318A-AB18-4D8D-A116-9EE1A5A63A58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C99FB-CDEC-4C43-9962-5DB1424228E1}" type="datetimeFigureOut">
              <a:rPr lang="en-IN" smtClean="0"/>
              <a:pPr/>
              <a:t>10-11-2020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A318A-AB18-4D8D-A116-9EE1A5A63A58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C99FB-CDEC-4C43-9962-5DB1424228E1}" type="datetimeFigureOut">
              <a:rPr lang="en-IN" smtClean="0"/>
              <a:pPr/>
              <a:t>10-11-2020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A318A-AB18-4D8D-A116-9EE1A5A63A58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C99FB-CDEC-4C43-9962-5DB1424228E1}" type="datetimeFigureOut">
              <a:rPr lang="en-IN" smtClean="0"/>
              <a:pPr/>
              <a:t>10-11-2020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A318A-AB18-4D8D-A116-9EE1A5A63A58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C99FB-CDEC-4C43-9962-5DB1424228E1}" type="datetimeFigureOut">
              <a:rPr lang="en-IN" smtClean="0"/>
              <a:pPr/>
              <a:t>10-11-2020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A318A-AB18-4D8D-A116-9EE1A5A63A58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C99FB-CDEC-4C43-9962-5DB1424228E1}" type="datetimeFigureOut">
              <a:rPr lang="en-IN" smtClean="0"/>
              <a:pPr/>
              <a:t>10-11-2020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A318A-AB18-4D8D-A116-9EE1A5A63A58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C99FB-CDEC-4C43-9962-5DB1424228E1}" type="datetimeFigureOut">
              <a:rPr lang="en-IN" smtClean="0"/>
              <a:pPr/>
              <a:t>10-11-2020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A318A-AB18-4D8D-A116-9EE1A5A63A58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C99FB-CDEC-4C43-9962-5DB1424228E1}" type="datetimeFigureOut">
              <a:rPr lang="en-IN" smtClean="0"/>
              <a:pPr/>
              <a:t>10-11-2020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A318A-AB18-4D8D-A116-9EE1A5A63A58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C99FB-CDEC-4C43-9962-5DB1424228E1}" type="datetimeFigureOut">
              <a:rPr lang="en-IN" smtClean="0"/>
              <a:pPr/>
              <a:t>10-11-2020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A318A-AB18-4D8D-A116-9EE1A5A63A58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C99FB-CDEC-4C43-9962-5DB1424228E1}" type="datetimeFigureOut">
              <a:rPr lang="en-IN" smtClean="0"/>
              <a:pPr/>
              <a:t>10-11-2020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A318A-AB18-4D8D-A116-9EE1A5A63A58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C99FB-CDEC-4C43-9962-5DB1424228E1}" type="datetimeFigureOut">
              <a:rPr lang="en-IN" smtClean="0"/>
              <a:pPr/>
              <a:t>10-11-2020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A318A-AB18-4D8D-A116-9EE1A5A63A58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FC99FB-CDEC-4C43-9962-5DB1424228E1}" type="datetimeFigureOut">
              <a:rPr lang="en-IN" smtClean="0"/>
              <a:pPr/>
              <a:t>10-11-2020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7A318A-AB18-4D8D-A116-9EE1A5A63A58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ioscience.com.pk/glossary/stage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ioscience.com.pk/prefixes-and-suffixes/pre" TargetMode="External"/><Relationship Id="rId2" Type="http://schemas.openxmlformats.org/officeDocument/2006/relationships/hyperlink" Target="https://www.bioscience.com.pk/topics/zoology/item/564-fertilization-and-development-in-star-fish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www.bioscience.com.pk/glossary/anterior" TargetMode="External"/><Relationship Id="rId4" Type="http://schemas.openxmlformats.org/officeDocument/2006/relationships/hyperlink" Target="https://www.bioscience.com.pk/glossary/oral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ioscience.com.pk/glossary/posterior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ioscience.com.pk/glossary/organ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DR.M.DEIVANAYAKI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I BSC ZOOLOGY</a:t>
            </a:r>
            <a:endParaRPr lang="en-IN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55576" y="188641"/>
            <a:ext cx="813690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b="1" dirty="0"/>
              <a:t>LARVAL FORMS</a:t>
            </a:r>
            <a:r>
              <a:rPr lang="en-IN" dirty="0"/>
              <a:t> IN </a:t>
            </a:r>
            <a:r>
              <a:rPr lang="en-IN" b="1" dirty="0"/>
              <a:t>ECHINODERMATA</a:t>
            </a:r>
            <a:r>
              <a:rPr lang="en-IN" dirty="0"/>
              <a:t>. ... </a:t>
            </a:r>
            <a:r>
              <a:rPr lang="en-IN" b="1" dirty="0"/>
              <a:t>Echinoderms</a:t>
            </a:r>
            <a:r>
              <a:rPr lang="en-IN" dirty="0"/>
              <a:t> are </a:t>
            </a:r>
            <a:r>
              <a:rPr lang="en-IN" dirty="0" err="1"/>
              <a:t>deuterostomes</a:t>
            </a:r>
            <a:r>
              <a:rPr lang="en-IN" dirty="0"/>
              <a:t> and hence cleavage is radial, </a:t>
            </a:r>
            <a:r>
              <a:rPr lang="en-IN" dirty="0" err="1"/>
              <a:t>holoblastic</a:t>
            </a:r>
            <a:r>
              <a:rPr lang="en-IN" dirty="0"/>
              <a:t> and indeterminate. The </a:t>
            </a:r>
            <a:r>
              <a:rPr lang="en-IN" b="1" dirty="0"/>
              <a:t>larvae</a:t>
            </a:r>
            <a:r>
              <a:rPr lang="en-IN" dirty="0"/>
              <a:t> hatch in water and feed and grow through successive </a:t>
            </a:r>
            <a:r>
              <a:rPr lang="en-IN" b="1" dirty="0"/>
              <a:t>larval</a:t>
            </a:r>
            <a:r>
              <a:rPr lang="en-IN" dirty="0"/>
              <a:t> stages to become adults. The </a:t>
            </a:r>
            <a:r>
              <a:rPr lang="en-IN" b="1" dirty="0"/>
              <a:t>larvae</a:t>
            </a:r>
            <a:r>
              <a:rPr lang="en-IN" dirty="0"/>
              <a:t> of </a:t>
            </a:r>
            <a:r>
              <a:rPr lang="en-IN" b="1" dirty="0"/>
              <a:t>echinoderms</a:t>
            </a:r>
            <a:r>
              <a:rPr lang="en-IN" dirty="0"/>
              <a:t> are bilaterally symmetrical but lose symmetry during metamorphosis.</a:t>
            </a:r>
          </a:p>
        </p:txBody>
      </p:sp>
      <p:sp>
        <p:nvSpPr>
          <p:cNvPr id="3" name="Rectangle 2"/>
          <p:cNvSpPr/>
          <p:nvPr/>
        </p:nvSpPr>
        <p:spPr>
          <a:xfrm>
            <a:off x="827584" y="1628800"/>
            <a:ext cx="799288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dirty="0" smtClean="0"/>
              <a:t>Echinoderms are unisexual animals. Sexual dimorphism is absent. Fertilisation takes place in water. The development may be direct or indirect. If the development is indirect it includes larva </a:t>
            </a:r>
            <a:r>
              <a:rPr lang="en-IN" dirty="0" smtClean="0">
                <a:hlinkClick r:id="rId2" tooltip="Stage"/>
              </a:rPr>
              <a:t>stages</a:t>
            </a:r>
            <a:r>
              <a:rPr lang="en-IN" dirty="0" smtClean="0"/>
              <a:t>. In different classes of echinoderms, different types of larvae complete the development. The larval form is bilaterally symmetrical. It undergoes metamorphosis and radial symmetri­cal adult is developed</a:t>
            </a:r>
            <a:endParaRPr lang="en-IN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051720" y="3429000"/>
          <a:ext cx="6480720" cy="2808312"/>
        </p:xfrm>
        <a:graphic>
          <a:graphicData uri="http://schemas.openxmlformats.org/drawingml/2006/table">
            <a:tbl>
              <a:tblPr/>
              <a:tblGrid>
                <a:gridCol w="3034406"/>
                <a:gridCol w="3446314"/>
              </a:tblGrid>
              <a:tr h="493272">
                <a:tc>
                  <a:txBody>
                    <a:bodyPr/>
                    <a:lstStyle/>
                    <a:p>
                      <a:pPr algn="ctr"/>
                      <a:r>
                        <a:rPr lang="en-IN" sz="1700" b="1" dirty="0"/>
                        <a:t>Class of Phylum </a:t>
                      </a:r>
                      <a:r>
                        <a:rPr lang="en-IN" sz="1700" b="1" dirty="0" err="1"/>
                        <a:t>Echinodermata</a:t>
                      </a:r>
                      <a:endParaRPr lang="en-IN" sz="1700" dirty="0"/>
                    </a:p>
                  </a:txBody>
                  <a:tcPr marL="45835" marR="45835" marT="45835" marB="4583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700" b="1" dirty="0"/>
                        <a:t>Larval form</a:t>
                      </a:r>
                      <a:endParaRPr lang="en-IN" sz="1700" dirty="0"/>
                    </a:p>
                  </a:txBody>
                  <a:tcPr marL="45835" marR="45835" marT="45835" marB="4583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315040">
                <a:tc>
                  <a:txBody>
                    <a:bodyPr/>
                    <a:lstStyle/>
                    <a:p>
                      <a:pPr algn="ctr"/>
                      <a:r>
                        <a:rPr lang="en-IN" sz="1700"/>
                        <a:t>1. Asteriodea</a:t>
                      </a:r>
                    </a:p>
                    <a:p>
                      <a:pPr algn="ctr"/>
                      <a:r>
                        <a:rPr lang="en-IN" sz="1700"/>
                        <a:t>2. Ophiuroidea</a:t>
                      </a:r>
                    </a:p>
                    <a:p>
                      <a:pPr algn="ctr"/>
                      <a:r>
                        <a:rPr lang="en-IN" sz="1700"/>
                        <a:t>3. Echinoidea</a:t>
                      </a:r>
                    </a:p>
                    <a:p>
                      <a:pPr algn="ctr"/>
                      <a:r>
                        <a:rPr lang="en-IN" sz="1700"/>
                        <a:t>4. Hobturoidea</a:t>
                      </a:r>
                    </a:p>
                    <a:p>
                      <a:pPr algn="ctr"/>
                      <a:r>
                        <a:rPr lang="en-IN" sz="1700"/>
                        <a:t>5. Crinoidea</a:t>
                      </a:r>
                    </a:p>
                  </a:txBody>
                  <a:tcPr marL="45835" marR="45835" marT="45835" marB="4583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700" dirty="0" err="1"/>
                        <a:t>Bipinnaria</a:t>
                      </a:r>
                      <a:r>
                        <a:rPr lang="en-IN" sz="1700" dirty="0"/>
                        <a:t> &amp; </a:t>
                      </a:r>
                      <a:r>
                        <a:rPr lang="en-IN" sz="1700" dirty="0" err="1"/>
                        <a:t>Brachiolaria</a:t>
                      </a:r>
                      <a:endParaRPr lang="en-IN" sz="1700" dirty="0"/>
                    </a:p>
                    <a:p>
                      <a:pPr algn="ctr"/>
                      <a:r>
                        <a:rPr lang="en-IN" sz="1700" dirty="0" err="1"/>
                        <a:t>Ophiopkiteus</a:t>
                      </a:r>
                      <a:endParaRPr lang="en-IN" sz="1700" dirty="0"/>
                    </a:p>
                    <a:p>
                      <a:pPr algn="ctr"/>
                      <a:r>
                        <a:rPr lang="en-IN" sz="1700" dirty="0" err="1"/>
                        <a:t>Echinopkrteus</a:t>
                      </a:r>
                      <a:endParaRPr lang="en-IN" sz="1700" dirty="0"/>
                    </a:p>
                    <a:p>
                      <a:pPr algn="ctr"/>
                      <a:r>
                        <a:rPr lang="en-IN" sz="1700" dirty="0" err="1"/>
                        <a:t>Auricularia</a:t>
                      </a:r>
                      <a:endParaRPr lang="en-IN" sz="1700" dirty="0"/>
                    </a:p>
                    <a:p>
                      <a:pPr algn="ctr"/>
                      <a:r>
                        <a:rPr lang="en-IN" sz="1700" dirty="0" err="1"/>
                        <a:t>Dobolaria</a:t>
                      </a:r>
                      <a:r>
                        <a:rPr lang="en-IN" sz="1700" dirty="0"/>
                        <a:t> &amp; </a:t>
                      </a:r>
                      <a:r>
                        <a:rPr lang="en-IN" sz="1700" dirty="0" err="1"/>
                        <a:t>Pentacrinoid</a:t>
                      </a:r>
                      <a:endParaRPr lang="en-IN" sz="1700" dirty="0"/>
                    </a:p>
                    <a:p>
                      <a:r>
                        <a:rPr lang="en-IN" sz="1700" dirty="0"/>
                        <a:t> </a:t>
                      </a:r>
                    </a:p>
                  </a:txBody>
                  <a:tcPr marL="45835" marR="45835" marT="45835" marB="4583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9552" y="692696"/>
            <a:ext cx="8280920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1400" b="1" dirty="0" smtClean="0"/>
              <a:t>1.Bipinnaria </a:t>
            </a:r>
            <a:r>
              <a:rPr lang="en-IN" sz="1400" b="1" dirty="0"/>
              <a:t>Larva:</a:t>
            </a:r>
            <a:endParaRPr lang="en-IN" sz="1400" dirty="0"/>
          </a:p>
          <a:p>
            <a:r>
              <a:rPr lang="en-IN" sz="1400" dirty="0"/>
              <a:t> </a:t>
            </a:r>
          </a:p>
          <a:p>
            <a:r>
              <a:rPr lang="en-IN" sz="1400" dirty="0"/>
              <a:t>It is the larva form seen in the </a:t>
            </a:r>
            <a:r>
              <a:rPr lang="en-IN" sz="1400" dirty="0">
                <a:hlinkClick r:id="rId2"/>
              </a:rPr>
              <a:t>life history of Star fish</a:t>
            </a:r>
            <a:r>
              <a:rPr lang="en-IN" sz="1400" dirty="0"/>
              <a:t>. The fertilised egg is </a:t>
            </a:r>
            <a:r>
              <a:rPr lang="en-IN" sz="1400" dirty="0" err="1"/>
              <a:t>homolecithal</a:t>
            </a:r>
            <a:r>
              <a:rPr lang="en-IN" sz="1400" dirty="0"/>
              <a:t>. ft undergoes </a:t>
            </a:r>
            <a:r>
              <a:rPr lang="en-IN" sz="1400" dirty="0" err="1"/>
              <a:t>hobblastic</a:t>
            </a:r>
            <a:r>
              <a:rPr lang="en-IN" sz="1400" dirty="0"/>
              <a:t> cleavage and </a:t>
            </a:r>
            <a:r>
              <a:rPr lang="en-IN" sz="1400" dirty="0" err="1"/>
              <a:t>devebps</a:t>
            </a:r>
            <a:r>
              <a:rPr lang="en-IN" sz="1400" dirty="0"/>
              <a:t> into blastula and gastrula stages. The gastrula elongates in length and it gives rise to </a:t>
            </a:r>
            <a:r>
              <a:rPr lang="en-IN" sz="1400" dirty="0" err="1"/>
              <a:t>Bipinnaria</a:t>
            </a:r>
            <a:r>
              <a:rPr lang="en-IN" sz="1400" dirty="0"/>
              <a:t> larva.</a:t>
            </a:r>
          </a:p>
          <a:p>
            <a:r>
              <a:rPr lang="en-IN" sz="1400" dirty="0"/>
              <a:t> </a:t>
            </a:r>
          </a:p>
          <a:p>
            <a:r>
              <a:rPr lang="en-IN" sz="1400" dirty="0"/>
              <a:t>It is a bilaterally symmetrical free swimming pelagic larva.</a:t>
            </a:r>
          </a:p>
          <a:p>
            <a:r>
              <a:rPr lang="en-IN" sz="1400" dirty="0"/>
              <a:t>The </a:t>
            </a:r>
            <a:r>
              <a:rPr lang="en-IN" sz="1400" dirty="0">
                <a:hlinkClick r:id="rId3" tooltip="pre-"/>
              </a:rPr>
              <a:t>pre-</a:t>
            </a:r>
            <a:r>
              <a:rPr lang="en-IN" sz="1400" dirty="0">
                <a:hlinkClick r:id="rId4" tooltip="Oral"/>
              </a:rPr>
              <a:t>oral</a:t>
            </a:r>
            <a:r>
              <a:rPr lang="en-IN" sz="1400" dirty="0"/>
              <a:t> region is elongated. Post-oral region is broad. The </a:t>
            </a:r>
            <a:r>
              <a:rPr lang="en-IN" sz="1400" dirty="0">
                <a:hlinkClick r:id="rId5" tooltip="Anterior"/>
              </a:rPr>
              <a:t>anterior</a:t>
            </a:r>
            <a:r>
              <a:rPr lang="en-IN" sz="1400" dirty="0"/>
              <a:t> end forms pre-oral lobe.</a:t>
            </a:r>
          </a:p>
          <a:p>
            <a:r>
              <a:rPr lang="en-IN" sz="1400" dirty="0"/>
              <a:t> </a:t>
            </a:r>
          </a:p>
          <a:p>
            <a:r>
              <a:rPr lang="en-IN" sz="1400" dirty="0"/>
              <a:t>The ciliated band at the pre-</a:t>
            </a:r>
            <a:r>
              <a:rPr lang="en-IN" sz="1400" dirty="0" err="1"/>
              <a:t>iral</a:t>
            </a:r>
            <a:r>
              <a:rPr lang="en-IN" sz="1400" dirty="0"/>
              <a:t> lobe '</a:t>
            </a:r>
            <a:r>
              <a:rPr lang="en-IN" sz="1400" dirty="0" err="1"/>
              <a:t>orms</a:t>
            </a:r>
            <a:r>
              <a:rPr lang="en-IN" sz="1400" dirty="0"/>
              <a:t> into 2 separate bands, Pre-oral band of cilia, and post oral band of cilia. These 2 bands of cilia are drawn into many arms. They are nothing to do with the arms of the star fish. They are,</a:t>
            </a:r>
          </a:p>
          <a:p>
            <a:r>
              <a:rPr lang="en-IN" sz="1400" dirty="0"/>
              <a:t> </a:t>
            </a:r>
          </a:p>
          <a:p>
            <a:r>
              <a:rPr lang="en-IN" sz="1400" dirty="0" err="1"/>
              <a:t>Ventro</a:t>
            </a:r>
            <a:r>
              <a:rPr lang="en-IN" sz="1400" dirty="0"/>
              <a:t>-median arm.</a:t>
            </a:r>
          </a:p>
          <a:p>
            <a:r>
              <a:rPr lang="en-IN" sz="1400" dirty="0"/>
              <a:t>A pair of pre-oral arm.</a:t>
            </a:r>
          </a:p>
          <a:p>
            <a:r>
              <a:rPr lang="en-IN" sz="1400" dirty="0"/>
              <a:t>Median dorsal arm.</a:t>
            </a:r>
          </a:p>
          <a:p>
            <a:r>
              <a:rPr lang="en-IN" sz="1400" dirty="0"/>
              <a:t>A pair of </a:t>
            </a:r>
            <a:r>
              <a:rPr lang="en-IN" sz="1400" dirty="0" err="1"/>
              <a:t>antero-dorsai</a:t>
            </a:r>
            <a:r>
              <a:rPr lang="en-IN" sz="1400" dirty="0"/>
              <a:t> arm.</a:t>
            </a:r>
          </a:p>
          <a:p>
            <a:r>
              <a:rPr lang="en-IN" sz="1400" dirty="0"/>
              <a:t>A pair of </a:t>
            </a:r>
            <a:r>
              <a:rPr lang="en-IN" sz="1400" dirty="0" err="1"/>
              <a:t>posterio</a:t>
            </a:r>
            <a:r>
              <a:rPr lang="en-IN" sz="1400" dirty="0"/>
              <a:t>-dorsal arm.</a:t>
            </a:r>
          </a:p>
          <a:p>
            <a:r>
              <a:rPr lang="en-IN" sz="1400" dirty="0"/>
              <a:t>A pair of </a:t>
            </a:r>
            <a:r>
              <a:rPr lang="en-IN" sz="1400" dirty="0" err="1"/>
              <a:t>posterio</a:t>
            </a:r>
            <a:r>
              <a:rPr lang="en-IN" sz="1400" dirty="0"/>
              <a:t>-lateral arm.</a:t>
            </a:r>
          </a:p>
          <a:p>
            <a:r>
              <a:rPr lang="en-IN" sz="1400" dirty="0"/>
              <a:t>A pair of post oral arm.</a:t>
            </a:r>
          </a:p>
          <a:p>
            <a:r>
              <a:rPr lang="en-IN" sz="1400" dirty="0"/>
              <a:t>The digestive system is developed with mouth and anus. This larva resembles </a:t>
            </a:r>
            <a:r>
              <a:rPr lang="en-IN" sz="1400" dirty="0" err="1"/>
              <a:t>Tomaria</a:t>
            </a:r>
            <a:r>
              <a:rPr lang="en-IN" sz="1400" dirty="0"/>
              <a:t> larva of </a:t>
            </a:r>
            <a:r>
              <a:rPr lang="en-IN" sz="1400" dirty="0" err="1"/>
              <a:t>Balanoglossus</a:t>
            </a:r>
            <a:r>
              <a:rPr lang="en-IN" sz="1400" dirty="0"/>
              <a:t>.</a:t>
            </a:r>
          </a:p>
          <a:p>
            <a:r>
              <a:rPr lang="en-IN" sz="1400" dirty="0"/>
              <a:t> </a:t>
            </a:r>
          </a:p>
          <a:p>
            <a:r>
              <a:rPr lang="en-IN" sz="1400" dirty="0"/>
              <a:t>This larva slowly grow s into the next larval form called </a:t>
            </a:r>
            <a:r>
              <a:rPr lang="en-IN" sz="1400" dirty="0" err="1"/>
              <a:t>Brachiolaria</a:t>
            </a:r>
            <a:r>
              <a:rPr lang="en-IN" sz="1400" dirty="0"/>
              <a:t> larva.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99592" y="836712"/>
            <a:ext cx="7776864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1400" b="1" dirty="0" smtClean="0"/>
              <a:t>2.Brachiolaria </a:t>
            </a:r>
            <a:r>
              <a:rPr lang="en-IN" sz="1400" b="1" dirty="0"/>
              <a:t>Larva :</a:t>
            </a:r>
            <a:endParaRPr lang="en-IN" sz="1400" dirty="0"/>
          </a:p>
          <a:p>
            <a:r>
              <a:rPr lang="en-IN" sz="1400" dirty="0"/>
              <a:t> </a:t>
            </a:r>
          </a:p>
          <a:p>
            <a:r>
              <a:rPr lang="en-IN" sz="1400" dirty="0" err="1"/>
              <a:t>Bipinnaria</a:t>
            </a:r>
            <a:r>
              <a:rPr lang="en-IN" sz="1400" dirty="0"/>
              <a:t> larva swims for few weeks in the sea water.lt finally transforms into next larval stage called </a:t>
            </a:r>
            <a:r>
              <a:rPr lang="en-IN" sz="1400" dirty="0" err="1"/>
              <a:t>Brachiolaria</a:t>
            </a:r>
            <a:r>
              <a:rPr lang="en-IN" sz="1400" dirty="0"/>
              <a:t> larva.</a:t>
            </a:r>
          </a:p>
          <a:p>
            <a:r>
              <a:rPr lang="en-IN" sz="1400" dirty="0"/>
              <a:t> </a:t>
            </a:r>
          </a:p>
          <a:p>
            <a:r>
              <a:rPr lang="en-IN" sz="1400" dirty="0"/>
              <a:t>It is bilaterally symmetrical larva.</a:t>
            </a:r>
          </a:p>
          <a:p>
            <a:r>
              <a:rPr lang="en-IN" sz="1400" dirty="0"/>
              <a:t>It is pelagic larval form, it shows 3 </a:t>
            </a:r>
            <a:r>
              <a:rPr lang="en-IN" sz="1400" dirty="0" err="1"/>
              <a:t>brachiolar</a:t>
            </a:r>
            <a:r>
              <a:rPr lang="en-IN" sz="1400" dirty="0"/>
              <a:t> arms with suckers. They are one median and two lateral in position.</a:t>
            </a:r>
          </a:p>
          <a:p>
            <a:r>
              <a:rPr lang="en-IN" sz="1400" dirty="0"/>
              <a:t>At the tip of </a:t>
            </a:r>
            <a:r>
              <a:rPr lang="en-IN" sz="1400" dirty="0" err="1"/>
              <a:t>brachiolar</a:t>
            </a:r>
            <a:r>
              <a:rPr lang="en-IN" sz="1400" dirty="0"/>
              <a:t> arms adhesive structures will make their appear­ance and they are for attachment.</a:t>
            </a:r>
          </a:p>
          <a:p>
            <a:r>
              <a:rPr lang="en-IN" sz="1400" dirty="0"/>
              <a:t>The larva shows all the arms that </a:t>
            </a:r>
            <a:r>
              <a:rPr lang="en-IN" sz="1400" dirty="0" err="1"/>
              <a:t>areseen</a:t>
            </a:r>
            <a:r>
              <a:rPr lang="en-IN" sz="1400" dirty="0"/>
              <a:t> in the </a:t>
            </a:r>
            <a:r>
              <a:rPr lang="en-IN" sz="1400" dirty="0" err="1"/>
              <a:t>Bipinnaria</a:t>
            </a:r>
            <a:r>
              <a:rPr lang="en-IN" sz="1400" dirty="0"/>
              <a:t>, but these arms are very long and hanging. These ciliated arms will be helpful for swimming in the water.</a:t>
            </a:r>
          </a:p>
          <a:p>
            <a:r>
              <a:rPr lang="en-IN" sz="1400" dirty="0"/>
              <a:t>The digestive system is completely developed with definite stomach and intestine.</a:t>
            </a:r>
          </a:p>
          <a:p>
            <a:r>
              <a:rPr lang="en-IN" sz="1400" dirty="0"/>
              <a:t> </a:t>
            </a:r>
          </a:p>
          <a:p>
            <a:r>
              <a:rPr lang="en-IN" sz="1400" dirty="0"/>
              <a:t>This larva after swimming few settle-on a solid object and gets attached to it by its adhesive arms. </a:t>
            </a:r>
            <a:r>
              <a:rPr lang="en-IN" sz="1400" dirty="0">
                <a:hlinkClick r:id="rId2" tooltip="Posterior"/>
              </a:rPr>
              <a:t>Posterior</a:t>
            </a:r>
            <a:r>
              <a:rPr lang="en-IN" sz="1400" dirty="0"/>
              <a:t> end of the larva enlarges and lifts to the right-side. From this rudiments of 5 arms will arise. Thus slowly the larva metamorpho­sis into an adult.</a:t>
            </a:r>
          </a:p>
          <a:p>
            <a:r>
              <a:rPr lang="en-IN" dirty="0"/>
              <a:t> </a:t>
            </a:r>
          </a:p>
        </p:txBody>
      </p:sp>
      <p:sp>
        <p:nvSpPr>
          <p:cNvPr id="3" name="Rectangle 2"/>
          <p:cNvSpPr/>
          <p:nvPr/>
        </p:nvSpPr>
        <p:spPr>
          <a:xfrm>
            <a:off x="899592" y="4509120"/>
            <a:ext cx="784887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1200" b="1" dirty="0" smtClean="0"/>
              <a:t>3.Auricularia Larva:</a:t>
            </a:r>
            <a:endParaRPr lang="en-IN" sz="1200" dirty="0" smtClean="0"/>
          </a:p>
          <a:p>
            <a:r>
              <a:rPr lang="en-IN" sz="1200" dirty="0" smtClean="0"/>
              <a:t> </a:t>
            </a:r>
          </a:p>
          <a:p>
            <a:r>
              <a:rPr lang="en-IN" sz="1200" dirty="0" smtClean="0"/>
              <a:t>In </a:t>
            </a:r>
            <a:r>
              <a:rPr lang="en-IN" sz="1200" dirty="0" err="1" smtClean="0"/>
              <a:t>Holothuroidea</a:t>
            </a:r>
            <a:r>
              <a:rPr lang="en-IN" sz="1200" dirty="0" smtClean="0"/>
              <a:t> this larval form is seen.</a:t>
            </a:r>
          </a:p>
          <a:p>
            <a:r>
              <a:rPr lang="en-IN" sz="1200" dirty="0" smtClean="0"/>
              <a:t> </a:t>
            </a:r>
          </a:p>
          <a:p>
            <a:r>
              <a:rPr lang="en-IN" sz="1200" dirty="0" smtClean="0"/>
              <a:t>It is a free swimming pelagic larva.</a:t>
            </a:r>
          </a:p>
          <a:p>
            <a:r>
              <a:rPr lang="en-IN" sz="1200" dirty="0" smtClean="0"/>
              <a:t>Arms are absent. Alimentary canal is developed. It opens with mouth and ends with anus.</a:t>
            </a:r>
          </a:p>
          <a:p>
            <a:r>
              <a:rPr lang="en-IN" sz="1200" dirty="0" smtClean="0"/>
              <a:t>Intestine is curved.</a:t>
            </a:r>
          </a:p>
          <a:p>
            <a:r>
              <a:rPr lang="en-IN" sz="1200" dirty="0" smtClean="0"/>
              <a:t>In Japan and Bermuda very big </a:t>
            </a:r>
            <a:r>
              <a:rPr lang="en-IN" sz="1200" dirty="0" err="1" smtClean="0"/>
              <a:t>auricularia</a:t>
            </a:r>
            <a:r>
              <a:rPr lang="en-IN" sz="1200" dirty="0" smtClean="0"/>
              <a:t> larval forms are developed. They are 15 mm in length. Usually this larva is 1 mm in length.</a:t>
            </a:r>
          </a:p>
          <a:p>
            <a:r>
              <a:rPr lang="en-IN" sz="1200" dirty="0" smtClean="0"/>
              <a:t>Ciliated bands are well-developed. Ciliated band continues through oral loop and anal loop.</a:t>
            </a:r>
            <a:endParaRPr lang="en-IN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03648" y="332655"/>
            <a:ext cx="5454352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1400" b="1" dirty="0" smtClean="0"/>
              <a:t>4.Ophiopluteus </a:t>
            </a:r>
            <a:r>
              <a:rPr lang="en-IN" sz="1400" b="1" dirty="0"/>
              <a:t>Larva:</a:t>
            </a:r>
            <a:endParaRPr lang="en-IN" sz="1400" dirty="0"/>
          </a:p>
          <a:p>
            <a:r>
              <a:rPr lang="en-IN" sz="1400" dirty="0"/>
              <a:t> </a:t>
            </a:r>
          </a:p>
          <a:p>
            <a:r>
              <a:rPr lang="en-IN" sz="1400" dirty="0"/>
              <a:t>This larva is seen in the life history of </a:t>
            </a:r>
            <a:r>
              <a:rPr lang="en-IN" sz="1400" dirty="0" err="1"/>
              <a:t>opuriodea</a:t>
            </a:r>
            <a:r>
              <a:rPr lang="en-IN" sz="1400" dirty="0"/>
              <a:t> (Brittle star). It shows many long arms. It is bilaterally symmetrical. It is transparent. It is Pelagic. The arms are supported by calcareous rods. The arms are directed upwards. </a:t>
            </a:r>
            <a:r>
              <a:rPr lang="en-IN" sz="1400" dirty="0" err="1"/>
              <a:t>Preoral</a:t>
            </a:r>
            <a:r>
              <a:rPr lang="en-IN" sz="1400" dirty="0"/>
              <a:t> loop is reduced . Ciliated band is undivided. The </a:t>
            </a:r>
            <a:r>
              <a:rPr lang="en-IN" sz="1400" dirty="0" err="1"/>
              <a:t>posterc</a:t>
            </a:r>
            <a:r>
              <a:rPr lang="en-IN" sz="1400" dirty="0"/>
              <a:t>-lateral arms are very long and they are directed forwards. The digestive system is developed. It opens with mouth and ends with anus. This larva swims for some </a:t>
            </a:r>
            <a:r>
              <a:rPr lang="en-IN" sz="1400" dirty="0" err="1"/>
              <a:t>timebefore</a:t>
            </a:r>
            <a:r>
              <a:rPr lang="en-IN" sz="1400" dirty="0"/>
              <a:t> undergoing metamorphosis.</a:t>
            </a:r>
          </a:p>
          <a:p>
            <a:r>
              <a:rPr lang="en-IN" sz="1400" dirty="0"/>
              <a:t> </a:t>
            </a:r>
          </a:p>
          <a:p>
            <a:r>
              <a:rPr lang="en-IN" sz="1400" b="1" dirty="0"/>
              <a:t>5. </a:t>
            </a:r>
            <a:r>
              <a:rPr lang="en-IN" sz="1400" b="1" dirty="0" err="1"/>
              <a:t>Echinopluteus</a:t>
            </a:r>
            <a:r>
              <a:rPr lang="en-IN" sz="1400" b="1" dirty="0"/>
              <a:t> Larva:</a:t>
            </a:r>
            <a:endParaRPr lang="en-IN" sz="1400" dirty="0"/>
          </a:p>
          <a:p>
            <a:r>
              <a:rPr lang="en-IN" sz="1400" dirty="0"/>
              <a:t> </a:t>
            </a:r>
          </a:p>
          <a:p>
            <a:r>
              <a:rPr lang="en-IN" sz="1400" dirty="0"/>
              <a:t>It is seen in the life history of </a:t>
            </a:r>
            <a:r>
              <a:rPr lang="en-IN" sz="1400" dirty="0" err="1"/>
              <a:t>Echinoidea</a:t>
            </a:r>
            <a:r>
              <a:rPr lang="en-IN" sz="1400" dirty="0"/>
              <a:t>.</a:t>
            </a:r>
          </a:p>
          <a:p>
            <a:r>
              <a:rPr lang="en-IN" sz="1400" dirty="0"/>
              <a:t> </a:t>
            </a:r>
          </a:p>
          <a:p>
            <a:r>
              <a:rPr lang="en-IN" sz="1400" dirty="0"/>
              <a:t>It is a microscopic larva.</a:t>
            </a:r>
          </a:p>
          <a:p>
            <a:r>
              <a:rPr lang="en-IN" sz="1400" dirty="0"/>
              <a:t>It swims in water.</a:t>
            </a:r>
          </a:p>
          <a:p>
            <a:r>
              <a:rPr lang="en-IN" sz="1400" dirty="0"/>
              <a:t>This larva shows ciliated bands which are developed into arms.</a:t>
            </a:r>
          </a:p>
          <a:p>
            <a:r>
              <a:rPr lang="en-IN" sz="1400" dirty="0"/>
              <a:t>Fully developed </a:t>
            </a:r>
            <a:r>
              <a:rPr lang="en-IN" sz="1400" dirty="0" err="1"/>
              <a:t>echinopluteus</a:t>
            </a:r>
            <a:r>
              <a:rPr lang="en-IN" sz="1400" dirty="0"/>
              <a:t> larva 4 or 5 pairs of arms are present. Usually 6 pairs of arms should be resulted.</a:t>
            </a:r>
          </a:p>
          <a:p>
            <a:r>
              <a:rPr lang="en-IN" sz="1400" dirty="0"/>
              <a:t>The arms are supported by (CaCO</a:t>
            </a:r>
            <a:r>
              <a:rPr lang="en-IN" sz="1400" baseline="-25000" dirty="0"/>
              <a:t>3</a:t>
            </a:r>
            <a:r>
              <a:rPr lang="en-IN" sz="1400" dirty="0"/>
              <a:t>) Calcareous rods.</a:t>
            </a:r>
          </a:p>
          <a:p>
            <a:r>
              <a:rPr lang="en-IN" sz="1400" dirty="0"/>
              <a:t>The digestive system is developed which shows mouth and anus.</a:t>
            </a:r>
          </a:p>
          <a:p>
            <a:r>
              <a:rPr lang="en-IN" sz="1400" dirty="0"/>
              <a:t>It develops </a:t>
            </a:r>
            <a:r>
              <a:rPr lang="en-IN" sz="1400" dirty="0" err="1"/>
              <a:t>hydrocoel</a:t>
            </a:r>
            <a:r>
              <a:rPr lang="en-IN" sz="1400" dirty="0"/>
              <a:t> and vestibule. These parts grow on the oral side of the animal. From the </a:t>
            </a:r>
            <a:r>
              <a:rPr lang="en-IN" sz="1400" dirty="0" err="1"/>
              <a:t>hydrocoel</a:t>
            </a:r>
            <a:r>
              <a:rPr lang="en-IN" sz="1400" dirty="0"/>
              <a:t> five radial canals will develop.</a:t>
            </a:r>
          </a:p>
          <a:p>
            <a:r>
              <a:rPr lang="en-IN" sz="1400" dirty="0"/>
              <a:t> </a:t>
            </a:r>
          </a:p>
          <a:p>
            <a:r>
              <a:rPr lang="en-IN" sz="1400" dirty="0"/>
              <a:t>This larva undergoes rapid metamorphosis and develops into an adult.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87624" y="908720"/>
            <a:ext cx="7488832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1400" b="1" dirty="0" smtClean="0"/>
              <a:t>6.Doliolaria </a:t>
            </a:r>
            <a:r>
              <a:rPr lang="en-IN" sz="1400" b="1" dirty="0"/>
              <a:t>Larva:</a:t>
            </a:r>
            <a:endParaRPr lang="en-IN" sz="1400" dirty="0"/>
          </a:p>
          <a:p>
            <a:r>
              <a:rPr lang="en-IN" sz="1400" dirty="0"/>
              <a:t> </a:t>
            </a:r>
          </a:p>
          <a:p>
            <a:r>
              <a:rPr lang="en-IN" sz="1400" dirty="0"/>
              <a:t>In </a:t>
            </a:r>
            <a:r>
              <a:rPr lang="en-IN" sz="1400" dirty="0" err="1"/>
              <a:t>crinoidea</a:t>
            </a:r>
            <a:r>
              <a:rPr lang="en-IN" sz="1400" dirty="0"/>
              <a:t> group of animals the larval form is </a:t>
            </a:r>
            <a:r>
              <a:rPr lang="en-IN" sz="1400" dirty="0" err="1"/>
              <a:t>Doliolaria</a:t>
            </a:r>
            <a:r>
              <a:rPr lang="en-IN" sz="1400" dirty="0"/>
              <a:t> larva.</a:t>
            </a:r>
          </a:p>
          <a:p>
            <a:r>
              <a:rPr lang="en-IN" sz="1400" dirty="0"/>
              <a:t> </a:t>
            </a:r>
          </a:p>
          <a:p>
            <a:r>
              <a:rPr lang="en-IN" sz="1400" dirty="0"/>
              <a:t>It is a free swimming larval form.</a:t>
            </a:r>
          </a:p>
          <a:p>
            <a:r>
              <a:rPr lang="en-IN" sz="1400" dirty="0"/>
              <a:t>It contains an apical tuft of cilia which will be sensory.</a:t>
            </a:r>
          </a:p>
          <a:p>
            <a:r>
              <a:rPr lang="en-IN" sz="1400" dirty="0"/>
              <a:t>On the mid ventral line near apical plate adhesive pit will be present.</a:t>
            </a:r>
          </a:p>
          <a:p>
            <a:r>
              <a:rPr lang="en-IN" sz="1400" dirty="0"/>
              <a:t>The body shows 4 or 5 ciliated bands</a:t>
            </a:r>
          </a:p>
          <a:p>
            <a:r>
              <a:rPr lang="en-IN" sz="1400" dirty="0"/>
              <a:t>In between 3rd and 2nd ciliated bands vestibule is present.</a:t>
            </a:r>
          </a:p>
          <a:p>
            <a:r>
              <a:rPr lang="en-IN" sz="1400" dirty="0"/>
              <a:t> </a:t>
            </a:r>
          </a:p>
          <a:p>
            <a:r>
              <a:rPr lang="en-IN" sz="1400" dirty="0"/>
              <a:t>After swimming for some time it will develop a stalk. It is called </a:t>
            </a:r>
            <a:r>
              <a:rPr lang="en-IN" sz="1400" dirty="0" err="1"/>
              <a:t>Pantacrinoid</a:t>
            </a:r>
            <a:r>
              <a:rPr lang="en-IN" sz="1400" dirty="0"/>
              <a:t> larva. It will attach to the </a:t>
            </a:r>
            <a:r>
              <a:rPr lang="en-IN" sz="1400" dirty="0" err="1"/>
              <a:t>substartum</a:t>
            </a:r>
            <a:r>
              <a:rPr lang="en-IN" sz="1400" dirty="0"/>
              <a:t>. The internal </a:t>
            </a:r>
            <a:r>
              <a:rPr lang="en-IN" sz="1400" dirty="0">
                <a:hlinkClick r:id="rId2" tooltip="Organ"/>
              </a:rPr>
              <a:t>organs</a:t>
            </a:r>
            <a:r>
              <a:rPr lang="en-IN" sz="1400" dirty="0"/>
              <a:t> will rotate at 90°. It develops into an adult.</a:t>
            </a:r>
          </a:p>
          <a:p>
            <a:r>
              <a:rPr lang="en-IN" sz="1400" dirty="0"/>
              <a:t> </a:t>
            </a:r>
          </a:p>
          <a:p>
            <a:r>
              <a:rPr lang="en-IN" sz="1400" dirty="0"/>
              <a:t>Significance of Echinoderm larva : The larval forms of all classes in </a:t>
            </a:r>
            <a:r>
              <a:rPr lang="en-IN" sz="1400" dirty="0" err="1"/>
              <a:t>Echinodermata</a:t>
            </a:r>
            <a:r>
              <a:rPr lang="en-IN" sz="1400" dirty="0"/>
              <a:t> will show general resemblance. The </a:t>
            </a:r>
            <a:r>
              <a:rPr lang="en-IN" sz="1400" dirty="0" err="1"/>
              <a:t>crinoidea</a:t>
            </a:r>
            <a:r>
              <a:rPr lang="en-IN" sz="1400" dirty="0"/>
              <a:t> larva differs from this pattern. In general all the larvae show that they might have come from same ancestor. Hence the common ancestor is </a:t>
            </a:r>
            <a:r>
              <a:rPr lang="en-IN" sz="1400" dirty="0" err="1"/>
              <a:t>coelomate</a:t>
            </a:r>
            <a:r>
              <a:rPr lang="en-IN" sz="1400" dirty="0"/>
              <a:t>, bilaterally symmetrical and free swimming.</a:t>
            </a:r>
          </a:p>
          <a:p>
            <a:r>
              <a:rPr lang="en-IN" sz="1400" dirty="0"/>
              <a:t> </a:t>
            </a:r>
          </a:p>
          <a:p>
            <a:r>
              <a:rPr lang="en-IN" sz="1400" dirty="0"/>
              <a:t>These larvae also show resemblance with </a:t>
            </a:r>
            <a:r>
              <a:rPr lang="en-IN" sz="1400" dirty="0" err="1"/>
              <a:t>Toronaria</a:t>
            </a:r>
            <a:r>
              <a:rPr lang="en-IN" sz="1400" dirty="0"/>
              <a:t> of </a:t>
            </a:r>
            <a:r>
              <a:rPr lang="en-IN" sz="1400" dirty="0" err="1"/>
              <a:t>Balanoglossus</a:t>
            </a:r>
            <a:r>
              <a:rPr lang="en-IN" sz="1400" dirty="0"/>
              <a:t>. Thus the study of Echinoderm larva has a </a:t>
            </a:r>
            <a:r>
              <a:rPr lang="en-IN" sz="1400" dirty="0" err="1"/>
              <a:t>phylogenetic</a:t>
            </a:r>
            <a:r>
              <a:rPr lang="en-IN" sz="1400" dirty="0"/>
              <a:t> significance.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FORMS OF ECHINODERMATA LARV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7" y="476672"/>
            <a:ext cx="3690861" cy="2448271"/>
          </a:xfrm>
          <a:prstGeom prst="rect">
            <a:avLst/>
          </a:prstGeom>
          <a:noFill/>
        </p:spPr>
      </p:pic>
      <p:pic>
        <p:nvPicPr>
          <p:cNvPr id="17412" name="Picture 4" descr="Echinodermata larval form.Echinodermata general characteristics.Echinoderm  characteristics. - YouTub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36096" y="260648"/>
            <a:ext cx="3312368" cy="2484277"/>
          </a:xfrm>
          <a:prstGeom prst="rect">
            <a:avLst/>
          </a:prstGeom>
          <a:noFill/>
        </p:spPr>
      </p:pic>
      <p:pic>
        <p:nvPicPr>
          <p:cNvPr id="17414" name="Picture 6" descr="BIOZOOM: ECHINODERMATA LARVAE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8686" y="3212976"/>
            <a:ext cx="2577617" cy="2339314"/>
          </a:xfrm>
          <a:prstGeom prst="rect">
            <a:avLst/>
          </a:prstGeom>
          <a:noFill/>
        </p:spPr>
      </p:pic>
      <p:pic>
        <p:nvPicPr>
          <p:cNvPr id="17416" name="Picture 8" descr="W.B.C.S. Examination Notes On - Larval Forms Of Echinodermata - Zoology.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12159" y="2852936"/>
            <a:ext cx="2595761" cy="2736304"/>
          </a:xfrm>
          <a:prstGeom prst="rect">
            <a:avLst/>
          </a:prstGeom>
          <a:noFill/>
        </p:spPr>
      </p:pic>
      <p:pic>
        <p:nvPicPr>
          <p:cNvPr id="6" name="Picture 8" descr="BIOZOOM: ECHINODERMATA LARVAE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174493" y="3501008"/>
            <a:ext cx="2765658" cy="20976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67544" y="332656"/>
            <a:ext cx="8280920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000" b="1" dirty="0">
                <a:solidFill>
                  <a:srgbClr val="FF0000"/>
                </a:solidFill>
              </a:rPr>
              <a:t>Significance</a:t>
            </a:r>
            <a:r>
              <a:rPr lang="en-IN" sz="2000" dirty="0">
                <a:solidFill>
                  <a:srgbClr val="FF0000"/>
                </a:solidFill>
              </a:rPr>
              <a:t> of </a:t>
            </a:r>
            <a:r>
              <a:rPr lang="en-IN" sz="2000" b="1" dirty="0">
                <a:solidFill>
                  <a:srgbClr val="FF0000"/>
                </a:solidFill>
              </a:rPr>
              <a:t>Echinoderm larva</a:t>
            </a:r>
            <a:r>
              <a:rPr lang="en-IN" sz="2000" dirty="0">
                <a:solidFill>
                  <a:srgbClr val="FF0000"/>
                </a:solidFill>
              </a:rPr>
              <a:t> </a:t>
            </a:r>
            <a:r>
              <a:rPr lang="en-IN" dirty="0"/>
              <a:t>: The </a:t>
            </a:r>
            <a:r>
              <a:rPr lang="en-IN" b="1" dirty="0"/>
              <a:t>larval forms</a:t>
            </a:r>
            <a:r>
              <a:rPr lang="en-IN" dirty="0"/>
              <a:t> of all classes in </a:t>
            </a:r>
            <a:r>
              <a:rPr lang="en-IN" b="1" dirty="0" err="1"/>
              <a:t>Echinodermata</a:t>
            </a:r>
            <a:r>
              <a:rPr lang="en-IN" dirty="0"/>
              <a:t> will show general resemblance. ... In general all the </a:t>
            </a:r>
            <a:r>
              <a:rPr lang="en-IN" b="1" dirty="0"/>
              <a:t>larvae</a:t>
            </a:r>
            <a:r>
              <a:rPr lang="en-IN" dirty="0"/>
              <a:t> show that they might have come from same ancestor. Hence the common ancestor is </a:t>
            </a:r>
            <a:r>
              <a:rPr lang="en-IN" dirty="0" err="1"/>
              <a:t>coelomate</a:t>
            </a:r>
            <a:r>
              <a:rPr lang="en-IN" dirty="0"/>
              <a:t>, bilaterally symmetrical and free swimming.</a:t>
            </a:r>
          </a:p>
        </p:txBody>
      </p:sp>
      <p:sp>
        <p:nvSpPr>
          <p:cNvPr id="3" name="Rectangle 2"/>
          <p:cNvSpPr/>
          <p:nvPr/>
        </p:nvSpPr>
        <p:spPr>
          <a:xfrm>
            <a:off x="611560" y="1845979"/>
            <a:ext cx="8208912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dirty="0" smtClean="0"/>
              <a:t>All the larval of echinoderms have a bilateral symmetry.  Hence it is believed that the ancestor of echinoderms was a bilaterally symmetrical animal. According to Bather(1900), this ancestor was called </a:t>
            </a:r>
            <a:r>
              <a:rPr lang="en-IN" dirty="0" err="1" smtClean="0"/>
              <a:t>dipleurula</a:t>
            </a:r>
            <a:r>
              <a:rPr lang="en-IN" dirty="0" smtClean="0"/>
              <a:t>. But according to </a:t>
            </a:r>
            <a:r>
              <a:rPr lang="en-IN" dirty="0" err="1" smtClean="0"/>
              <a:t>Semon</a:t>
            </a:r>
            <a:r>
              <a:rPr lang="en-IN" dirty="0" smtClean="0"/>
              <a:t>(1988) this ancestor was called </a:t>
            </a:r>
            <a:r>
              <a:rPr lang="en-IN" dirty="0" err="1" smtClean="0"/>
              <a:t>Pentaetulla</a:t>
            </a:r>
            <a:r>
              <a:rPr lang="en-IN" dirty="0" smtClean="0"/>
              <a:t>. The </a:t>
            </a:r>
            <a:r>
              <a:rPr lang="en-IN" dirty="0" err="1" smtClean="0"/>
              <a:t>pentaetulla</a:t>
            </a:r>
            <a:r>
              <a:rPr lang="en-IN" dirty="0" smtClean="0"/>
              <a:t> ancestor was universally accepted.</a:t>
            </a:r>
          </a:p>
          <a:p>
            <a:r>
              <a:rPr lang="en-IN" dirty="0" smtClean="0"/>
              <a:t/>
            </a:r>
            <a:br>
              <a:rPr lang="en-IN" dirty="0" smtClean="0"/>
            </a:br>
            <a:endParaRPr lang="en-IN" dirty="0" smtClean="0"/>
          </a:p>
          <a:p>
            <a:r>
              <a:rPr lang="en-IN" dirty="0" smtClean="0"/>
              <a:t>The radial symmetry of exhibited by Coelenterate and </a:t>
            </a:r>
            <a:r>
              <a:rPr lang="en-IN" dirty="0" err="1" smtClean="0"/>
              <a:t>Porifera</a:t>
            </a:r>
            <a:r>
              <a:rPr lang="en-IN" dirty="0" smtClean="0"/>
              <a:t> is primary. The radial symmetry in Echinoderm is superficial, concealing the true bilateral symmetry.</a:t>
            </a:r>
          </a:p>
          <a:p>
            <a:r>
              <a:rPr lang="en-IN" dirty="0" smtClean="0"/>
              <a:t/>
            </a:r>
            <a:br>
              <a:rPr lang="en-IN" dirty="0" smtClean="0"/>
            </a:br>
            <a:endParaRPr lang="en-IN" dirty="0" smtClean="0"/>
          </a:p>
          <a:p>
            <a:r>
              <a:rPr lang="en-IN" dirty="0" smtClean="0"/>
              <a:t>The adult Echinoderms are more primitive than larvae because they possess the features of lower animals like </a:t>
            </a:r>
            <a:r>
              <a:rPr lang="en-IN" dirty="0" err="1" smtClean="0"/>
              <a:t>Porifera</a:t>
            </a:r>
            <a:r>
              <a:rPr lang="en-IN" dirty="0" smtClean="0"/>
              <a:t> and </a:t>
            </a:r>
            <a:r>
              <a:rPr lang="en-IN" dirty="0" err="1" smtClean="0"/>
              <a:t>Coelenterala</a:t>
            </a:r>
            <a:r>
              <a:rPr lang="en-IN" dirty="0" smtClean="0"/>
              <a:t>. The primitive characters are radial symmetry, absence of head, lack of anterior and posterior ends. Hence during Metamorphosis the advanced larva becomes a primitive adult. Hence the Metamorphosis is Retrogressive.</a:t>
            </a:r>
            <a:endParaRPr lang="en-IN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94</Words>
  <Application>Microsoft Office PowerPoint</Application>
  <PresentationFormat>On-screen Show (4:3)</PresentationFormat>
  <Paragraphs>95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DR.M.DEIVANAYAKI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denesh th</dc:creator>
  <cp:lastModifiedBy>denesh th</cp:lastModifiedBy>
  <cp:revision>28</cp:revision>
  <dcterms:created xsi:type="dcterms:W3CDTF">2020-10-17T07:57:48Z</dcterms:created>
  <dcterms:modified xsi:type="dcterms:W3CDTF">2020-11-10T03:36:04Z</dcterms:modified>
</cp:coreProperties>
</file>