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48A5A-6B92-440F-9936-D5F7C7D9AF09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679AE-6DAD-40C1-BE13-7BD76365FDE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biology/internal-external-fertiliz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biology/respiration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/>
          <a:lstStyle/>
          <a:p>
            <a:r>
              <a:rPr lang="en-US" dirty="0" smtClean="0"/>
              <a:t> V-</a:t>
            </a:r>
            <a:r>
              <a:rPr lang="en-IN" dirty="0" smtClean="0"/>
              <a:t> </a:t>
            </a:r>
            <a:r>
              <a:rPr lang="en-IN" dirty="0" smtClean="0"/>
              <a:t>CLASSIFICATION </a:t>
            </a:r>
            <a:r>
              <a:rPr lang="en-IN" dirty="0" smtClean="0"/>
              <a:t>OF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Mollusca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1844824"/>
            <a:ext cx="4536504" cy="864096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Dr.M.DEIVANAYAKI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836712"/>
            <a:ext cx="4158208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00" b="1" dirty="0" err="1" smtClean="0"/>
              <a:t>Mollusca</a:t>
            </a:r>
            <a:r>
              <a:rPr lang="en-IN" sz="1100" b="1" dirty="0" smtClean="0"/>
              <a:t> Examples</a:t>
            </a:r>
          </a:p>
          <a:p>
            <a:r>
              <a:rPr lang="en-IN" sz="1100" dirty="0" smtClean="0"/>
              <a:t>Following are a few examples of the animals belonging to phylum </a:t>
            </a:r>
            <a:r>
              <a:rPr lang="en-IN" sz="1100" dirty="0" err="1" smtClean="0"/>
              <a:t>Mollusca</a:t>
            </a:r>
            <a:r>
              <a:rPr lang="en-IN" sz="1100" dirty="0" smtClean="0"/>
              <a:t>:</a:t>
            </a:r>
          </a:p>
          <a:p>
            <a:r>
              <a:rPr lang="en-IN" sz="1100" dirty="0" err="1" smtClean="0"/>
              <a:t>Pila</a:t>
            </a:r>
            <a:r>
              <a:rPr lang="en-IN" sz="1100" dirty="0" smtClean="0"/>
              <a:t> (Apple snail)</a:t>
            </a:r>
          </a:p>
          <a:p>
            <a:r>
              <a:rPr lang="en-IN" sz="1100" dirty="0" err="1" smtClean="0"/>
              <a:t>Limax</a:t>
            </a:r>
            <a:r>
              <a:rPr lang="en-IN" sz="1100" dirty="0" smtClean="0"/>
              <a:t> (Slug)</a:t>
            </a:r>
          </a:p>
          <a:p>
            <a:r>
              <a:rPr lang="en-IN" sz="1100" dirty="0" err="1" smtClean="0"/>
              <a:t>Unio</a:t>
            </a:r>
            <a:r>
              <a:rPr lang="en-IN" sz="1100" dirty="0" smtClean="0"/>
              <a:t> (Freshwater mussel)</a:t>
            </a:r>
          </a:p>
          <a:p>
            <a:r>
              <a:rPr lang="en-IN" sz="1100" dirty="0" err="1" smtClean="0"/>
              <a:t>Turbinella</a:t>
            </a:r>
            <a:r>
              <a:rPr lang="en-IN" sz="1100" dirty="0" smtClean="0"/>
              <a:t> (</a:t>
            </a:r>
            <a:r>
              <a:rPr lang="en-IN" sz="1100" dirty="0" err="1" smtClean="0"/>
              <a:t>Shankha</a:t>
            </a:r>
            <a:r>
              <a:rPr lang="en-IN" sz="1100" dirty="0" smtClean="0"/>
              <a:t>)</a:t>
            </a:r>
          </a:p>
          <a:p>
            <a:r>
              <a:rPr lang="en-IN" sz="1100" dirty="0" smtClean="0"/>
              <a:t>Helix (Garden snail)</a:t>
            </a:r>
          </a:p>
          <a:p>
            <a:r>
              <a:rPr lang="en-IN" sz="1100" dirty="0" smtClean="0"/>
              <a:t>Octopus (Devilfish)</a:t>
            </a:r>
          </a:p>
          <a:p>
            <a:r>
              <a:rPr lang="en-IN" sz="1100" dirty="0" err="1" smtClean="0"/>
              <a:t>Loligo</a:t>
            </a:r>
            <a:r>
              <a:rPr lang="en-IN" sz="1100" dirty="0" smtClean="0"/>
              <a:t> (Squid)</a:t>
            </a:r>
          </a:p>
          <a:p>
            <a:r>
              <a:rPr lang="en-IN" sz="1100" b="1" dirty="0" smtClean="0"/>
              <a:t>Key Points on </a:t>
            </a:r>
            <a:r>
              <a:rPr lang="en-IN" sz="1100" b="1" dirty="0" err="1" smtClean="0"/>
              <a:t>Mollusca</a:t>
            </a:r>
            <a:endParaRPr lang="en-IN" sz="1100" b="1" dirty="0" smtClean="0"/>
          </a:p>
          <a:p>
            <a:r>
              <a:rPr lang="en-IN" sz="1100" dirty="0" smtClean="0"/>
              <a:t>Phylum </a:t>
            </a:r>
            <a:r>
              <a:rPr lang="en-IN" sz="1100" dirty="0" err="1" smtClean="0"/>
              <a:t>Mollusca</a:t>
            </a:r>
            <a:r>
              <a:rPr lang="en-IN" sz="1100" dirty="0" smtClean="0"/>
              <a:t> is the second largest phylum.</a:t>
            </a:r>
          </a:p>
          <a:p>
            <a:r>
              <a:rPr lang="en-IN" sz="1100" dirty="0" smtClean="0"/>
              <a:t>A few molluscs such as </a:t>
            </a:r>
            <a:r>
              <a:rPr lang="en-IN" sz="1100" dirty="0" err="1" smtClean="0"/>
              <a:t>Unio</a:t>
            </a:r>
            <a:r>
              <a:rPr lang="en-IN" sz="1100" dirty="0" smtClean="0"/>
              <a:t> possess green glands which mimic the liver in vertebrates.</a:t>
            </a:r>
          </a:p>
          <a:p>
            <a:r>
              <a:rPr lang="en-IN" sz="1100" dirty="0" smtClean="0"/>
              <a:t>They possess </a:t>
            </a:r>
            <a:r>
              <a:rPr lang="en-IN" sz="1100" dirty="0" err="1" smtClean="0"/>
              <a:t>osphradia</a:t>
            </a:r>
            <a:r>
              <a:rPr lang="en-IN" sz="1100" dirty="0" smtClean="0"/>
              <a:t> to test the chemical nature of water.</a:t>
            </a:r>
          </a:p>
          <a:p>
            <a:r>
              <a:rPr lang="en-IN" sz="1100" dirty="0" smtClean="0"/>
              <a:t>The </a:t>
            </a:r>
            <a:r>
              <a:rPr lang="en-IN" sz="1100" dirty="0" err="1" smtClean="0"/>
              <a:t>statocysts</a:t>
            </a:r>
            <a:r>
              <a:rPr lang="en-IN" sz="1100" dirty="0" smtClean="0"/>
              <a:t> maintain body equilibrium.</a:t>
            </a:r>
          </a:p>
          <a:p>
            <a:r>
              <a:rPr lang="en-IN" sz="1100" dirty="0" smtClean="0"/>
              <a:t>Octopus has 8 arms and contains no shell. They also possess ink glands for protection.</a:t>
            </a:r>
          </a:p>
          <a:p>
            <a:r>
              <a:rPr lang="en-IN" sz="1100" dirty="0" smtClean="0"/>
              <a:t>The blood is blue or green in colour due to the presence of a pigment containing copper called </a:t>
            </a:r>
            <a:r>
              <a:rPr lang="en-IN" sz="1100" dirty="0" err="1" smtClean="0"/>
              <a:t>haemocyanin</a:t>
            </a:r>
            <a:r>
              <a:rPr lang="en-IN" sz="1100" dirty="0" smtClean="0"/>
              <a:t>.</a:t>
            </a:r>
          </a:p>
          <a:p>
            <a:r>
              <a:rPr lang="en-IN" sz="1100" dirty="0" smtClean="0"/>
              <a:t>They possess a </a:t>
            </a:r>
            <a:r>
              <a:rPr lang="en-IN" sz="1100" dirty="0" err="1" smtClean="0"/>
              <a:t>myogenic</a:t>
            </a:r>
            <a:r>
              <a:rPr lang="en-IN" sz="1100" dirty="0" smtClean="0"/>
              <a:t> heart.</a:t>
            </a:r>
            <a:endParaRPr lang="en-IN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>
            <a:normAutofit fontScale="55000" lnSpcReduction="20000"/>
          </a:bodyPr>
          <a:lstStyle/>
          <a:p>
            <a:r>
              <a:rPr lang="en-IN" dirty="0" err="1" smtClean="0">
                <a:solidFill>
                  <a:srgbClr val="FF0000"/>
                </a:solidFill>
              </a:rPr>
              <a:t>Mollusca</a:t>
            </a:r>
            <a:r>
              <a:rPr lang="en-IN" dirty="0" smtClean="0">
                <a:solidFill>
                  <a:srgbClr val="FF0000"/>
                </a:solidFill>
              </a:rPr>
              <a:t> Characteristics</a:t>
            </a:r>
          </a:p>
          <a:p>
            <a:r>
              <a:rPr lang="en-IN" dirty="0" smtClean="0"/>
              <a:t>The organisms belonging to phylum </a:t>
            </a:r>
            <a:r>
              <a:rPr lang="en-IN" dirty="0" err="1" smtClean="0"/>
              <a:t>Mollusca</a:t>
            </a:r>
            <a:r>
              <a:rPr lang="en-IN" dirty="0" smtClean="0"/>
              <a:t> exhibit the following characteristics:</a:t>
            </a:r>
          </a:p>
          <a:p>
            <a:r>
              <a:rPr lang="en-IN" dirty="0" smtClean="0"/>
              <a:t>They are mostly found in marine and freshwater. Very few are terrestrial and found in moist soil.</a:t>
            </a:r>
          </a:p>
          <a:p>
            <a:r>
              <a:rPr lang="en-IN" dirty="0" smtClean="0"/>
              <a:t>They exhibit organ system level of organization.</a:t>
            </a:r>
          </a:p>
          <a:p>
            <a:r>
              <a:rPr lang="en-IN" dirty="0" smtClean="0"/>
              <a:t>Their body has a cavity.</a:t>
            </a:r>
          </a:p>
          <a:p>
            <a:r>
              <a:rPr lang="en-IN" dirty="0" smtClean="0"/>
              <a:t>The body is divided into head, visceral mass, muscular foot and mantle.</a:t>
            </a:r>
          </a:p>
          <a:p>
            <a:r>
              <a:rPr lang="en-IN" dirty="0" smtClean="0"/>
              <a:t>The head comprises of tentacles and compound eyes.</a:t>
            </a:r>
          </a:p>
          <a:p>
            <a:r>
              <a:rPr lang="en-IN" dirty="0" smtClean="0"/>
              <a:t>The body is covered by a calcareous shell.</a:t>
            </a:r>
          </a:p>
          <a:p>
            <a:r>
              <a:rPr lang="en-IN" dirty="0" smtClean="0"/>
              <a:t>The muscular foot helps in locomotion.</a:t>
            </a:r>
          </a:p>
          <a:p>
            <a:r>
              <a:rPr lang="en-IN" dirty="0" smtClean="0"/>
              <a:t>They have a well-developed digestive system, the </a:t>
            </a:r>
            <a:r>
              <a:rPr lang="en-IN" dirty="0" err="1" smtClean="0"/>
              <a:t>radula</a:t>
            </a:r>
            <a:r>
              <a:rPr lang="en-IN" dirty="0" smtClean="0"/>
              <a:t> is the rasping organ for feeding.</a:t>
            </a:r>
          </a:p>
          <a:p>
            <a:r>
              <a:rPr lang="en-IN" dirty="0" smtClean="0"/>
              <a:t>They respire through the general body surface, gills or pulmonary sac.</a:t>
            </a:r>
          </a:p>
          <a:p>
            <a:r>
              <a:rPr lang="en-IN" dirty="0" smtClean="0"/>
              <a:t>The blood circulates through the open circulatory system.</a:t>
            </a:r>
          </a:p>
          <a:p>
            <a:r>
              <a:rPr lang="en-IN" dirty="0" smtClean="0"/>
              <a:t>They have a pair of </a:t>
            </a:r>
            <a:r>
              <a:rPr lang="en-IN" dirty="0" err="1" smtClean="0"/>
              <a:t>metanephridia</a:t>
            </a:r>
            <a:r>
              <a:rPr lang="en-IN" dirty="0" smtClean="0"/>
              <a:t> that helps in excretion.</a:t>
            </a:r>
          </a:p>
          <a:p>
            <a:r>
              <a:rPr lang="en-IN" dirty="0" smtClean="0"/>
              <a:t>The nervous system consists of number of paired ganglia and nerves.</a:t>
            </a:r>
          </a:p>
          <a:p>
            <a:r>
              <a:rPr lang="en-IN" dirty="0" smtClean="0"/>
              <a:t>The tentacles, eyes, </a:t>
            </a:r>
            <a:r>
              <a:rPr lang="en-IN" dirty="0" err="1" smtClean="0"/>
              <a:t>osphradium</a:t>
            </a:r>
            <a:r>
              <a:rPr lang="en-IN" dirty="0" smtClean="0"/>
              <a:t>, and </a:t>
            </a:r>
            <a:r>
              <a:rPr lang="en-IN" dirty="0" err="1" smtClean="0"/>
              <a:t>statocysts</a:t>
            </a:r>
            <a:r>
              <a:rPr lang="en-IN" dirty="0" smtClean="0"/>
              <a:t> act as the sensory organs.</a:t>
            </a:r>
          </a:p>
          <a:p>
            <a:r>
              <a:rPr lang="en-IN" dirty="0" smtClean="0"/>
              <a:t>The sexes are separate in most of the molluscs but some species are hermaphrodites. </a:t>
            </a:r>
            <a:r>
              <a:rPr lang="en-IN" dirty="0" smtClean="0">
                <a:hlinkClick r:id="rId2"/>
              </a:rPr>
              <a:t>Fertilization</a:t>
            </a:r>
            <a:r>
              <a:rPr lang="en-IN" dirty="0" smtClean="0"/>
              <a:t> may be external or internal.</a:t>
            </a:r>
          </a:p>
          <a:p>
            <a:r>
              <a:rPr lang="en-IN" dirty="0" smtClean="0"/>
              <a:t>They are generally oviparous with indirect development.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HYLUM MOLLUS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04664"/>
            <a:ext cx="4608512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The mollus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8274422" cy="4306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General Characteristics of Phylum Mollus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836712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Phylum Mollusca (General characteristics and classification) - Online  Science N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8676" name="AutoShape 4" descr="Phylum Mollusca (General characteristics and classification) - Online  Science N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8678" name="AutoShape 6" descr="Phylum Mollusca (General characteristics and classification) - Online  Science N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8680" name="Picture 8" descr="Phylum Mollusca (General characteristics and classification) - Online  Science Not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692696"/>
            <a:ext cx="4762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Mollus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76872"/>
            <a:ext cx="3456384" cy="4231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404664"/>
            <a:ext cx="42484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 smtClean="0"/>
              <a:t>Classification of </a:t>
            </a:r>
            <a:r>
              <a:rPr lang="en-IN" sz="1200" b="1" dirty="0" err="1" smtClean="0"/>
              <a:t>Mollusca</a:t>
            </a:r>
            <a:endParaRPr lang="en-IN" sz="1200" b="1" dirty="0" smtClean="0"/>
          </a:p>
          <a:p>
            <a:r>
              <a:rPr lang="en-IN" sz="1200" dirty="0" smtClean="0"/>
              <a:t>Following are the classification of </a:t>
            </a:r>
            <a:r>
              <a:rPr lang="en-IN" sz="1200" dirty="0" err="1" smtClean="0"/>
              <a:t>Mollusca</a:t>
            </a:r>
            <a:r>
              <a:rPr lang="en-IN" sz="1200" dirty="0" smtClean="0"/>
              <a:t>:</a:t>
            </a:r>
          </a:p>
          <a:p>
            <a:r>
              <a:rPr lang="en-IN" sz="1200" b="1" dirty="0" err="1" smtClean="0"/>
              <a:t>Aplacophora</a:t>
            </a:r>
            <a:r>
              <a:rPr lang="en-IN" sz="1200" b="1" dirty="0" smtClean="0"/>
              <a:t> or </a:t>
            </a:r>
            <a:r>
              <a:rPr lang="en-IN" sz="1200" b="1" dirty="0" err="1" smtClean="0"/>
              <a:t>Solenogasters</a:t>
            </a:r>
            <a:endParaRPr lang="en-IN" sz="1200" b="1" dirty="0" smtClean="0"/>
          </a:p>
          <a:p>
            <a:r>
              <a:rPr lang="en-IN" sz="1200" dirty="0" smtClean="0"/>
              <a:t>The body is cylindrical or bilaterally symmetrical.</a:t>
            </a:r>
          </a:p>
          <a:p>
            <a:r>
              <a:rPr lang="en-IN" sz="1200" dirty="0" smtClean="0"/>
              <a:t>These are devoid of the head, shell, mantel, </a:t>
            </a:r>
            <a:r>
              <a:rPr lang="en-IN" sz="1200" dirty="0" err="1" smtClean="0"/>
              <a:t>nephridia</a:t>
            </a:r>
            <a:r>
              <a:rPr lang="en-IN" sz="1200" dirty="0" smtClean="0"/>
              <a:t>, and foot.</a:t>
            </a:r>
          </a:p>
          <a:p>
            <a:r>
              <a:rPr lang="en-IN" sz="1200" dirty="0" smtClean="0"/>
              <a:t>The digestive </a:t>
            </a:r>
            <a:r>
              <a:rPr lang="en-IN" sz="1200" dirty="0" err="1" smtClean="0"/>
              <a:t>ceca</a:t>
            </a:r>
            <a:r>
              <a:rPr lang="en-IN" sz="1200" dirty="0" smtClean="0"/>
              <a:t> is absent.</a:t>
            </a:r>
          </a:p>
          <a:p>
            <a:r>
              <a:rPr lang="en-IN" sz="1200" dirty="0" err="1" smtClean="0"/>
              <a:t>Spicule</a:t>
            </a:r>
            <a:r>
              <a:rPr lang="en-IN" sz="1200" dirty="0" smtClean="0"/>
              <a:t>-bearing cuticle covers the body.</a:t>
            </a:r>
          </a:p>
          <a:p>
            <a:r>
              <a:rPr lang="en-IN" sz="1200" dirty="0" smtClean="0"/>
              <a:t>It contains a dorsal longitudinal keel or crest.</a:t>
            </a:r>
          </a:p>
          <a:p>
            <a:r>
              <a:rPr lang="en-IN" sz="1200" dirty="0" smtClean="0"/>
              <a:t>E.g. </a:t>
            </a:r>
            <a:r>
              <a:rPr lang="en-IN" sz="1200" dirty="0" err="1" smtClean="0">
                <a:solidFill>
                  <a:srgbClr val="FF0000"/>
                </a:solidFill>
              </a:rPr>
              <a:t>Neomenia</a:t>
            </a:r>
            <a:r>
              <a:rPr lang="en-IN" sz="1200" dirty="0" smtClean="0">
                <a:solidFill>
                  <a:srgbClr val="FF0000"/>
                </a:solidFill>
              </a:rPr>
              <a:t>, </a:t>
            </a:r>
            <a:r>
              <a:rPr lang="en-IN" sz="1200" dirty="0" err="1" smtClean="0">
                <a:solidFill>
                  <a:srgbClr val="FF0000"/>
                </a:solidFill>
              </a:rPr>
              <a:t>Chaetoderma</a:t>
            </a:r>
            <a:endParaRPr lang="en-IN" sz="1200" dirty="0" smtClean="0">
              <a:solidFill>
                <a:srgbClr val="FF0000"/>
              </a:solidFill>
            </a:endParaRPr>
          </a:p>
          <a:p>
            <a:r>
              <a:rPr lang="en-IN" sz="1200" b="1" dirty="0" err="1" smtClean="0"/>
              <a:t>Monoplacophora</a:t>
            </a:r>
            <a:endParaRPr lang="en-IN" sz="1200" b="1" dirty="0" smtClean="0"/>
          </a:p>
          <a:p>
            <a:r>
              <a:rPr lang="en-IN" sz="1200" dirty="0" smtClean="0"/>
              <a:t>The body is bilaterally symmetrical.</a:t>
            </a:r>
          </a:p>
          <a:p>
            <a:r>
              <a:rPr lang="en-IN" sz="1200" dirty="0" smtClean="0"/>
              <a:t>The head is devoid of eyes and tentacles.</a:t>
            </a:r>
          </a:p>
          <a:p>
            <a:r>
              <a:rPr lang="en-IN" sz="1200" dirty="0" smtClean="0">
                <a:hlinkClick r:id="rId2"/>
              </a:rPr>
              <a:t>Respiration </a:t>
            </a:r>
            <a:r>
              <a:rPr lang="en-IN" sz="1200" dirty="0" smtClean="0"/>
              <a:t>occurs through gills which are externally located.</a:t>
            </a:r>
          </a:p>
          <a:p>
            <a:r>
              <a:rPr lang="en-IN" sz="1200" dirty="0" smtClean="0"/>
              <a:t>The nitrogenous waste is excreted out through </a:t>
            </a:r>
            <a:r>
              <a:rPr lang="en-IN" sz="1200" dirty="0" err="1" smtClean="0"/>
              <a:t>nephridia</a:t>
            </a:r>
            <a:r>
              <a:rPr lang="en-IN" sz="1200" dirty="0" smtClean="0"/>
              <a:t>.</a:t>
            </a:r>
          </a:p>
          <a:p>
            <a:r>
              <a:rPr lang="en-IN" sz="1200" dirty="0" smtClean="0">
                <a:solidFill>
                  <a:srgbClr val="FF0000"/>
                </a:solidFill>
              </a:rPr>
              <a:t>E.g. </a:t>
            </a:r>
            <a:r>
              <a:rPr lang="en-IN" sz="1200" dirty="0" err="1" smtClean="0">
                <a:solidFill>
                  <a:srgbClr val="FF0000"/>
                </a:solidFill>
              </a:rPr>
              <a:t>Neopilina</a:t>
            </a:r>
            <a:endParaRPr lang="en-IN" sz="1200" dirty="0" smtClean="0">
              <a:solidFill>
                <a:srgbClr val="FF0000"/>
              </a:solidFill>
            </a:endParaRPr>
          </a:p>
          <a:p>
            <a:r>
              <a:rPr lang="en-IN" sz="1200" b="1" dirty="0" err="1" smtClean="0"/>
              <a:t>Polyplacophora</a:t>
            </a:r>
            <a:endParaRPr lang="en-IN" sz="1200" b="1" dirty="0" smtClean="0"/>
          </a:p>
          <a:p>
            <a:r>
              <a:rPr lang="en-IN" sz="1200" dirty="0" smtClean="0"/>
              <a:t>Their body is </a:t>
            </a:r>
            <a:r>
              <a:rPr lang="en-IN" sz="1200" dirty="0" err="1" smtClean="0"/>
              <a:t>dorsoventrally</a:t>
            </a:r>
            <a:r>
              <a:rPr lang="en-IN" sz="1200" dirty="0" smtClean="0"/>
              <a:t> flattened like a leaf, and are bilaterally symmetrical.</a:t>
            </a:r>
          </a:p>
          <a:p>
            <a:r>
              <a:rPr lang="en-IN" sz="1200" dirty="0" smtClean="0"/>
              <a:t>The shell is composed of 8 longitudinal plates.</a:t>
            </a:r>
          </a:p>
          <a:p>
            <a:r>
              <a:rPr lang="en-IN" sz="1200" dirty="0" smtClean="0"/>
              <a:t>They have a well-developed </a:t>
            </a:r>
            <a:r>
              <a:rPr lang="en-IN" sz="1200" dirty="0" err="1" smtClean="0"/>
              <a:t>radula</a:t>
            </a:r>
            <a:r>
              <a:rPr lang="en-IN" sz="1200" dirty="0" smtClean="0"/>
              <a:t>.</a:t>
            </a:r>
          </a:p>
          <a:p>
            <a:r>
              <a:rPr lang="en-IN" sz="1200" dirty="0" smtClean="0"/>
              <a:t>The ventral foot is flat.</a:t>
            </a:r>
          </a:p>
          <a:p>
            <a:r>
              <a:rPr lang="en-IN" sz="1200" dirty="0" smtClean="0"/>
              <a:t>E.g. </a:t>
            </a:r>
            <a:r>
              <a:rPr lang="en-IN" sz="1200" dirty="0" err="1" smtClean="0">
                <a:solidFill>
                  <a:srgbClr val="FF0000"/>
                </a:solidFill>
              </a:rPr>
              <a:t>Chiton</a:t>
            </a:r>
            <a:r>
              <a:rPr lang="en-IN" sz="1200" dirty="0" smtClean="0">
                <a:solidFill>
                  <a:srgbClr val="FF0000"/>
                </a:solidFill>
              </a:rPr>
              <a:t>, </a:t>
            </a:r>
            <a:r>
              <a:rPr lang="en-IN" sz="1200" dirty="0" err="1" smtClean="0">
                <a:solidFill>
                  <a:srgbClr val="FF0000"/>
                </a:solidFill>
              </a:rPr>
              <a:t>Cryptochiton</a:t>
            </a:r>
            <a:r>
              <a:rPr lang="en-IN" sz="1200" dirty="0" smtClean="0">
                <a:solidFill>
                  <a:srgbClr val="FF0000"/>
                </a:solidFill>
              </a:rPr>
              <a:t>.</a:t>
            </a:r>
            <a:endParaRPr lang="en-IN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692696"/>
            <a:ext cx="367240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b="1" dirty="0" err="1" smtClean="0"/>
              <a:t>Gastropoda</a:t>
            </a:r>
            <a:endParaRPr lang="en-IN" sz="1000" b="1" dirty="0" smtClean="0"/>
          </a:p>
          <a:p>
            <a:r>
              <a:rPr lang="en-IN" sz="1000" dirty="0" smtClean="0"/>
              <a:t>They are found either on land or in fresh and marine water.</a:t>
            </a:r>
          </a:p>
          <a:p>
            <a:r>
              <a:rPr lang="en-IN" sz="1000" dirty="0" smtClean="0"/>
              <a:t>The head bears tentacles, eyes, and a mouth.</a:t>
            </a:r>
          </a:p>
          <a:p>
            <a:r>
              <a:rPr lang="en-IN" sz="1000" dirty="0" smtClean="0"/>
              <a:t>The shell is spiral in shape.</a:t>
            </a:r>
          </a:p>
          <a:p>
            <a:r>
              <a:rPr lang="en-IN" sz="1000" dirty="0" smtClean="0"/>
              <a:t>The foot is flat and large.</a:t>
            </a:r>
          </a:p>
          <a:p>
            <a:r>
              <a:rPr lang="en-IN" sz="1000" dirty="0" smtClean="0"/>
              <a:t>E.g. </a:t>
            </a:r>
            <a:r>
              <a:rPr lang="en-IN" sz="1000" dirty="0" err="1" smtClean="0">
                <a:solidFill>
                  <a:srgbClr val="FF0000"/>
                </a:solidFill>
              </a:rPr>
              <a:t>Haliotis</a:t>
            </a:r>
            <a:r>
              <a:rPr lang="en-IN" sz="1000" dirty="0" smtClean="0">
                <a:solidFill>
                  <a:srgbClr val="FF0000"/>
                </a:solidFill>
              </a:rPr>
              <a:t>, </a:t>
            </a:r>
            <a:r>
              <a:rPr lang="en-IN" sz="1000" dirty="0" err="1" smtClean="0">
                <a:solidFill>
                  <a:srgbClr val="FF0000"/>
                </a:solidFill>
              </a:rPr>
              <a:t>Pila</a:t>
            </a:r>
            <a:endParaRPr lang="en-IN" sz="1000" dirty="0" smtClean="0">
              <a:solidFill>
                <a:srgbClr val="FF0000"/>
              </a:solidFill>
            </a:endParaRPr>
          </a:p>
          <a:p>
            <a:r>
              <a:rPr lang="en-IN" sz="1000" b="1" dirty="0" err="1" smtClean="0"/>
              <a:t>Scaphopoda</a:t>
            </a:r>
            <a:endParaRPr lang="en-IN" sz="1000" b="1" dirty="0" smtClean="0"/>
          </a:p>
          <a:p>
            <a:r>
              <a:rPr lang="en-IN" sz="1000" dirty="0" smtClean="0"/>
              <a:t>Found in the marine environment.</a:t>
            </a:r>
          </a:p>
          <a:p>
            <a:r>
              <a:rPr lang="en-IN" sz="1000" dirty="0" smtClean="0"/>
              <a:t>The eyes and tentacles are absent.</a:t>
            </a:r>
          </a:p>
          <a:p>
            <a:r>
              <a:rPr lang="en-IN" sz="1000" dirty="0" smtClean="0"/>
              <a:t>The foot is reduced.</a:t>
            </a:r>
          </a:p>
          <a:p>
            <a:r>
              <a:rPr lang="en-IN" sz="1000" dirty="0" smtClean="0"/>
              <a:t>The body is bilaterally symmetrical.</a:t>
            </a:r>
          </a:p>
          <a:p>
            <a:r>
              <a:rPr lang="en-IN" sz="1000" b="1" dirty="0" err="1" smtClean="0"/>
              <a:t>Pelecypoda</a:t>
            </a:r>
            <a:endParaRPr lang="en-IN" sz="1000" b="1" dirty="0" smtClean="0"/>
          </a:p>
          <a:p>
            <a:r>
              <a:rPr lang="en-IN" sz="1000" dirty="0" smtClean="0"/>
              <a:t>They reside in aquatic habitats.</a:t>
            </a:r>
          </a:p>
          <a:p>
            <a:r>
              <a:rPr lang="en-IN" sz="1000" dirty="0" smtClean="0"/>
              <a:t>The body is bilaterally symmetrical and compressed laterally.</a:t>
            </a:r>
          </a:p>
          <a:p>
            <a:r>
              <a:rPr lang="en-IN" sz="1000" dirty="0" smtClean="0"/>
              <a:t>The body has no distinct head.</a:t>
            </a:r>
          </a:p>
          <a:p>
            <a:r>
              <a:rPr lang="en-IN" sz="1000" dirty="0" smtClean="0"/>
              <a:t>They usually burrow in mud and sand.</a:t>
            </a:r>
          </a:p>
          <a:p>
            <a:r>
              <a:rPr lang="en-IN" sz="1000" dirty="0" smtClean="0"/>
              <a:t>E.g. </a:t>
            </a:r>
            <a:r>
              <a:rPr lang="en-IN" sz="1000" dirty="0" smtClean="0">
                <a:solidFill>
                  <a:srgbClr val="FF0000"/>
                </a:solidFill>
              </a:rPr>
              <a:t>Mussels, </a:t>
            </a:r>
            <a:r>
              <a:rPr lang="en-IN" sz="1000" dirty="0" err="1" smtClean="0">
                <a:solidFill>
                  <a:srgbClr val="FF0000"/>
                </a:solidFill>
              </a:rPr>
              <a:t>Unio</a:t>
            </a:r>
            <a:endParaRPr lang="en-IN" sz="1000" dirty="0" smtClean="0">
              <a:solidFill>
                <a:srgbClr val="FF0000"/>
              </a:solidFill>
            </a:endParaRPr>
          </a:p>
          <a:p>
            <a:r>
              <a:rPr lang="en-IN" sz="1000" b="1" dirty="0" err="1" smtClean="0"/>
              <a:t>Cephalopoda</a:t>
            </a:r>
            <a:endParaRPr lang="en-IN" sz="1000" b="1" dirty="0" smtClean="0"/>
          </a:p>
          <a:p>
            <a:r>
              <a:rPr lang="en-IN" sz="1000" dirty="0" smtClean="0"/>
              <a:t>They are mostly found in the marine environment.</a:t>
            </a:r>
          </a:p>
          <a:p>
            <a:r>
              <a:rPr lang="en-IN" sz="1000" dirty="0" smtClean="0"/>
              <a:t>The shell is either external, internal, or not present at all.</a:t>
            </a:r>
          </a:p>
          <a:p>
            <a:r>
              <a:rPr lang="en-IN" sz="1000" dirty="0" smtClean="0"/>
              <a:t>They have separate sexes.</a:t>
            </a:r>
          </a:p>
          <a:p>
            <a:r>
              <a:rPr lang="en-IN" sz="1000" dirty="0" smtClean="0"/>
              <a:t>The development is direct.</a:t>
            </a:r>
          </a:p>
          <a:p>
            <a:r>
              <a:rPr lang="en-IN" sz="1200" dirty="0" smtClean="0"/>
              <a:t>E.g. </a:t>
            </a:r>
            <a:r>
              <a:rPr lang="en-IN" sz="1200" dirty="0" smtClean="0">
                <a:solidFill>
                  <a:srgbClr val="FF0000"/>
                </a:solidFill>
              </a:rPr>
              <a:t>Octopus, </a:t>
            </a:r>
            <a:r>
              <a:rPr lang="en-IN" sz="1200" dirty="0" err="1" smtClean="0">
                <a:solidFill>
                  <a:srgbClr val="FF0000"/>
                </a:solidFill>
              </a:rPr>
              <a:t>Spirula</a:t>
            </a:r>
            <a:endParaRPr lang="en-IN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365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V- CLASSIFICATION OF Mollusca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BSC INVERTEBRATA-V</dc:title>
  <dc:creator>denesh th</dc:creator>
  <cp:lastModifiedBy>denesh th</cp:lastModifiedBy>
  <cp:revision>39</cp:revision>
  <dcterms:created xsi:type="dcterms:W3CDTF">2020-09-20T05:16:21Z</dcterms:created>
  <dcterms:modified xsi:type="dcterms:W3CDTF">2020-12-03T16:13:34Z</dcterms:modified>
</cp:coreProperties>
</file>