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A4CE43-3FCF-4A49-8CC9-E5B99886D941}" type="datetimeFigureOut">
              <a:rPr lang="en-IN" smtClean="0"/>
              <a:t>03-12-2020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2C489-1E80-4537-9A60-FCB2DED79E74}"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C82C489-1E80-4537-9A60-FCB2DED79E74}" type="slidenum">
              <a:rPr lang="en-IN" smtClean="0"/>
              <a:t>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9D62718-BF50-4202-810F-ADBB32EEAE0E}"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D62718-BF50-4202-810F-ADBB32EEAE0E}"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D62718-BF50-4202-810F-ADBB32EEAE0E}"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D62718-BF50-4202-810F-ADBB32EEAE0E}"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D62718-BF50-4202-810F-ADBB32EEAE0E}"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9D62718-BF50-4202-810F-ADBB32EEAE0E}"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9D62718-BF50-4202-810F-ADBB32EEAE0E}" type="datetimeFigureOut">
              <a:rPr lang="en-IN" smtClean="0"/>
              <a:t>03-12-2020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9D62718-BF50-4202-810F-ADBB32EEAE0E}" type="datetimeFigureOut">
              <a:rPr lang="en-IN" smtClean="0"/>
              <a:t>03-12-2020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D62718-BF50-4202-810F-ADBB32EEAE0E}" type="datetimeFigureOut">
              <a:rPr lang="en-IN" smtClean="0"/>
              <a:t>03-12-2020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D62718-BF50-4202-810F-ADBB32EEAE0E}"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D62718-BF50-4202-810F-ADBB32EEAE0E}"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313761-AFC4-4F70-8A6F-8C737CC13EBB}"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62718-BF50-4202-810F-ADBB32EEAE0E}" type="datetimeFigureOut">
              <a:rPr lang="en-IN" smtClean="0"/>
              <a:t>03-12-2020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13761-AFC4-4F70-8A6F-8C737CC13EBB}"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Marine_invertebrates" TargetMode="External"/><Relationship Id="rId13" Type="http://schemas.openxmlformats.org/officeDocument/2006/relationships/hyperlink" Target="https://en.wikipedia.org/wiki/Benthic" TargetMode="External"/><Relationship Id="rId18" Type="http://schemas.openxmlformats.org/officeDocument/2006/relationships/hyperlink" Target="https://en.wikipedia.org/wiki/Ecology" TargetMode="External"/><Relationship Id="rId26" Type="http://schemas.openxmlformats.org/officeDocument/2006/relationships/hyperlink" Target="https://en.wikipedia.org/wiki/Fossil" TargetMode="External"/><Relationship Id="rId3" Type="http://schemas.openxmlformats.org/officeDocument/2006/relationships/hyperlink" Target="https://en.wikipedia.org/wiki/Class_(biology)" TargetMode="External"/><Relationship Id="rId21" Type="http://schemas.openxmlformats.org/officeDocument/2006/relationships/hyperlink" Target="https://en.wikipedia.org/wiki/Keystone_species" TargetMode="External"/><Relationship Id="rId7" Type="http://schemas.openxmlformats.org/officeDocument/2006/relationships/hyperlink" Target="https://en.wikipedia.org/wiki/Abyssal_zone" TargetMode="External"/><Relationship Id="rId12" Type="http://schemas.openxmlformats.org/officeDocument/2006/relationships/hyperlink" Target="https://en.wikipedia.org/wiki/Predation" TargetMode="External"/><Relationship Id="rId17" Type="http://schemas.openxmlformats.org/officeDocument/2006/relationships/hyperlink" Target="https://en.wikipedia.org/wiki/Regeneration_(biology)" TargetMode="External"/><Relationship Id="rId25" Type="http://schemas.openxmlformats.org/officeDocument/2006/relationships/hyperlink" Target="https://en.wikipedia.org/wiki/List_of_the_world%27s_100_worst_invasive_species" TargetMode="External"/><Relationship Id="rId2" Type="http://schemas.openxmlformats.org/officeDocument/2006/relationships/hyperlink" Target="https://en.wikipedia.org/wiki/Echinoderm" TargetMode="External"/><Relationship Id="rId16" Type="http://schemas.openxmlformats.org/officeDocument/2006/relationships/hyperlink" Target="https://en.wikipedia.org/wiki/Asexual_reproduction_in_starfish" TargetMode="External"/><Relationship Id="rId20" Type="http://schemas.openxmlformats.org/officeDocument/2006/relationships/hyperlink" Target="https://en.wikipedia.org/wiki/Reef_starfish" TargetMode="External"/><Relationship Id="rId1" Type="http://schemas.openxmlformats.org/officeDocument/2006/relationships/slideLayout" Target="../slideLayouts/slideLayout7.xml"/><Relationship Id="rId6" Type="http://schemas.openxmlformats.org/officeDocument/2006/relationships/hyperlink" Target="https://en.wikipedia.org/wiki/Intertidal_zone" TargetMode="External"/><Relationship Id="rId11" Type="http://schemas.openxmlformats.org/officeDocument/2006/relationships/hyperlink" Target="https://en.wikipedia.org/wiki/Opportunistic" TargetMode="External"/><Relationship Id="rId24" Type="http://schemas.openxmlformats.org/officeDocument/2006/relationships/hyperlink" Target="https://en.wikipedia.org/wiki/Asterias_amurensis" TargetMode="External"/><Relationship Id="rId5" Type="http://schemas.openxmlformats.org/officeDocument/2006/relationships/hyperlink" Target="https://en.wikipedia.org/wiki/Brittle_star" TargetMode="External"/><Relationship Id="rId15" Type="http://schemas.openxmlformats.org/officeDocument/2006/relationships/hyperlink" Target="https://en.wikipedia.org/wiki/Biological_life_cycle" TargetMode="External"/><Relationship Id="rId23" Type="http://schemas.openxmlformats.org/officeDocument/2006/relationships/hyperlink" Target="https://en.wikipedia.org/wiki/Coral" TargetMode="External"/><Relationship Id="rId28" Type="http://schemas.openxmlformats.org/officeDocument/2006/relationships/hyperlink" Target="https://en.wikipedia.org/wiki/Ossicle_(echinoderm)" TargetMode="External"/><Relationship Id="rId10" Type="http://schemas.openxmlformats.org/officeDocument/2006/relationships/hyperlink" Target="https://en.wikipedia.org/wiki/Water_vascular_system" TargetMode="External"/><Relationship Id="rId19" Type="http://schemas.openxmlformats.org/officeDocument/2006/relationships/hyperlink" Target="https://en.wikipedia.org/wiki/Ochre_sea_star" TargetMode="External"/><Relationship Id="rId4" Type="http://schemas.openxmlformats.org/officeDocument/2006/relationships/hyperlink" Target="https://en.wikipedia.org/wiki/Brittle_stars" TargetMode="External"/><Relationship Id="rId9" Type="http://schemas.openxmlformats.org/officeDocument/2006/relationships/hyperlink" Target="https://en.wikipedia.org/wiki/Tube_feet" TargetMode="External"/><Relationship Id="rId14" Type="http://schemas.openxmlformats.org/officeDocument/2006/relationships/hyperlink" Target="https://en.wikipedia.org/wiki/Suspension_feeding" TargetMode="External"/><Relationship Id="rId22" Type="http://schemas.openxmlformats.org/officeDocument/2006/relationships/hyperlink" Target="https://en.wikipedia.org/wiki/Crown-of-thorns_starfish" TargetMode="External"/><Relationship Id="rId27" Type="http://schemas.openxmlformats.org/officeDocument/2006/relationships/hyperlink" Target="https://en.wikipedia.org/wiki/Ordovician"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Calcium_carbonate" TargetMode="External"/><Relationship Id="rId13" Type="http://schemas.openxmlformats.org/officeDocument/2006/relationships/hyperlink" Target="https://en.wikipedia.org/wiki/Cilium" TargetMode="External"/><Relationship Id="rId18" Type="http://schemas.openxmlformats.org/officeDocument/2006/relationships/hyperlink" Target="https://en.wiktionary.org/wiki/eversible" TargetMode="External"/><Relationship Id="rId3" Type="http://schemas.openxmlformats.org/officeDocument/2006/relationships/hyperlink" Target="https://en.wikipedia.org/wiki/Dermis" TargetMode="External"/><Relationship Id="rId21" Type="http://schemas.openxmlformats.org/officeDocument/2006/relationships/hyperlink" Target="https://en.wikipedia.org/wiki/Intestine" TargetMode="External"/><Relationship Id="rId7" Type="http://schemas.openxmlformats.org/officeDocument/2006/relationships/hyperlink" Target="https://en.wikipedia.org/wiki/Endoskeleton" TargetMode="External"/><Relationship Id="rId12" Type="http://schemas.openxmlformats.org/officeDocument/2006/relationships/hyperlink" Target="https://en.wiktionary.org/wiki/ambulacral" TargetMode="External"/><Relationship Id="rId17" Type="http://schemas.openxmlformats.org/officeDocument/2006/relationships/hyperlink" Target="https://en.wikipedia.org/wiki/Stomach" TargetMode="External"/><Relationship Id="rId2" Type="http://schemas.openxmlformats.org/officeDocument/2006/relationships/hyperlink" Target="https://en.wikipedia.org/wiki/Epidermis_(zoology)" TargetMode="External"/><Relationship Id="rId16" Type="http://schemas.openxmlformats.org/officeDocument/2006/relationships/hyperlink" Target="https://en.wikipedia.org/wiki/Oesophagus" TargetMode="External"/><Relationship Id="rId20" Type="http://schemas.openxmlformats.org/officeDocument/2006/relationships/hyperlink" Target="https://en.wikipedia.org/wiki/Enzyme" TargetMode="External"/><Relationship Id="rId1" Type="http://schemas.openxmlformats.org/officeDocument/2006/relationships/slideLayout" Target="../slideLayouts/slideLayout7.xml"/><Relationship Id="rId6" Type="http://schemas.openxmlformats.org/officeDocument/2006/relationships/hyperlink" Target="https://en.wikipedia.org/wiki/Myoepithelial_cell" TargetMode="External"/><Relationship Id="rId11" Type="http://schemas.openxmlformats.org/officeDocument/2006/relationships/hyperlink" Target="https://en.wikipedia.org/wiki/Madreporite" TargetMode="External"/><Relationship Id="rId5" Type="http://schemas.openxmlformats.org/officeDocument/2006/relationships/hyperlink" Target="https://en.wikipedia.org/wiki/Coelom" TargetMode="External"/><Relationship Id="rId15" Type="http://schemas.openxmlformats.org/officeDocument/2006/relationships/hyperlink" Target="https://en.wikipedia.org/wiki/Sphincter" TargetMode="External"/><Relationship Id="rId23" Type="http://schemas.openxmlformats.org/officeDocument/2006/relationships/hyperlink" Target="https://en.wikipedia.org/wiki/Anus" TargetMode="External"/><Relationship Id="rId10" Type="http://schemas.openxmlformats.org/officeDocument/2006/relationships/hyperlink" Target="https://en.wikipedia.org/wiki/Gas_exchange" TargetMode="External"/><Relationship Id="rId19" Type="http://schemas.openxmlformats.org/officeDocument/2006/relationships/hyperlink" Target="https://en.wikipedia.org/wiki/Ligament" TargetMode="External"/><Relationship Id="rId4" Type="http://schemas.openxmlformats.org/officeDocument/2006/relationships/hyperlink" Target="https://en.wikipedia.org/wiki/Connective_tissue" TargetMode="External"/><Relationship Id="rId9" Type="http://schemas.openxmlformats.org/officeDocument/2006/relationships/hyperlink" Target="https://en.wikipedia.org/wiki/Hydraulics" TargetMode="External"/><Relationship Id="rId14" Type="http://schemas.openxmlformats.org/officeDocument/2006/relationships/hyperlink" Target="https://en.wiktionary.org/wiki/peristomial" TargetMode="External"/><Relationship Id="rId22" Type="http://schemas.openxmlformats.org/officeDocument/2006/relationships/hyperlink" Target="https://en.wikipedia.org/wiki/Rectu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Starfish" TargetMode="External"/><Relationship Id="rId13" Type="http://schemas.openxmlformats.org/officeDocument/2006/relationships/hyperlink" Target="https://en.wikipedia.org/wiki/Bipinnaria" TargetMode="External"/><Relationship Id="rId3" Type="http://schemas.openxmlformats.org/officeDocument/2006/relationships/hyperlink" Target="https://en.wikipedia.org/wiki/Gonad" TargetMode="External"/><Relationship Id="rId7" Type="http://schemas.openxmlformats.org/officeDocument/2006/relationships/hyperlink" Target="https://en.wikipedia.org/wiki/Ovotestis" TargetMode="External"/><Relationship Id="rId12" Type="http://schemas.openxmlformats.org/officeDocument/2006/relationships/hyperlink" Target="https://en.wikipedia.org/wiki/Fragmentation_(reproduction)" TargetMode="External"/><Relationship Id="rId2" Type="http://schemas.openxmlformats.org/officeDocument/2006/relationships/hyperlink" Target="https://en.wikipedia.org/wiki/Circulatory_system" TargetMode="External"/><Relationship Id="rId1" Type="http://schemas.openxmlformats.org/officeDocument/2006/relationships/slideLayout" Target="../slideLayouts/slideLayout7.xml"/><Relationship Id="rId6" Type="http://schemas.openxmlformats.org/officeDocument/2006/relationships/hyperlink" Target="https://en.wikipedia.org/wiki/Hermaphrodites" TargetMode="External"/><Relationship Id="rId11" Type="http://schemas.openxmlformats.org/officeDocument/2006/relationships/hyperlink" Target="https://en.wikipedia.org/wiki/Nepanthia_belcheri" TargetMode="External"/><Relationship Id="rId5" Type="http://schemas.openxmlformats.org/officeDocument/2006/relationships/hyperlink" Target="https://en.wikipedia.org/wiki/Spawn_(biology)" TargetMode="External"/><Relationship Id="rId15" Type="http://schemas.openxmlformats.org/officeDocument/2006/relationships/hyperlink" Target="https://en.wikipedia.org/wiki/Brachiolaria" TargetMode="External"/><Relationship Id="rId10" Type="http://schemas.openxmlformats.org/officeDocument/2006/relationships/hyperlink" Target="https://en.wikipedia.org/wiki/Asterina_(starfish)" TargetMode="External"/><Relationship Id="rId4" Type="http://schemas.openxmlformats.org/officeDocument/2006/relationships/hyperlink" Target="https://en.wikipedia.org/wiki/Gonochorism" TargetMode="External"/><Relationship Id="rId9" Type="http://schemas.openxmlformats.org/officeDocument/2006/relationships/hyperlink" Target="https://en.wikipedia.org/wiki/Protandrous" TargetMode="External"/><Relationship Id="rId14" Type="http://schemas.openxmlformats.org/officeDocument/2006/relationships/hyperlink" Target="https://en.wikipedia.org/wiki/Phytoplankt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Fragmentation_(reproduction)" TargetMode="External"/><Relationship Id="rId2" Type="http://schemas.openxmlformats.org/officeDocument/2006/relationships/hyperlink" Target="https://en.wikipedia.org/wiki/Asexual_reproduction" TargetMode="External"/><Relationship Id="rId1" Type="http://schemas.openxmlformats.org/officeDocument/2006/relationships/slideLayout" Target="../slideLayouts/slideLayout7.xml"/><Relationship Id="rId6" Type="http://schemas.openxmlformats.org/officeDocument/2006/relationships/hyperlink" Target="https://en.wikipedia.org/wiki/Regeneration_(biology)" TargetMode="External"/><Relationship Id="rId5" Type="http://schemas.openxmlformats.org/officeDocument/2006/relationships/hyperlink" Target="https://en.wikipedia.org/wiki/Autotomy" TargetMode="External"/><Relationship Id="rId4" Type="http://schemas.openxmlformats.org/officeDocument/2006/relationships/hyperlink" Target="https://en.wikipedia.org/wiki/Starfish"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Starfish- UNIT-V</a:t>
            </a:r>
            <a:endParaRPr lang="en-IN" dirty="0"/>
          </a:p>
        </p:txBody>
      </p:sp>
      <p:sp>
        <p:nvSpPr>
          <p:cNvPr id="3" name="Subtitle 2"/>
          <p:cNvSpPr>
            <a:spLocks noGrp="1"/>
          </p:cNvSpPr>
          <p:nvPr>
            <p:ph type="subTitle" idx="1"/>
          </p:nvPr>
        </p:nvSpPr>
        <p:spPr/>
        <p:txBody>
          <a:bodyPr/>
          <a:lstStyle/>
          <a:p>
            <a:r>
              <a:rPr lang="en-IN" dirty="0" smtClean="0"/>
              <a:t>DR.M.DEIVANAYAKI</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2"/>
            <a:ext cx="8712968" cy="4832092"/>
          </a:xfrm>
          <a:prstGeom prst="rect">
            <a:avLst/>
          </a:prstGeom>
        </p:spPr>
        <p:txBody>
          <a:bodyPr wrap="square">
            <a:spAutoFit/>
          </a:bodyPr>
          <a:lstStyle/>
          <a:p>
            <a:r>
              <a:rPr lang="en-IN" sz="1400" b="1" dirty="0"/>
              <a:t>Starfish</a:t>
            </a:r>
            <a:r>
              <a:rPr lang="en-IN" sz="1400" dirty="0"/>
              <a:t> or </a:t>
            </a:r>
            <a:r>
              <a:rPr lang="en-IN" sz="1400" b="1" dirty="0"/>
              <a:t>sea stars</a:t>
            </a:r>
            <a:r>
              <a:rPr lang="en-IN" sz="1400" dirty="0"/>
              <a:t> are star-shaped </a:t>
            </a:r>
            <a:r>
              <a:rPr lang="en-IN" sz="1400" dirty="0">
                <a:hlinkClick r:id="rId2" tooltip="Echinoderm"/>
              </a:rPr>
              <a:t>echinoderms</a:t>
            </a:r>
            <a:r>
              <a:rPr lang="en-IN" sz="1400" dirty="0"/>
              <a:t> belonging to the </a:t>
            </a:r>
            <a:r>
              <a:rPr lang="en-IN" sz="1400" dirty="0">
                <a:hlinkClick r:id="rId3" tooltip="Class (biology)"/>
              </a:rPr>
              <a:t>class</a:t>
            </a:r>
            <a:r>
              <a:rPr lang="en-IN" sz="1400" dirty="0"/>
              <a:t> </a:t>
            </a:r>
            <a:r>
              <a:rPr lang="en-IN" sz="1400" b="1" dirty="0" err="1"/>
              <a:t>Asteroidea</a:t>
            </a:r>
            <a:r>
              <a:rPr lang="en-IN" sz="1400" dirty="0"/>
              <a:t>. Common usage frequently finds these names being also applied to </a:t>
            </a:r>
            <a:r>
              <a:rPr lang="en-IN" sz="1400" dirty="0" err="1">
                <a:hlinkClick r:id="rId4" tooltip="Brittle stars"/>
              </a:rPr>
              <a:t>ophiuroids</a:t>
            </a:r>
            <a:r>
              <a:rPr lang="en-IN" sz="1400" dirty="0"/>
              <a:t>, which are correctly referred to as </a:t>
            </a:r>
            <a:r>
              <a:rPr lang="en-IN" sz="1400" dirty="0">
                <a:hlinkClick r:id="rId5" tooltip="Brittle star"/>
              </a:rPr>
              <a:t>brittle stars</a:t>
            </a:r>
            <a:r>
              <a:rPr lang="en-IN" sz="1400" dirty="0"/>
              <a:t> or basket stars. Starfish are also known as </a:t>
            </a:r>
            <a:r>
              <a:rPr lang="en-IN" sz="1400" b="1" dirty="0"/>
              <a:t>Asteroids</a:t>
            </a:r>
            <a:r>
              <a:rPr lang="en-IN" sz="1400" dirty="0"/>
              <a:t> due to being in the class </a:t>
            </a:r>
            <a:r>
              <a:rPr lang="en-IN" sz="1400" dirty="0" err="1"/>
              <a:t>Asteroidea</a:t>
            </a:r>
            <a:r>
              <a:rPr lang="en-IN" sz="1400" dirty="0"/>
              <a:t>. About 1,500 species of starfish occur on the seabed in all the world's oceans, from the tropics to frigid polar waters. They are found from the </a:t>
            </a:r>
            <a:r>
              <a:rPr lang="en-IN" sz="1400" dirty="0">
                <a:hlinkClick r:id="rId6" tooltip="Intertidal zone"/>
              </a:rPr>
              <a:t>intertidal zone</a:t>
            </a:r>
            <a:r>
              <a:rPr lang="en-IN" sz="1400" dirty="0"/>
              <a:t> down to </a:t>
            </a:r>
            <a:r>
              <a:rPr lang="en-IN" sz="1400" dirty="0">
                <a:hlinkClick r:id="rId7" tooltip="Abyssal zone"/>
              </a:rPr>
              <a:t>abyssal</a:t>
            </a:r>
            <a:r>
              <a:rPr lang="en-IN" sz="1400" dirty="0"/>
              <a:t> depths, 6,000 m (20,000 ft) below the surface.</a:t>
            </a:r>
          </a:p>
          <a:p>
            <a:r>
              <a:rPr lang="en-IN" sz="1400" dirty="0"/>
              <a:t>Starfish are </a:t>
            </a:r>
            <a:r>
              <a:rPr lang="en-IN" sz="1400" dirty="0">
                <a:hlinkClick r:id="rId8" tooltip="Marine invertebrates"/>
              </a:rPr>
              <a:t>marine invertebrates</a:t>
            </a:r>
            <a:r>
              <a:rPr lang="en-IN" sz="1400" dirty="0"/>
              <a:t>. They typically have a central disc and usually five arms, though some species have a larger number of arms. The </a:t>
            </a:r>
            <a:r>
              <a:rPr lang="en-IN" sz="1400" dirty="0" err="1"/>
              <a:t>aboral</a:t>
            </a:r>
            <a:r>
              <a:rPr lang="en-IN" sz="1400" dirty="0"/>
              <a:t> or upper surface may be smooth, granular or spiny, and is covered with overlapping plates. Many species are brightly coloured in various shades of red or orange, while others are blue, grey or brown. Starfish have </a:t>
            </a:r>
            <a:r>
              <a:rPr lang="en-IN" sz="1400" dirty="0">
                <a:hlinkClick r:id="rId9" tooltip="Tube feet"/>
              </a:rPr>
              <a:t>tube feet</a:t>
            </a:r>
            <a:r>
              <a:rPr lang="en-IN" sz="1400" dirty="0"/>
              <a:t> operated by a </a:t>
            </a:r>
            <a:r>
              <a:rPr lang="en-IN" sz="1400" dirty="0">
                <a:hlinkClick r:id="rId10" tooltip="Water vascular system"/>
              </a:rPr>
              <a:t>hydraulic system</a:t>
            </a:r>
            <a:r>
              <a:rPr lang="en-IN" sz="1400" dirty="0"/>
              <a:t> and a mouth at the centre of the oral or lower surface. They are </a:t>
            </a:r>
            <a:r>
              <a:rPr lang="en-IN" sz="1400" dirty="0">
                <a:hlinkClick r:id="rId11" tooltip="Opportunistic"/>
              </a:rPr>
              <a:t>opportunistic</a:t>
            </a:r>
            <a:r>
              <a:rPr lang="en-IN" sz="1400" dirty="0"/>
              <a:t> feeders and are mostly </a:t>
            </a:r>
            <a:r>
              <a:rPr lang="en-IN" sz="1400" dirty="0">
                <a:hlinkClick r:id="rId12" tooltip="Predation"/>
              </a:rPr>
              <a:t>predators</a:t>
            </a:r>
            <a:r>
              <a:rPr lang="en-IN" sz="1400" dirty="0"/>
              <a:t> on </a:t>
            </a:r>
            <a:r>
              <a:rPr lang="en-IN" sz="1400" dirty="0">
                <a:hlinkClick r:id="rId13" tooltip="Benthic"/>
              </a:rPr>
              <a:t>benthic</a:t>
            </a:r>
            <a:r>
              <a:rPr lang="en-IN" sz="1400" dirty="0"/>
              <a:t> invertebrates. Several species have specialized feeding behaviours including </a:t>
            </a:r>
            <a:r>
              <a:rPr lang="en-IN" sz="1400" dirty="0" err="1"/>
              <a:t>eversion</a:t>
            </a:r>
            <a:r>
              <a:rPr lang="en-IN" sz="1400" dirty="0"/>
              <a:t> of their stomachs and </a:t>
            </a:r>
            <a:r>
              <a:rPr lang="en-IN" sz="1400" dirty="0">
                <a:hlinkClick r:id="rId14" tooltip="Suspension feeding"/>
              </a:rPr>
              <a:t>suspension feeding</a:t>
            </a:r>
            <a:r>
              <a:rPr lang="en-IN" sz="1400" dirty="0"/>
              <a:t>. They have complex </a:t>
            </a:r>
            <a:r>
              <a:rPr lang="en-IN" sz="1400" dirty="0">
                <a:hlinkClick r:id="rId15" tooltip="Biological life cycle"/>
              </a:rPr>
              <a:t>life cycles</a:t>
            </a:r>
            <a:r>
              <a:rPr lang="en-IN" sz="1400" dirty="0"/>
              <a:t> and can reproduce both sexually and </a:t>
            </a:r>
            <a:r>
              <a:rPr lang="en-IN" sz="1400" dirty="0">
                <a:hlinkClick r:id="rId16" tooltip="Asexual reproduction in starfish"/>
              </a:rPr>
              <a:t>asexually</a:t>
            </a:r>
            <a:r>
              <a:rPr lang="en-IN" sz="1400" dirty="0"/>
              <a:t>. Most can </a:t>
            </a:r>
            <a:r>
              <a:rPr lang="en-IN" sz="1400" dirty="0">
                <a:hlinkClick r:id="rId17" tooltip="Regeneration (biology)"/>
              </a:rPr>
              <a:t>regenerate</a:t>
            </a:r>
            <a:r>
              <a:rPr lang="en-IN" sz="1400" dirty="0"/>
              <a:t> damaged parts or lost arms and they can shed arms as a means of </a:t>
            </a:r>
            <a:r>
              <a:rPr lang="en-IN" sz="1400" dirty="0" err="1"/>
              <a:t>defense</a:t>
            </a:r>
            <a:r>
              <a:rPr lang="en-IN" sz="1400" dirty="0"/>
              <a:t>. The </a:t>
            </a:r>
            <a:r>
              <a:rPr lang="en-IN" sz="1400" dirty="0" err="1"/>
              <a:t>Asteroidea</a:t>
            </a:r>
            <a:r>
              <a:rPr lang="en-IN" sz="1400" dirty="0"/>
              <a:t> occupy several significant </a:t>
            </a:r>
            <a:r>
              <a:rPr lang="en-IN" sz="1400" dirty="0">
                <a:hlinkClick r:id="rId18" tooltip="Ecology"/>
              </a:rPr>
              <a:t>ecological</a:t>
            </a:r>
            <a:r>
              <a:rPr lang="en-IN" sz="1400" dirty="0"/>
              <a:t> roles. Starfish, such as the </a:t>
            </a:r>
            <a:r>
              <a:rPr lang="en-IN" sz="1400" dirty="0">
                <a:hlinkClick r:id="rId19" tooltip="Ochre sea star"/>
              </a:rPr>
              <a:t>ochre sea star</a:t>
            </a:r>
            <a:r>
              <a:rPr lang="en-IN" sz="1400" dirty="0"/>
              <a:t> (</a:t>
            </a:r>
            <a:r>
              <a:rPr lang="en-IN" sz="1400" i="1" dirty="0" err="1"/>
              <a:t>Pisaster</a:t>
            </a:r>
            <a:r>
              <a:rPr lang="en-IN" sz="1400" i="1" dirty="0"/>
              <a:t> </a:t>
            </a:r>
            <a:r>
              <a:rPr lang="en-IN" sz="1400" i="1" dirty="0" err="1"/>
              <a:t>ochraceus</a:t>
            </a:r>
            <a:r>
              <a:rPr lang="en-IN" sz="1400" dirty="0"/>
              <a:t>) and the </a:t>
            </a:r>
            <a:r>
              <a:rPr lang="en-IN" sz="1400" dirty="0">
                <a:hlinkClick r:id="rId20" tooltip="Reef starfish"/>
              </a:rPr>
              <a:t>reef sea star</a:t>
            </a:r>
            <a:r>
              <a:rPr lang="en-IN" sz="1400" dirty="0"/>
              <a:t> (</a:t>
            </a:r>
            <a:r>
              <a:rPr lang="en-IN" sz="1400" i="1" dirty="0" err="1"/>
              <a:t>Stichaster</a:t>
            </a:r>
            <a:r>
              <a:rPr lang="en-IN" sz="1400" i="1" dirty="0"/>
              <a:t> </a:t>
            </a:r>
            <a:r>
              <a:rPr lang="en-IN" sz="1400" i="1" dirty="0" err="1"/>
              <a:t>australis</a:t>
            </a:r>
            <a:r>
              <a:rPr lang="en-IN" sz="1400" dirty="0"/>
              <a:t>), have become widely known as examples of the </a:t>
            </a:r>
            <a:r>
              <a:rPr lang="en-IN" sz="1400" dirty="0">
                <a:hlinkClick r:id="rId21" tooltip="Keystone species"/>
              </a:rPr>
              <a:t>keystone species</a:t>
            </a:r>
            <a:r>
              <a:rPr lang="en-IN" sz="1400" dirty="0"/>
              <a:t> concept in ecology. The tropical </a:t>
            </a:r>
            <a:r>
              <a:rPr lang="en-IN" sz="1400" dirty="0">
                <a:hlinkClick r:id="rId22" tooltip="Crown-of-thorns starfish"/>
              </a:rPr>
              <a:t>crown-of-thorns starfish</a:t>
            </a:r>
            <a:r>
              <a:rPr lang="en-IN" sz="1400" dirty="0"/>
              <a:t> (</a:t>
            </a:r>
            <a:r>
              <a:rPr lang="en-IN" sz="1400" i="1" dirty="0" err="1"/>
              <a:t>Acanthaster</a:t>
            </a:r>
            <a:r>
              <a:rPr lang="en-IN" sz="1400" i="1" dirty="0"/>
              <a:t> </a:t>
            </a:r>
            <a:r>
              <a:rPr lang="en-IN" sz="1400" i="1" dirty="0" err="1"/>
              <a:t>planci</a:t>
            </a:r>
            <a:r>
              <a:rPr lang="en-IN" sz="1400" dirty="0"/>
              <a:t>) is a voracious predator of </a:t>
            </a:r>
            <a:r>
              <a:rPr lang="en-IN" sz="1400" dirty="0">
                <a:hlinkClick r:id="rId23" tooltip="Coral"/>
              </a:rPr>
              <a:t>coral</a:t>
            </a:r>
            <a:r>
              <a:rPr lang="en-IN" sz="1400" dirty="0"/>
              <a:t> throughout the Indo-Pacific region, and the </a:t>
            </a:r>
            <a:r>
              <a:rPr lang="en-IN" sz="1400" dirty="0">
                <a:hlinkClick r:id="rId24" tooltip="Asterias amurensis"/>
              </a:rPr>
              <a:t>northern Pacific sea star</a:t>
            </a:r>
            <a:r>
              <a:rPr lang="en-IN" sz="1400" dirty="0"/>
              <a:t> is considered to be one of the </a:t>
            </a:r>
            <a:r>
              <a:rPr lang="en-IN" sz="1400" dirty="0">
                <a:hlinkClick r:id="rId25" tooltip="List of the world's 100 worst invasive species"/>
              </a:rPr>
              <a:t>world's 100 worst invasive species</a:t>
            </a:r>
            <a:r>
              <a:rPr lang="en-IN" sz="1400" dirty="0"/>
              <a:t>.</a:t>
            </a:r>
          </a:p>
          <a:p>
            <a:r>
              <a:rPr lang="en-IN" sz="1400" dirty="0"/>
              <a:t>The </a:t>
            </a:r>
            <a:r>
              <a:rPr lang="en-IN" sz="1400" dirty="0">
                <a:hlinkClick r:id="rId26" tooltip="Fossil"/>
              </a:rPr>
              <a:t>fossil</a:t>
            </a:r>
            <a:r>
              <a:rPr lang="en-IN" sz="1400" dirty="0"/>
              <a:t> record for starfish is ancient, dating back to the </a:t>
            </a:r>
            <a:r>
              <a:rPr lang="en-IN" sz="1400" dirty="0">
                <a:hlinkClick r:id="rId27" tooltip="Ordovician"/>
              </a:rPr>
              <a:t>Ordovician</a:t>
            </a:r>
            <a:r>
              <a:rPr lang="en-IN" sz="1400" dirty="0"/>
              <a:t> around 450 million years ago, but it is rather sparse, as starfish tend to disintegrate after death. Only the </a:t>
            </a:r>
            <a:r>
              <a:rPr lang="en-IN" sz="1400" dirty="0" err="1">
                <a:hlinkClick r:id="rId28" tooltip="Ossicle (echinoderm)"/>
              </a:rPr>
              <a:t>ossicles</a:t>
            </a:r>
            <a:r>
              <a:rPr lang="en-IN" sz="1400" dirty="0"/>
              <a:t> and spines of the animal are likely to be preserved, making remains hard to locate. With their appealing symmetrical shape, starfish have played a part in literature, legend, design and popular culture. They are sometimes collected as curios, used in design or as logos, and in some cultures, despite possible toxicity, they are eaten.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1520" y="476672"/>
            <a:ext cx="8640960" cy="6186309"/>
          </a:xfrm>
          <a:prstGeom prst="rect">
            <a:avLst/>
          </a:prstGeom>
        </p:spPr>
        <p:txBody>
          <a:bodyPr wrap="square">
            <a:spAutoFit/>
          </a:bodyPr>
          <a:lstStyle/>
          <a:p>
            <a:r>
              <a:rPr lang="en-IN" sz="1400" b="1" dirty="0"/>
              <a:t>Body wall</a:t>
            </a:r>
          </a:p>
          <a:p>
            <a:r>
              <a:rPr lang="en-IN" sz="1400" dirty="0" smtClean="0"/>
              <a:t>The </a:t>
            </a:r>
            <a:r>
              <a:rPr lang="en-IN" sz="1400" dirty="0"/>
              <a:t>body wall consists of a thin cuticle, an </a:t>
            </a:r>
            <a:r>
              <a:rPr lang="en-IN" sz="1400" dirty="0">
                <a:hlinkClick r:id="rId2" tooltip="Epidermis (zoology)"/>
              </a:rPr>
              <a:t>epidermis</a:t>
            </a:r>
            <a:r>
              <a:rPr lang="en-IN" sz="1400" dirty="0"/>
              <a:t> consisting of a single layer of cells, a thick </a:t>
            </a:r>
            <a:r>
              <a:rPr lang="en-IN" sz="1400" dirty="0">
                <a:hlinkClick r:id="rId3" tooltip="Dermis"/>
              </a:rPr>
              <a:t>dermis</a:t>
            </a:r>
            <a:r>
              <a:rPr lang="en-IN" sz="1400" dirty="0"/>
              <a:t> formed of </a:t>
            </a:r>
            <a:r>
              <a:rPr lang="en-IN" sz="1400" dirty="0">
                <a:hlinkClick r:id="rId4" tooltip="Connective tissue"/>
              </a:rPr>
              <a:t>connective tissue</a:t>
            </a:r>
            <a:r>
              <a:rPr lang="en-IN" sz="1400" dirty="0"/>
              <a:t> and a thin </a:t>
            </a:r>
            <a:r>
              <a:rPr lang="en-IN" sz="1400" dirty="0" err="1">
                <a:hlinkClick r:id="rId5" tooltip="Coelom"/>
              </a:rPr>
              <a:t>coelomic</a:t>
            </a:r>
            <a:r>
              <a:rPr lang="en-IN" sz="1400" dirty="0"/>
              <a:t> </a:t>
            </a:r>
            <a:r>
              <a:rPr lang="en-IN" sz="1400" dirty="0" err="1">
                <a:hlinkClick r:id="rId6" tooltip="Myoepithelial cell"/>
              </a:rPr>
              <a:t>myoepithelial</a:t>
            </a:r>
            <a:r>
              <a:rPr lang="en-IN" sz="1400" dirty="0"/>
              <a:t> layer, which provides the longitudinal and circular musculature. The dermis contains an </a:t>
            </a:r>
            <a:r>
              <a:rPr lang="en-IN" sz="1400" dirty="0">
                <a:hlinkClick r:id="rId7" tooltip="Endoskeleton"/>
              </a:rPr>
              <a:t>endoskeleton</a:t>
            </a:r>
            <a:r>
              <a:rPr lang="en-IN" sz="1400" dirty="0"/>
              <a:t> of </a:t>
            </a:r>
            <a:r>
              <a:rPr lang="en-IN" sz="1400" dirty="0">
                <a:hlinkClick r:id="rId8" tooltip="Calcium carbonate"/>
              </a:rPr>
              <a:t>calcium carbonate</a:t>
            </a:r>
            <a:r>
              <a:rPr lang="en-IN" sz="1400" dirty="0"/>
              <a:t> components known as </a:t>
            </a:r>
            <a:r>
              <a:rPr lang="en-IN" sz="1400" dirty="0" err="1"/>
              <a:t>ossicles</a:t>
            </a:r>
            <a:r>
              <a:rPr lang="en-IN" sz="1400" dirty="0" smtClean="0"/>
              <a:t>.</a:t>
            </a:r>
            <a:r>
              <a:rPr lang="en-IN" sz="1400" dirty="0"/>
              <a:t> </a:t>
            </a:r>
            <a:endParaRPr lang="en-IN" sz="1400" dirty="0" smtClean="0"/>
          </a:p>
          <a:p>
            <a:r>
              <a:rPr lang="en-IN" sz="1400" b="1" dirty="0"/>
              <a:t>Water vascular system</a:t>
            </a:r>
          </a:p>
          <a:p>
            <a:r>
              <a:rPr lang="en-IN" sz="1400" dirty="0" smtClean="0"/>
              <a:t>The </a:t>
            </a:r>
            <a:r>
              <a:rPr lang="en-IN" sz="1400" dirty="0"/>
              <a:t>water vascular system of the starfish is a </a:t>
            </a:r>
            <a:r>
              <a:rPr lang="en-IN" sz="1400" dirty="0">
                <a:hlinkClick r:id="rId9" tooltip="Hydraulics"/>
              </a:rPr>
              <a:t>hydraulic system</a:t>
            </a:r>
            <a:r>
              <a:rPr lang="en-IN" sz="1400" dirty="0"/>
              <a:t> made up of a network of fluid-filled canals and is concerned with locomotion, adhesion, food manipulation and </a:t>
            </a:r>
            <a:r>
              <a:rPr lang="en-IN" sz="1400" dirty="0">
                <a:hlinkClick r:id="rId10" tooltip="Gas exchange"/>
              </a:rPr>
              <a:t>gas exchange</a:t>
            </a:r>
            <a:r>
              <a:rPr lang="en-IN" sz="1400" dirty="0"/>
              <a:t>. Water enters the system through the </a:t>
            </a:r>
            <a:r>
              <a:rPr lang="en-IN" sz="1400" dirty="0" err="1">
                <a:hlinkClick r:id="rId11" tooltip="Madreporite"/>
              </a:rPr>
              <a:t>madreporite</a:t>
            </a:r>
            <a:r>
              <a:rPr lang="en-IN" sz="1400" dirty="0"/>
              <a:t>, a porous, often conspicuous, sieve-like </a:t>
            </a:r>
            <a:r>
              <a:rPr lang="en-IN" sz="1400" dirty="0" err="1"/>
              <a:t>ossicle</a:t>
            </a:r>
            <a:r>
              <a:rPr lang="en-IN" sz="1400" dirty="0"/>
              <a:t> on the </a:t>
            </a:r>
            <a:r>
              <a:rPr lang="en-IN" sz="1400" dirty="0" err="1"/>
              <a:t>aboral</a:t>
            </a:r>
            <a:r>
              <a:rPr lang="en-IN" sz="1400" dirty="0"/>
              <a:t> surface. It is linked through a stone canal, often lined with calcareous material, to a ring canal around the mouth opening. A set of radial canals leads off this; one radial canal runs along the </a:t>
            </a:r>
            <a:r>
              <a:rPr lang="en-IN" sz="1400" dirty="0" err="1">
                <a:hlinkClick r:id="rId12" tooltip="wikt:ambulacral"/>
              </a:rPr>
              <a:t>ambulacral</a:t>
            </a:r>
            <a:r>
              <a:rPr lang="en-IN" sz="1400" dirty="0"/>
              <a:t> groove in each arm. There are short lateral canals branching off alternately to either side of the radial canal, each ending in an </a:t>
            </a:r>
            <a:r>
              <a:rPr lang="en-IN" sz="1400" dirty="0" err="1"/>
              <a:t>ampulla</a:t>
            </a:r>
            <a:r>
              <a:rPr lang="en-IN" sz="1400" dirty="0"/>
              <a:t>. These bulb-shaped organs are joined to tube feet (podia) on the exterior of the animal by short linking canals that pass through </a:t>
            </a:r>
            <a:r>
              <a:rPr lang="en-IN" sz="1400" dirty="0" err="1"/>
              <a:t>ossicles</a:t>
            </a:r>
            <a:r>
              <a:rPr lang="en-IN" sz="1400" dirty="0"/>
              <a:t> in the </a:t>
            </a:r>
            <a:r>
              <a:rPr lang="en-IN" sz="1400" dirty="0" err="1"/>
              <a:t>ambulacral</a:t>
            </a:r>
            <a:r>
              <a:rPr lang="en-IN" sz="1400" dirty="0"/>
              <a:t> groove. There are usually two rows of tube feet but in some species, the lateral canals are alternately long and short and there appear to be four rows. The interior of the whole canal system is lined with </a:t>
            </a:r>
            <a:r>
              <a:rPr lang="en-IN" sz="1400" dirty="0">
                <a:hlinkClick r:id="rId13" tooltip="Cilium"/>
              </a:rPr>
              <a:t>cilia</a:t>
            </a:r>
            <a:r>
              <a:rPr lang="en-IN" sz="1400" dirty="0" smtClean="0"/>
              <a:t>.</a:t>
            </a:r>
            <a:r>
              <a:rPr lang="en-IN" sz="1400" dirty="0"/>
              <a:t> </a:t>
            </a:r>
            <a:endParaRPr lang="en-IN" sz="1400" dirty="0" smtClean="0"/>
          </a:p>
          <a:p>
            <a:r>
              <a:rPr lang="en-IN" sz="1400" b="1" dirty="0"/>
              <a:t>Digestive system and excretion</a:t>
            </a:r>
          </a:p>
          <a:p>
            <a:r>
              <a:rPr lang="en-IN" sz="1400" dirty="0" smtClean="0"/>
              <a:t>The </a:t>
            </a:r>
            <a:r>
              <a:rPr lang="en-IN" sz="1400" dirty="0"/>
              <a:t>gut of a starfish occupies most of the disc and extends into the arms. The mouth is located in the centre of the oral surface, where it is surrounded by a tough </a:t>
            </a:r>
            <a:r>
              <a:rPr lang="en-IN" sz="1400" dirty="0" err="1">
                <a:hlinkClick r:id="rId14" tooltip="wikt:peristomial"/>
              </a:rPr>
              <a:t>peristomial</a:t>
            </a:r>
            <a:r>
              <a:rPr lang="en-IN" sz="1400" dirty="0"/>
              <a:t> membrane and closed with a </a:t>
            </a:r>
            <a:r>
              <a:rPr lang="en-IN" sz="1400" dirty="0">
                <a:hlinkClick r:id="rId15" tooltip="Sphincter"/>
              </a:rPr>
              <a:t>sphincter</a:t>
            </a:r>
            <a:r>
              <a:rPr lang="en-IN" sz="1400" dirty="0"/>
              <a:t>. The mouth opens through a short </a:t>
            </a:r>
            <a:r>
              <a:rPr lang="en-IN" sz="1400" dirty="0">
                <a:hlinkClick r:id="rId16" tooltip="Oesophagus"/>
              </a:rPr>
              <a:t>oesophagus</a:t>
            </a:r>
            <a:r>
              <a:rPr lang="en-IN" sz="1400" dirty="0"/>
              <a:t> into a </a:t>
            </a:r>
            <a:r>
              <a:rPr lang="en-IN" sz="1400" dirty="0">
                <a:hlinkClick r:id="rId17" tooltip="Stomach"/>
              </a:rPr>
              <a:t>stomach</a:t>
            </a:r>
            <a:r>
              <a:rPr lang="en-IN" sz="1400" dirty="0"/>
              <a:t> divided by a constriction into a larger, </a:t>
            </a:r>
            <a:r>
              <a:rPr lang="en-IN" sz="1400" dirty="0">
                <a:hlinkClick r:id="rId18" tooltip="wikt:eversible"/>
              </a:rPr>
              <a:t>eversible</a:t>
            </a:r>
            <a:r>
              <a:rPr lang="en-IN" sz="1400" dirty="0"/>
              <a:t> cardiac portion and a smaller pyloric portion. The cardiac stomach is glandular and pouched, and is supported by </a:t>
            </a:r>
            <a:r>
              <a:rPr lang="en-IN" sz="1400" dirty="0">
                <a:hlinkClick r:id="rId19" tooltip="Ligament"/>
              </a:rPr>
              <a:t>ligaments</a:t>
            </a:r>
            <a:r>
              <a:rPr lang="en-IN" sz="1400" dirty="0"/>
              <a:t> attached to </a:t>
            </a:r>
            <a:r>
              <a:rPr lang="en-IN" sz="1400" dirty="0" err="1"/>
              <a:t>ossicles</a:t>
            </a:r>
            <a:r>
              <a:rPr lang="en-IN" sz="1400" dirty="0"/>
              <a:t> in the arms so it can be pulled back into position after it has been </a:t>
            </a:r>
            <a:r>
              <a:rPr lang="en-IN" sz="1400" dirty="0" err="1"/>
              <a:t>everted</a:t>
            </a:r>
            <a:r>
              <a:rPr lang="en-IN" sz="1400" dirty="0"/>
              <a:t>. The pyloric stomach has two extensions into each arm: the pyloric </a:t>
            </a:r>
            <a:r>
              <a:rPr lang="en-IN" sz="1400" dirty="0" err="1"/>
              <a:t>caeca</a:t>
            </a:r>
            <a:r>
              <a:rPr lang="en-IN" sz="1400" dirty="0"/>
              <a:t>. These are elongated, branched hollow tubes that are lined by a series of glands, which secrete digestive </a:t>
            </a:r>
            <a:r>
              <a:rPr lang="en-IN" sz="1400" dirty="0">
                <a:hlinkClick r:id="rId20" tooltip="Enzyme"/>
              </a:rPr>
              <a:t>enzymes</a:t>
            </a:r>
            <a:r>
              <a:rPr lang="en-IN" sz="1400" dirty="0"/>
              <a:t> and absorb nutrients from the food. A short </a:t>
            </a:r>
            <a:r>
              <a:rPr lang="en-IN" sz="1400" dirty="0">
                <a:hlinkClick r:id="rId21" tooltip="Intestine"/>
              </a:rPr>
              <a:t>intestine</a:t>
            </a:r>
            <a:r>
              <a:rPr lang="en-IN" sz="1400" dirty="0"/>
              <a:t> and </a:t>
            </a:r>
            <a:r>
              <a:rPr lang="en-IN" sz="1400" dirty="0">
                <a:hlinkClick r:id="rId22" tooltip="Rectum"/>
              </a:rPr>
              <a:t>rectum</a:t>
            </a:r>
            <a:r>
              <a:rPr lang="en-IN" sz="1400" dirty="0"/>
              <a:t> run from the pyloric stomach to open at a small </a:t>
            </a:r>
            <a:r>
              <a:rPr lang="en-IN" sz="1400" dirty="0">
                <a:hlinkClick r:id="rId23" tooltip="Anus"/>
              </a:rPr>
              <a:t>anus</a:t>
            </a:r>
            <a:r>
              <a:rPr lang="en-IN" sz="1400" dirty="0"/>
              <a:t> at the apex of the </a:t>
            </a:r>
            <a:r>
              <a:rPr lang="en-IN" sz="1400" dirty="0" err="1"/>
              <a:t>aboral</a:t>
            </a:r>
            <a:r>
              <a:rPr lang="en-IN" sz="1400" dirty="0"/>
              <a:t> surface of the </a:t>
            </a:r>
            <a:r>
              <a:rPr lang="en-IN" sz="1400" dirty="0" smtClean="0"/>
              <a:t>disc</a:t>
            </a:r>
          </a:p>
          <a:p>
            <a:r>
              <a:rPr lang="en-IN" sz="1400" b="1" dirty="0"/>
              <a:t>Sensory and nervous systems</a:t>
            </a:r>
          </a:p>
          <a:p>
            <a:r>
              <a:rPr lang="en-IN" sz="1400" dirty="0" smtClean="0"/>
              <a:t> </a:t>
            </a:r>
            <a:r>
              <a:rPr lang="en-IN" sz="1400" dirty="0"/>
              <a:t>Although starfish do not have many well-defined sense organs, they are sensitive to touch, light, temperature, orientation and the status of the water around them. </a:t>
            </a:r>
            <a:r>
              <a:rPr lang="en-IN" sz="1400" dirty="0" smtClean="0"/>
              <a:t>The </a:t>
            </a:r>
            <a:r>
              <a:rPr lang="en-IN" sz="1400" dirty="0"/>
              <a:t>tube feet, spines and </a:t>
            </a:r>
            <a:r>
              <a:rPr lang="en-IN" sz="1400" dirty="0" err="1"/>
              <a:t>pedicellariae</a:t>
            </a:r>
            <a:r>
              <a:rPr lang="en-IN" sz="1400" dirty="0"/>
              <a:t> are sensitive to touch. The tube feet, especially those at the tips of the rays, are also sensitive to chemicals, enabling the starfish to detect odour sources such as food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7"/>
            <a:ext cx="8424936" cy="6555641"/>
          </a:xfrm>
          <a:prstGeom prst="rect">
            <a:avLst/>
          </a:prstGeom>
        </p:spPr>
        <p:txBody>
          <a:bodyPr wrap="square">
            <a:spAutoFit/>
          </a:bodyPr>
          <a:lstStyle/>
          <a:p>
            <a:r>
              <a:rPr lang="en-IN" sz="1400" b="1" dirty="0"/>
              <a:t>Circulatory system</a:t>
            </a:r>
          </a:p>
          <a:p>
            <a:r>
              <a:rPr lang="en-IN" sz="1400" dirty="0" smtClean="0"/>
              <a:t>The </a:t>
            </a:r>
            <a:r>
              <a:rPr lang="en-IN" sz="1400" dirty="0"/>
              <a:t>body cavity contains the </a:t>
            </a:r>
            <a:r>
              <a:rPr lang="en-IN" sz="1400" dirty="0">
                <a:hlinkClick r:id="rId2" tooltip="Circulatory system"/>
              </a:rPr>
              <a:t>circulatory</a:t>
            </a:r>
            <a:r>
              <a:rPr lang="en-IN" sz="1400" dirty="0"/>
              <a:t> or haemal system. The vessels form three rings: one around the mouth (the </a:t>
            </a:r>
            <a:r>
              <a:rPr lang="en-IN" sz="1400" dirty="0" err="1"/>
              <a:t>hyponeural</a:t>
            </a:r>
            <a:r>
              <a:rPr lang="en-IN" sz="1400" dirty="0"/>
              <a:t> haemal ring), another around the digestive system (the gastric ring) and the third near the </a:t>
            </a:r>
            <a:r>
              <a:rPr lang="en-IN" sz="1400" dirty="0" err="1"/>
              <a:t>aboral</a:t>
            </a:r>
            <a:r>
              <a:rPr lang="en-IN" sz="1400" dirty="0"/>
              <a:t> surface (the genital ring). The heart beats about six times a minute and is at the apex of a vertical channel (the axial vessel) that connects the three rings. At the base of each arm are paired </a:t>
            </a:r>
            <a:r>
              <a:rPr lang="en-IN" sz="1400" dirty="0">
                <a:hlinkClick r:id="rId3" tooltip="Gonad"/>
              </a:rPr>
              <a:t>gonads</a:t>
            </a:r>
            <a:r>
              <a:rPr lang="en-IN" sz="1400" dirty="0"/>
              <a:t>; a lateral vessel extends from the genital ring past the gonads to the tip of the arm. This vessel has a blind end and there is no continuous circulation of the fluid within it. This liquid does not contain a pigment and has little or no respiratory function but is probably used to transport nutrients around the body</a:t>
            </a:r>
            <a:r>
              <a:rPr lang="en-IN" sz="1400" dirty="0" smtClean="0"/>
              <a:t>.</a:t>
            </a:r>
            <a:r>
              <a:rPr lang="en-IN" sz="1400" baseline="30000" dirty="0"/>
              <a:t> </a:t>
            </a:r>
            <a:endParaRPr lang="en-IN" sz="1400" baseline="30000" dirty="0" smtClean="0"/>
          </a:p>
          <a:p>
            <a:r>
              <a:rPr lang="en-IN" sz="1400" b="1" dirty="0" smtClean="0"/>
              <a:t>Sexual </a:t>
            </a:r>
            <a:r>
              <a:rPr lang="en-IN" sz="1400" b="1" dirty="0"/>
              <a:t>reproduction</a:t>
            </a:r>
          </a:p>
          <a:p>
            <a:r>
              <a:rPr lang="en-IN" sz="1400" dirty="0"/>
              <a:t>Most species of starfish are </a:t>
            </a:r>
            <a:r>
              <a:rPr lang="en-IN" sz="1400" dirty="0" err="1">
                <a:hlinkClick r:id="rId4" tooltip="Gonochorism"/>
              </a:rPr>
              <a:t>gonochorous</a:t>
            </a:r>
            <a:r>
              <a:rPr lang="en-IN" sz="1400" dirty="0"/>
              <a:t>, there being separate male and female individuals. These are usually not distinguishable externally as the gonads cannot be seen, but their sex is apparent when they </a:t>
            </a:r>
            <a:r>
              <a:rPr lang="en-IN" sz="1400" dirty="0">
                <a:hlinkClick r:id="rId5" tooltip="Spawn (biology)"/>
              </a:rPr>
              <a:t>spawn</a:t>
            </a:r>
            <a:r>
              <a:rPr lang="en-IN" sz="1400" dirty="0"/>
              <a:t>. Some species are </a:t>
            </a:r>
            <a:r>
              <a:rPr lang="en-IN" sz="1400" dirty="0">
                <a:hlinkClick r:id="rId6" tooltip="Hermaphrodites"/>
              </a:rPr>
              <a:t>simultaneous hermaphrodites</a:t>
            </a:r>
            <a:r>
              <a:rPr lang="en-IN" sz="1400" dirty="0"/>
              <a:t>, producing eggs and sperm at the same time and in a few of these, the same gonad, called an </a:t>
            </a:r>
            <a:r>
              <a:rPr lang="en-IN" sz="1400" dirty="0" err="1">
                <a:hlinkClick r:id="rId7" tooltip="Ovotestis"/>
              </a:rPr>
              <a:t>ovotestis</a:t>
            </a:r>
            <a:r>
              <a:rPr lang="en-IN" sz="1400" dirty="0"/>
              <a:t>, produces both eggs and sperm.</a:t>
            </a:r>
            <a:r>
              <a:rPr lang="en-IN" sz="1400" baseline="30000" dirty="0">
                <a:hlinkClick r:id="rId8"/>
              </a:rPr>
              <a:t>[29]</a:t>
            </a:r>
            <a:r>
              <a:rPr lang="en-IN" sz="1400" dirty="0"/>
              <a:t> Other starfish are </a:t>
            </a:r>
            <a:r>
              <a:rPr lang="en-IN" sz="1400" dirty="0">
                <a:hlinkClick r:id="rId6" tooltip="Hermaphrodites"/>
              </a:rPr>
              <a:t>sequential hermaphrodites</a:t>
            </a:r>
            <a:r>
              <a:rPr lang="en-IN" sz="1400" dirty="0"/>
              <a:t>. </a:t>
            </a:r>
            <a:r>
              <a:rPr lang="en-IN" sz="1400" dirty="0" err="1">
                <a:hlinkClick r:id="rId9" tooltip="Protandrous"/>
              </a:rPr>
              <a:t>Protandrous</a:t>
            </a:r>
            <a:r>
              <a:rPr lang="en-IN" sz="1400" dirty="0"/>
              <a:t> individuals of species like </a:t>
            </a:r>
            <a:r>
              <a:rPr lang="en-IN" sz="1400" i="1" dirty="0" err="1">
                <a:hlinkClick r:id="rId10" tooltip="Asterina (starfish)"/>
              </a:rPr>
              <a:t>Asterina</a:t>
            </a:r>
            <a:r>
              <a:rPr lang="en-IN" sz="1400" i="1" dirty="0">
                <a:hlinkClick r:id="rId10" tooltip="Asterina (starfish)"/>
              </a:rPr>
              <a:t> </a:t>
            </a:r>
            <a:r>
              <a:rPr lang="en-IN" sz="1400" i="1" dirty="0" err="1">
                <a:hlinkClick r:id="rId10" tooltip="Asterina (starfish)"/>
              </a:rPr>
              <a:t>gibbosa</a:t>
            </a:r>
            <a:r>
              <a:rPr lang="en-IN" sz="1400" dirty="0"/>
              <a:t> start life as males before changing sex into females as they grow older. In some species such as </a:t>
            </a:r>
            <a:r>
              <a:rPr lang="en-IN" sz="1400" i="1" dirty="0" err="1">
                <a:hlinkClick r:id="rId11" tooltip="Nepanthia belcheri"/>
              </a:rPr>
              <a:t>Nepanthia</a:t>
            </a:r>
            <a:r>
              <a:rPr lang="en-IN" sz="1400" i="1" dirty="0">
                <a:hlinkClick r:id="rId11" tooltip="Nepanthia belcheri"/>
              </a:rPr>
              <a:t> </a:t>
            </a:r>
            <a:r>
              <a:rPr lang="en-IN" sz="1400" i="1" dirty="0" err="1">
                <a:hlinkClick r:id="rId11" tooltip="Nepanthia belcheri"/>
              </a:rPr>
              <a:t>belcheri</a:t>
            </a:r>
            <a:r>
              <a:rPr lang="en-IN" sz="1400" dirty="0"/>
              <a:t>, a large female can </a:t>
            </a:r>
            <a:r>
              <a:rPr lang="en-IN" sz="1400" dirty="0">
                <a:hlinkClick r:id="rId12" tooltip="Fragmentation (reproduction)"/>
              </a:rPr>
              <a:t>split in half</a:t>
            </a:r>
            <a:r>
              <a:rPr lang="en-IN" sz="1400" dirty="0"/>
              <a:t> and the resulting offspring are males. When these grow large enough they change back into females</a:t>
            </a:r>
            <a:r>
              <a:rPr lang="en-IN" sz="1400" dirty="0" smtClean="0"/>
              <a:t>.</a:t>
            </a:r>
            <a:r>
              <a:rPr lang="en-IN" sz="1400" dirty="0"/>
              <a:t> his enlarges and extends around the surface and eventually onto two developing arm-like outgrowths. </a:t>
            </a:r>
            <a:endParaRPr lang="en-IN" sz="1400" dirty="0" smtClean="0"/>
          </a:p>
          <a:p>
            <a:r>
              <a:rPr lang="en-IN" sz="1400" dirty="0" smtClean="0"/>
              <a:t>At </a:t>
            </a:r>
            <a:r>
              <a:rPr lang="en-IN" sz="1400" dirty="0"/>
              <a:t>this stage the larva is known as a </a:t>
            </a:r>
            <a:r>
              <a:rPr lang="en-IN" sz="1400" dirty="0" err="1">
                <a:hlinkClick r:id="rId13" tooltip="Bipinnaria"/>
              </a:rPr>
              <a:t>bipinnaria</a:t>
            </a:r>
            <a:r>
              <a:rPr lang="en-IN" sz="1400" dirty="0"/>
              <a:t>. The cilia are used for locomotion and feeding, their rhythmic beat wafting </a:t>
            </a:r>
            <a:r>
              <a:rPr lang="en-IN" sz="1400" dirty="0">
                <a:hlinkClick r:id="rId14" tooltip="Phytoplankton"/>
              </a:rPr>
              <a:t>phytoplankton</a:t>
            </a:r>
            <a:r>
              <a:rPr lang="en-IN" sz="1400" dirty="0"/>
              <a:t> towards the </a:t>
            </a:r>
            <a:r>
              <a:rPr lang="en-IN" sz="1400" dirty="0" smtClean="0"/>
              <a:t>mouth</a:t>
            </a:r>
            <a:r>
              <a:rPr lang="en-IN" sz="1400" dirty="0"/>
              <a:t> The next stage in development is a </a:t>
            </a:r>
            <a:r>
              <a:rPr lang="en-IN" sz="1400" dirty="0" err="1">
                <a:hlinkClick r:id="rId15" tooltip="Brachiolaria"/>
              </a:rPr>
              <a:t>brachiolaria</a:t>
            </a:r>
            <a:r>
              <a:rPr lang="en-IN" sz="1400" dirty="0"/>
              <a:t> larva and involves the growth of three short, additional arms. These are at the anterior end, surround a sucker and have adhesive cells at their tips. Both </a:t>
            </a:r>
            <a:r>
              <a:rPr lang="en-IN" sz="1400" dirty="0" err="1"/>
              <a:t>bipinnaria</a:t>
            </a:r>
            <a:r>
              <a:rPr lang="en-IN" sz="1400" dirty="0"/>
              <a:t> and </a:t>
            </a:r>
            <a:r>
              <a:rPr lang="en-IN" sz="1400" dirty="0" err="1"/>
              <a:t>brachiolaria</a:t>
            </a:r>
            <a:r>
              <a:rPr lang="en-IN" sz="1400" dirty="0"/>
              <a:t> larvae are bilaterally symmetrical. When fully developed, the </a:t>
            </a:r>
            <a:r>
              <a:rPr lang="en-IN" sz="1400" dirty="0" err="1"/>
              <a:t>brachiolaria</a:t>
            </a:r>
            <a:r>
              <a:rPr lang="en-IN" sz="1400" dirty="0"/>
              <a:t> settles on the seabed and attaches itself with a short stalk formed from the ventral arms and sucker. Metamorphosis now takes place with a radical rearrangement of tissues. The left side of the larval body becomes the oral surface of the juvenile and the right side the </a:t>
            </a:r>
            <a:r>
              <a:rPr lang="en-IN" sz="1400" dirty="0" err="1"/>
              <a:t>aboral</a:t>
            </a:r>
            <a:r>
              <a:rPr lang="en-IN" sz="1400" dirty="0"/>
              <a:t> surface. Part of the gut is retained, but the mouth and anus move to new positions. Some of the body cavities degenerate but others become the water vascular system and the visceral </a:t>
            </a:r>
            <a:r>
              <a:rPr lang="en-IN" sz="1400" dirty="0" err="1"/>
              <a:t>coelom</a:t>
            </a:r>
            <a:r>
              <a:rPr lang="en-IN" sz="1400" dirty="0"/>
              <a:t>. The starfish is now </a:t>
            </a:r>
            <a:r>
              <a:rPr lang="en-IN" sz="1400" dirty="0" err="1"/>
              <a:t>pentaradially</a:t>
            </a:r>
            <a:r>
              <a:rPr lang="en-IN" sz="1400" dirty="0"/>
              <a:t> symmetrical. It casts off its stalk and becomes a free-living juvenile starfish about 1 mm (0.04 in) in diameter. Starfish of the order </a:t>
            </a:r>
            <a:r>
              <a:rPr lang="en-IN" sz="1400" dirty="0" err="1"/>
              <a:t>Paxillosida</a:t>
            </a:r>
            <a:r>
              <a:rPr lang="en-IN" sz="1400" dirty="0"/>
              <a:t> have no </a:t>
            </a:r>
            <a:r>
              <a:rPr lang="en-IN" sz="1400" dirty="0" err="1"/>
              <a:t>brachiolaria</a:t>
            </a:r>
            <a:r>
              <a:rPr lang="en-IN" sz="1400" dirty="0"/>
              <a:t> stage, with the </a:t>
            </a:r>
            <a:r>
              <a:rPr lang="en-IN" sz="1400" dirty="0" err="1"/>
              <a:t>bipinnaria</a:t>
            </a:r>
            <a:r>
              <a:rPr lang="en-IN" sz="1400" dirty="0"/>
              <a:t> larvae settling on the seabed and developing directly into juveniles</a:t>
            </a:r>
            <a:r>
              <a:rPr lang="en-IN" sz="1400" dirty="0" smtClean="0"/>
              <a:t>.</a:t>
            </a:r>
          </a:p>
          <a:p>
            <a:endParaRPr lang="en-IN" sz="1400" dirty="0"/>
          </a:p>
          <a:p>
            <a:endParaRPr lang="en-IN"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280920" cy="3693319"/>
          </a:xfrm>
          <a:prstGeom prst="rect">
            <a:avLst/>
          </a:prstGeom>
        </p:spPr>
        <p:txBody>
          <a:bodyPr wrap="square">
            <a:spAutoFit/>
          </a:bodyPr>
          <a:lstStyle/>
          <a:p>
            <a:r>
              <a:rPr lang="en-IN" b="1" dirty="0"/>
              <a:t>Asexual reproduction</a:t>
            </a:r>
          </a:p>
          <a:p>
            <a:r>
              <a:rPr lang="en-IN" dirty="0" smtClean="0"/>
              <a:t>Some </a:t>
            </a:r>
            <a:r>
              <a:rPr lang="en-IN" dirty="0"/>
              <a:t>species of starfish are able to reproduce </a:t>
            </a:r>
            <a:r>
              <a:rPr lang="en-IN" dirty="0">
                <a:hlinkClick r:id="rId2" tooltip="Asexual reproduction"/>
              </a:rPr>
              <a:t>asexually</a:t>
            </a:r>
            <a:r>
              <a:rPr lang="en-IN" dirty="0"/>
              <a:t> as adults either by </a:t>
            </a:r>
            <a:r>
              <a:rPr lang="en-IN" dirty="0">
                <a:hlinkClick r:id="rId3" tooltip="Fragmentation (reproduction)"/>
              </a:rPr>
              <a:t>fission</a:t>
            </a:r>
            <a:r>
              <a:rPr lang="en-IN" dirty="0"/>
              <a:t> of their central discs</a:t>
            </a:r>
            <a:r>
              <a:rPr lang="en-IN" baseline="30000" dirty="0">
                <a:hlinkClick r:id="rId4"/>
              </a:rPr>
              <a:t>[45]</a:t>
            </a:r>
            <a:r>
              <a:rPr lang="en-IN" dirty="0"/>
              <a:t> or by </a:t>
            </a:r>
            <a:r>
              <a:rPr lang="en-IN" dirty="0" err="1">
                <a:hlinkClick r:id="rId5" tooltip="Autotomy"/>
              </a:rPr>
              <a:t>autotomy</a:t>
            </a:r>
            <a:r>
              <a:rPr lang="en-IN" dirty="0"/>
              <a:t> of one or more of their arms. Which of these processes occurs depends on the genus. Among starfish that are able to regenerate their whole body from a single arm, some can do so even from fragments just 1 cm (0.4 in) long.</a:t>
            </a:r>
            <a:r>
              <a:rPr lang="en-IN" baseline="30000" dirty="0">
                <a:hlinkClick r:id="rId4"/>
              </a:rPr>
              <a:t>[46]</a:t>
            </a:r>
            <a:r>
              <a:rPr lang="en-IN" dirty="0"/>
              <a:t> Single arms that regenerate a whole individual are called comet forms. The division of the starfish, either across its disc or at the base of the arm, is usually accompanied by a weakness in the structure that provides a fracture </a:t>
            </a:r>
            <a:r>
              <a:rPr lang="en-IN" dirty="0" smtClean="0"/>
              <a:t>zone</a:t>
            </a:r>
          </a:p>
          <a:p>
            <a:r>
              <a:rPr lang="en-IN" b="1" dirty="0"/>
              <a:t>Regeneration</a:t>
            </a:r>
          </a:p>
          <a:p>
            <a:r>
              <a:rPr lang="en-IN" dirty="0" smtClean="0"/>
              <a:t> </a:t>
            </a:r>
            <a:r>
              <a:rPr lang="en-IN" dirty="0"/>
              <a:t>Some species of starfish have the ability to </a:t>
            </a:r>
            <a:r>
              <a:rPr lang="en-IN" dirty="0">
                <a:hlinkClick r:id="rId6" tooltip="Regeneration (biology)"/>
              </a:rPr>
              <a:t>regenerate</a:t>
            </a:r>
            <a:r>
              <a:rPr lang="en-IN" dirty="0"/>
              <a:t> lost arms and can </a:t>
            </a:r>
            <a:r>
              <a:rPr lang="en-IN" dirty="0" err="1"/>
              <a:t>regrow</a:t>
            </a:r>
            <a:r>
              <a:rPr lang="en-IN" dirty="0"/>
              <a:t> an entire new limb given time</a:t>
            </a:r>
            <a:endParaRPr lang="en-IN" dirty="0" smtClean="0"/>
          </a:p>
          <a:p>
            <a:endParaRPr lang="en-IN"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Starfish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7412" name="AutoShape 4" descr="Luidia maculata - Eight-armed Sea Star - Taxo4254 - Wiki.n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7414" name="Picture 6" descr="Luidia maculata - Eight-armed Sea Star - Taxo4254 - Wiki.nus"/>
          <p:cNvPicPr>
            <a:picLocks noChangeAspect="1" noChangeArrowheads="1"/>
          </p:cNvPicPr>
          <p:nvPr/>
        </p:nvPicPr>
        <p:blipFill>
          <a:blip r:embed="rId3" cstate="print"/>
          <a:srcRect/>
          <a:stretch>
            <a:fillRect/>
          </a:stretch>
        </p:blipFill>
        <p:spPr bwMode="auto">
          <a:xfrm>
            <a:off x="395537" y="404664"/>
            <a:ext cx="3096344" cy="1720191"/>
          </a:xfrm>
          <a:prstGeom prst="rect">
            <a:avLst/>
          </a:prstGeom>
          <a:noFill/>
        </p:spPr>
      </p:pic>
      <p:pic>
        <p:nvPicPr>
          <p:cNvPr id="17418" name="Picture 10" descr="Starfish Digestion and Circulation"/>
          <p:cNvPicPr>
            <a:picLocks noChangeAspect="1" noChangeArrowheads="1"/>
          </p:cNvPicPr>
          <p:nvPr/>
        </p:nvPicPr>
        <p:blipFill>
          <a:blip r:embed="rId4" cstate="print"/>
          <a:srcRect/>
          <a:stretch>
            <a:fillRect/>
          </a:stretch>
        </p:blipFill>
        <p:spPr bwMode="auto">
          <a:xfrm>
            <a:off x="3707904" y="260648"/>
            <a:ext cx="3060702" cy="2344062"/>
          </a:xfrm>
          <a:prstGeom prst="rect">
            <a:avLst/>
          </a:prstGeom>
          <a:noFill/>
        </p:spPr>
      </p:pic>
      <p:sp>
        <p:nvSpPr>
          <p:cNvPr id="17420" name="AutoShape 12" descr="Starfish Sea Star Regeneration Reproductive By Stock Vector (Royalty Free)  1624245409"/>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7422" name="Picture 14" descr="Starfish Sea Star Regeneration Reproductive By Stock Vector (Royalty Free)  1624245409"/>
          <p:cNvPicPr>
            <a:picLocks noChangeAspect="1" noChangeArrowheads="1"/>
          </p:cNvPicPr>
          <p:nvPr/>
        </p:nvPicPr>
        <p:blipFill>
          <a:blip r:embed="rId5" cstate="print"/>
          <a:srcRect/>
          <a:stretch>
            <a:fillRect/>
          </a:stretch>
        </p:blipFill>
        <p:spPr bwMode="auto">
          <a:xfrm>
            <a:off x="467545" y="2348880"/>
            <a:ext cx="3154722" cy="208823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34</Words>
  <Application>Microsoft Office PowerPoint</Application>
  <PresentationFormat>On-screen Show (4:3)</PresentationFormat>
  <Paragraphs>23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Starfish- UNIT-V</vt:lpstr>
      <vt:lpstr>Slide 2</vt:lpstr>
      <vt:lpstr>Slide 3</vt:lpstr>
      <vt:lpstr>Slide 4</vt:lpstr>
      <vt:lpstr>Slide 5</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17</cp:revision>
  <dcterms:created xsi:type="dcterms:W3CDTF">2020-12-03T16:25:42Z</dcterms:created>
  <dcterms:modified xsi:type="dcterms:W3CDTF">2020-12-03T17:04:05Z</dcterms:modified>
</cp:coreProperties>
</file>