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092AEC9C-11AA-4247-BE71-791B5EFD9B85}" type="datetimeFigureOut">
              <a:rPr lang="en-IN" smtClean="0"/>
              <a:pPr/>
              <a:t>11-11-2020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2633837-CB3F-4044-AE00-946EA9BCE91A}"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92AEC9C-11AA-4247-BE71-791B5EFD9B85}" type="datetimeFigureOut">
              <a:rPr lang="en-IN" smtClean="0"/>
              <a:pPr/>
              <a:t>11-11-2020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2633837-CB3F-4044-AE00-946EA9BCE91A}"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92AEC9C-11AA-4247-BE71-791B5EFD9B85}" type="datetimeFigureOut">
              <a:rPr lang="en-IN" smtClean="0"/>
              <a:pPr/>
              <a:t>11-11-2020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2633837-CB3F-4044-AE00-946EA9BCE91A}"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92AEC9C-11AA-4247-BE71-791B5EFD9B85}" type="datetimeFigureOut">
              <a:rPr lang="en-IN" smtClean="0"/>
              <a:pPr/>
              <a:t>11-11-2020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2633837-CB3F-4044-AE00-946EA9BCE91A}"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2AEC9C-11AA-4247-BE71-791B5EFD9B85}" type="datetimeFigureOut">
              <a:rPr lang="en-IN" smtClean="0"/>
              <a:pPr/>
              <a:t>11-11-2020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2633837-CB3F-4044-AE00-946EA9BCE91A}"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092AEC9C-11AA-4247-BE71-791B5EFD9B85}" type="datetimeFigureOut">
              <a:rPr lang="en-IN" smtClean="0"/>
              <a:pPr/>
              <a:t>11-11-2020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2633837-CB3F-4044-AE00-946EA9BCE91A}"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092AEC9C-11AA-4247-BE71-791B5EFD9B85}" type="datetimeFigureOut">
              <a:rPr lang="en-IN" smtClean="0"/>
              <a:pPr/>
              <a:t>11-11-2020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2633837-CB3F-4044-AE00-946EA9BCE91A}"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092AEC9C-11AA-4247-BE71-791B5EFD9B85}" type="datetimeFigureOut">
              <a:rPr lang="en-IN" smtClean="0"/>
              <a:pPr/>
              <a:t>11-11-2020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2633837-CB3F-4044-AE00-946EA9BCE91A}"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2AEC9C-11AA-4247-BE71-791B5EFD9B85}" type="datetimeFigureOut">
              <a:rPr lang="en-IN" smtClean="0"/>
              <a:pPr/>
              <a:t>11-11-2020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2633837-CB3F-4044-AE00-946EA9BCE91A}"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2AEC9C-11AA-4247-BE71-791B5EFD9B85}" type="datetimeFigureOut">
              <a:rPr lang="en-IN" smtClean="0"/>
              <a:pPr/>
              <a:t>11-11-2020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2633837-CB3F-4044-AE00-946EA9BCE91A}"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2AEC9C-11AA-4247-BE71-791B5EFD9B85}" type="datetimeFigureOut">
              <a:rPr lang="en-IN" smtClean="0"/>
              <a:pPr/>
              <a:t>11-11-2020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2633837-CB3F-4044-AE00-946EA9BCE91A}"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2AEC9C-11AA-4247-BE71-791B5EFD9B85}" type="datetimeFigureOut">
              <a:rPr lang="en-IN" smtClean="0"/>
              <a:pPr/>
              <a:t>11-11-2020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633837-CB3F-4044-AE00-946EA9BCE91A}"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britannica.com/science/osmoregulation"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ww.britannica.com/animal/annelid" TargetMode="External"/><Relationship Id="rId7" Type="http://schemas.openxmlformats.org/officeDocument/2006/relationships/hyperlink" Target="https://www.britannica.com/animal/clam" TargetMode="External"/><Relationship Id="rId2" Type="http://schemas.openxmlformats.org/officeDocument/2006/relationships/hyperlink" Target="https://www.britannica.com/science/nephridium" TargetMode="External"/><Relationship Id="rId1" Type="http://schemas.openxmlformats.org/officeDocument/2006/relationships/slideLayout" Target="../slideLayouts/slideLayout7.xml"/><Relationship Id="rId6" Type="http://schemas.openxmlformats.org/officeDocument/2006/relationships/hyperlink" Target="https://www.britannica.com/animal/mollusk" TargetMode="External"/><Relationship Id="rId5" Type="http://schemas.openxmlformats.org/officeDocument/2006/relationships/hyperlink" Target="https://www.britannica.com/science/flame-bulb" TargetMode="External"/><Relationship Id="rId4" Type="http://schemas.openxmlformats.org/officeDocument/2006/relationships/hyperlink" Target="https://www.britannica.com/science/solenocyte"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www.britannica.com/science/uric-acid" TargetMode="External"/><Relationship Id="rId13" Type="http://schemas.openxmlformats.org/officeDocument/2006/relationships/hyperlink" Target="https://www.merriam-webster.com/dictionary/comprise" TargetMode="External"/><Relationship Id="rId3" Type="http://schemas.openxmlformats.org/officeDocument/2006/relationships/hyperlink" Target="https://www.britannica.com/animal/octopus-mollusk" TargetMode="External"/><Relationship Id="rId7" Type="http://schemas.openxmlformats.org/officeDocument/2006/relationships/hyperlink" Target="https://www.britannica.com/animal/slug-mollusk" TargetMode="External"/><Relationship Id="rId12" Type="http://schemas.openxmlformats.org/officeDocument/2006/relationships/hyperlink" Target="https://www.britannica.com/science/antennal-gland" TargetMode="External"/><Relationship Id="rId2" Type="http://schemas.openxmlformats.org/officeDocument/2006/relationships/hyperlink" Target="https://www.britannica.com/science/ammonia" TargetMode="External"/><Relationship Id="rId1" Type="http://schemas.openxmlformats.org/officeDocument/2006/relationships/slideLayout" Target="../slideLayouts/slideLayout7.xml"/><Relationship Id="rId6" Type="http://schemas.openxmlformats.org/officeDocument/2006/relationships/hyperlink" Target="https://www.britannica.com/animal/snail" TargetMode="External"/><Relationship Id="rId11" Type="http://schemas.openxmlformats.org/officeDocument/2006/relationships/hyperlink" Target="https://www.britannica.com/animal/crustacean" TargetMode="External"/><Relationship Id="rId5" Type="http://schemas.openxmlformats.org/officeDocument/2006/relationships/hyperlink" Target="https://www.britannica.com/science/urine" TargetMode="External"/><Relationship Id="rId10" Type="http://schemas.openxmlformats.org/officeDocument/2006/relationships/hyperlink" Target="https://www.britannica.com/animal/arthropod" TargetMode="External"/><Relationship Id="rId4" Type="http://schemas.openxmlformats.org/officeDocument/2006/relationships/hyperlink" Target="https://www.britannica.com/science/ammonium-chloride" TargetMode="External"/><Relationship Id="rId9" Type="http://schemas.openxmlformats.org/officeDocument/2006/relationships/hyperlink" Target="https://www.britannica.com/science/coxal-gland"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www.merriam-webster.com/dictionary/composition" TargetMode="External"/><Relationship Id="rId3" Type="http://schemas.openxmlformats.org/officeDocument/2006/relationships/hyperlink" Target="https://www.britannica.com/science/blood-biochemistry" TargetMode="External"/><Relationship Id="rId7" Type="http://schemas.openxmlformats.org/officeDocument/2006/relationships/hyperlink" Target="https://www.britannica.com/animal/insect" TargetMode="External"/><Relationship Id="rId2" Type="http://schemas.openxmlformats.org/officeDocument/2006/relationships/hyperlink" Target="https://www.britannica.com/science/malpighian-tubule" TargetMode="External"/><Relationship Id="rId1" Type="http://schemas.openxmlformats.org/officeDocument/2006/relationships/slideLayout" Target="../slideLayouts/slideLayout7.xml"/><Relationship Id="rId6" Type="http://schemas.openxmlformats.org/officeDocument/2006/relationships/hyperlink" Target="https://www.britannica.com/science/rectum" TargetMode="External"/><Relationship Id="rId5" Type="http://schemas.openxmlformats.org/officeDocument/2006/relationships/hyperlink" Target="https://www.britannica.com/science/urine" TargetMode="External"/><Relationship Id="rId4" Type="http://schemas.openxmlformats.org/officeDocument/2006/relationships/hyperlink" Target="https://www.britannica.com/science/gastrointestinal-tract" TargetMode="External"/><Relationship Id="rId9" Type="http://schemas.openxmlformats.org/officeDocument/2006/relationships/hyperlink" Target="https://www.merriam-webster.com/dictionary/comprises"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2200" b="1" dirty="0" smtClean="0"/>
              <a:t>I-</a:t>
            </a:r>
            <a:r>
              <a:rPr lang="en-US" sz="2200" b="1" dirty="0" err="1" smtClean="0"/>
              <a:t>Msc</a:t>
            </a:r>
            <a:r>
              <a:rPr lang="en-US" sz="2200" b="1" dirty="0" smtClean="0"/>
              <a:t> ZOOLOGY</a:t>
            </a:r>
            <a:r>
              <a:rPr lang="en-US" sz="2200" dirty="0" smtClean="0"/>
              <a:t/>
            </a:r>
            <a:br>
              <a:rPr lang="en-US" sz="2200" dirty="0" smtClean="0"/>
            </a:br>
            <a:r>
              <a:rPr lang="en-US" sz="2200" dirty="0" smtClean="0"/>
              <a:t>UNIT-II</a:t>
            </a:r>
            <a:br>
              <a:rPr lang="en-US" sz="2200" dirty="0" smtClean="0"/>
            </a:br>
            <a:r>
              <a:rPr lang="en-US" sz="2200" dirty="0" smtClean="0"/>
              <a:t/>
            </a:r>
            <a:br>
              <a:rPr lang="en-US" sz="2200" dirty="0" smtClean="0"/>
            </a:br>
            <a:r>
              <a:rPr lang="en-IN" sz="2200" dirty="0" smtClean="0"/>
              <a:t>Different Types Of Excretory Organs In Invertebrates</a:t>
            </a:r>
            <a:r>
              <a:rPr lang="en-US" dirty="0" smtClean="0"/>
              <a:t/>
            </a:r>
            <a:br>
              <a:rPr lang="en-US" dirty="0" smtClean="0"/>
            </a:br>
            <a:r>
              <a:rPr lang="en-US" dirty="0" smtClean="0"/>
              <a:t/>
            </a:r>
            <a:br>
              <a:rPr lang="en-US" dirty="0" smtClean="0"/>
            </a:br>
            <a:endParaRPr lang="en-IN" dirty="0"/>
          </a:p>
        </p:txBody>
      </p:sp>
      <p:sp>
        <p:nvSpPr>
          <p:cNvPr id="3" name="Subtitle 2"/>
          <p:cNvSpPr>
            <a:spLocks noGrp="1"/>
          </p:cNvSpPr>
          <p:nvPr>
            <p:ph type="subTitle" idx="1"/>
          </p:nvPr>
        </p:nvSpPr>
        <p:spPr/>
        <p:txBody>
          <a:bodyPr>
            <a:normAutofit/>
          </a:bodyPr>
          <a:lstStyle/>
          <a:p>
            <a:r>
              <a:rPr lang="en-US" sz="1400" dirty="0" smtClean="0"/>
              <a:t>DR.M.DEIVANAYAKI</a:t>
            </a:r>
            <a:endParaRPr lang="en-IN"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404664"/>
            <a:ext cx="7632848" cy="1200329"/>
          </a:xfrm>
          <a:prstGeom prst="rect">
            <a:avLst/>
          </a:prstGeom>
        </p:spPr>
        <p:txBody>
          <a:bodyPr wrap="square">
            <a:spAutoFit/>
          </a:bodyPr>
          <a:lstStyle/>
          <a:p>
            <a:r>
              <a:rPr lang="en-IN" dirty="0"/>
              <a:t>This is not to say, however, that each invertebrate phylum has evolved its own particular type of excretory organ; rather, there appear to be five main types of invertebrate excretory organ: contractile vacuole, </a:t>
            </a:r>
            <a:r>
              <a:rPr lang="en-IN" b="1" dirty="0" err="1"/>
              <a:t>nephridium</a:t>
            </a:r>
            <a:r>
              <a:rPr lang="en-IN" dirty="0"/>
              <a:t>, renal </a:t>
            </a:r>
            <a:r>
              <a:rPr lang="en-IN" b="1" dirty="0"/>
              <a:t>gland</a:t>
            </a:r>
            <a:r>
              <a:rPr lang="en-IN" dirty="0"/>
              <a:t>, </a:t>
            </a:r>
            <a:r>
              <a:rPr lang="en-IN" dirty="0" err="1"/>
              <a:t>coxal</a:t>
            </a:r>
            <a:r>
              <a:rPr lang="en-IN" dirty="0"/>
              <a:t> </a:t>
            </a:r>
            <a:r>
              <a:rPr lang="en-IN" b="1" dirty="0"/>
              <a:t>gland</a:t>
            </a:r>
            <a:r>
              <a:rPr lang="en-IN" dirty="0"/>
              <a:t>, and </a:t>
            </a:r>
            <a:r>
              <a:rPr lang="en-IN" b="1" dirty="0" err="1"/>
              <a:t>malpighian</a:t>
            </a:r>
            <a:r>
              <a:rPr lang="en-IN" b="1" dirty="0"/>
              <a:t> tubule</a:t>
            </a:r>
            <a:r>
              <a:rPr lang="en-IN" dirty="0"/>
              <a:t>.</a:t>
            </a:r>
          </a:p>
        </p:txBody>
      </p:sp>
      <p:sp>
        <p:nvSpPr>
          <p:cNvPr id="4" name="Rectangle 3"/>
          <p:cNvSpPr/>
          <p:nvPr/>
        </p:nvSpPr>
        <p:spPr>
          <a:xfrm>
            <a:off x="971600" y="1628801"/>
            <a:ext cx="7344816" cy="1754326"/>
          </a:xfrm>
          <a:prstGeom prst="rect">
            <a:avLst/>
          </a:prstGeom>
        </p:spPr>
        <p:txBody>
          <a:bodyPr wrap="square">
            <a:spAutoFit/>
          </a:bodyPr>
          <a:lstStyle/>
          <a:p>
            <a:r>
              <a:rPr lang="en-IN" dirty="0" smtClean="0"/>
              <a:t>Some protozoan animals possess an organelle having the form of an internal sac, or vacuole, which enlarges by the accumulation of a clear fluid and then discharges its contents to the exterior. The cycle of filling and emptying may be repeated as frequently as every half minute. The chief role of the contractile vacuole appears to be in </a:t>
            </a:r>
            <a:r>
              <a:rPr lang="en-IN" dirty="0" smtClean="0">
                <a:hlinkClick r:id="rId2"/>
              </a:rPr>
              <a:t>osmotic regulation</a:t>
            </a:r>
            <a:r>
              <a:rPr lang="en-IN" dirty="0" smtClean="0"/>
              <a:t>, not in nitrogen excretion.</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404665"/>
            <a:ext cx="7992888" cy="2585323"/>
          </a:xfrm>
          <a:prstGeom prst="rect">
            <a:avLst/>
          </a:prstGeom>
        </p:spPr>
        <p:txBody>
          <a:bodyPr wrap="square">
            <a:spAutoFit/>
          </a:bodyPr>
          <a:lstStyle/>
          <a:p>
            <a:r>
              <a:rPr lang="en-IN" b="1" dirty="0" smtClean="0"/>
              <a:t>The </a:t>
            </a:r>
            <a:r>
              <a:rPr lang="en-IN" b="1" dirty="0" err="1" smtClean="0"/>
              <a:t>nephridia</a:t>
            </a:r>
            <a:r>
              <a:rPr lang="en-IN" b="1" dirty="0" smtClean="0"/>
              <a:t> of annelids, </a:t>
            </a:r>
            <a:r>
              <a:rPr lang="en-IN" b="1" dirty="0" err="1" smtClean="0"/>
              <a:t>nemertines</a:t>
            </a:r>
            <a:r>
              <a:rPr lang="en-IN" b="1" dirty="0" smtClean="0"/>
              <a:t>, flatworms, and rotifers</a:t>
            </a:r>
          </a:p>
          <a:p>
            <a:r>
              <a:rPr lang="en-IN" dirty="0" smtClean="0"/>
              <a:t>The word </a:t>
            </a:r>
            <a:r>
              <a:rPr lang="en-IN" dirty="0" err="1" smtClean="0">
                <a:hlinkClick r:id="rId2"/>
              </a:rPr>
              <a:t>nephridium</a:t>
            </a:r>
            <a:r>
              <a:rPr lang="en-IN" dirty="0" smtClean="0"/>
              <a:t> applies in its strict sense only to the excretory organs of </a:t>
            </a:r>
            <a:r>
              <a:rPr lang="en-IN" dirty="0" smtClean="0">
                <a:hlinkClick r:id="rId3"/>
              </a:rPr>
              <a:t>annelids</a:t>
            </a:r>
            <a:r>
              <a:rPr lang="en-IN" dirty="0" smtClean="0"/>
              <a:t>, but it may usefully be extended to include the excretory organs of other phyla having similar characteristics. Annelids are segmented animals that typically contain a pair of </a:t>
            </a:r>
            <a:r>
              <a:rPr lang="en-IN" dirty="0" err="1" smtClean="0"/>
              <a:t>nephridia</a:t>
            </a:r>
            <a:r>
              <a:rPr lang="en-IN" dirty="0" smtClean="0"/>
              <a:t> on each segment. Each </a:t>
            </a:r>
            <a:r>
              <a:rPr lang="en-IN" dirty="0" err="1" smtClean="0"/>
              <a:t>nephridium</a:t>
            </a:r>
            <a:r>
              <a:rPr lang="en-IN" dirty="0" smtClean="0"/>
              <a:t> has the form of a very fine tubule, often of considerable length; one end usually opens into the body cavity and the other to the exterior. In some annelids, however, the tubule does not open into the body cavity but ends internally in a cluster of cells of a special type known as </a:t>
            </a:r>
            <a:r>
              <a:rPr lang="en-IN" dirty="0" err="1" smtClean="0">
                <a:hlinkClick r:id="rId4"/>
              </a:rPr>
              <a:t>solenocytes</a:t>
            </a:r>
            <a:r>
              <a:rPr lang="en-IN" dirty="0" smtClean="0"/>
              <a:t>, or </a:t>
            </a:r>
            <a:r>
              <a:rPr lang="en-IN" dirty="0" smtClean="0">
                <a:hlinkClick r:id="rId5"/>
              </a:rPr>
              <a:t>flame cells</a:t>
            </a:r>
            <a:r>
              <a:rPr lang="en-IN" dirty="0" smtClean="0"/>
              <a:t>. The</a:t>
            </a:r>
            <a:endParaRPr lang="en-IN" dirty="0"/>
          </a:p>
        </p:txBody>
      </p:sp>
      <p:sp>
        <p:nvSpPr>
          <p:cNvPr id="3" name="Rectangle 2"/>
          <p:cNvSpPr/>
          <p:nvPr/>
        </p:nvSpPr>
        <p:spPr>
          <a:xfrm>
            <a:off x="683568" y="2996952"/>
            <a:ext cx="7992888" cy="2585323"/>
          </a:xfrm>
          <a:prstGeom prst="rect">
            <a:avLst/>
          </a:prstGeom>
        </p:spPr>
        <p:txBody>
          <a:bodyPr wrap="square">
            <a:spAutoFit/>
          </a:bodyPr>
          <a:lstStyle/>
          <a:p>
            <a:r>
              <a:rPr lang="en-IN" b="1" dirty="0" smtClean="0"/>
              <a:t>The renal glands of </a:t>
            </a:r>
            <a:r>
              <a:rPr lang="en-IN" b="1" dirty="0" err="1" smtClean="0">
                <a:hlinkClick r:id="rId6"/>
              </a:rPr>
              <a:t>mollusks</a:t>
            </a:r>
            <a:endParaRPr lang="en-IN" b="1" dirty="0" smtClean="0"/>
          </a:p>
          <a:p>
            <a:r>
              <a:rPr lang="en-IN" dirty="0" smtClean="0"/>
              <a:t>The anatomical form of the renal gland varies from one class of </a:t>
            </a:r>
            <a:r>
              <a:rPr lang="en-IN" dirty="0" err="1" smtClean="0"/>
              <a:t>mollusks</a:t>
            </a:r>
            <a:r>
              <a:rPr lang="en-IN" dirty="0" smtClean="0"/>
              <a:t> to another, but a common plan is clearly evident. The renal gland is a relatively wide tube opening from a sac (the pericardium) surrounding the heart, at one end, and to the mantle cavity (effectively to the exterior) at the other. There is a single pair of renal glands; in some forms one member of the pair may be reduced or absent. </a:t>
            </a:r>
            <a:r>
              <a:rPr lang="en-IN" dirty="0" smtClean="0">
                <a:hlinkClick r:id="rId7"/>
              </a:rPr>
              <a:t>Clams</a:t>
            </a:r>
            <a:r>
              <a:rPr lang="en-IN" dirty="0" smtClean="0"/>
              <a:t> have the simplest arrangement; the region nearest to the pericardium has glandular walls and gives way to a </a:t>
            </a:r>
            <a:r>
              <a:rPr lang="en-IN" dirty="0" err="1" smtClean="0"/>
              <a:t>nonglandular</a:t>
            </a:r>
            <a:r>
              <a:rPr lang="en-IN" dirty="0" smtClean="0"/>
              <a:t>, wider tube that extends to the urinary opening.</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332656"/>
            <a:ext cx="7776864" cy="1477328"/>
          </a:xfrm>
          <a:prstGeom prst="rect">
            <a:avLst/>
          </a:prstGeom>
        </p:spPr>
        <p:txBody>
          <a:bodyPr wrap="square">
            <a:spAutoFit/>
          </a:bodyPr>
          <a:lstStyle/>
          <a:p>
            <a:r>
              <a:rPr lang="en-IN" dirty="0" smtClean="0"/>
              <a:t>The vast majority of </a:t>
            </a:r>
            <a:r>
              <a:rPr lang="en-IN" dirty="0" err="1" smtClean="0"/>
              <a:t>mollusks</a:t>
            </a:r>
            <a:r>
              <a:rPr lang="en-IN" dirty="0" smtClean="0"/>
              <a:t> are aquatic and excrete nitrogen in the form of </a:t>
            </a:r>
            <a:r>
              <a:rPr lang="en-IN" dirty="0" smtClean="0">
                <a:hlinkClick r:id="rId2"/>
              </a:rPr>
              <a:t>ammonia</a:t>
            </a:r>
            <a:r>
              <a:rPr lang="en-IN" dirty="0" smtClean="0"/>
              <a:t>. In </a:t>
            </a:r>
            <a:r>
              <a:rPr lang="en-IN" dirty="0" smtClean="0">
                <a:hlinkClick r:id="rId3"/>
              </a:rPr>
              <a:t>octopuses</a:t>
            </a:r>
            <a:r>
              <a:rPr lang="en-IN" dirty="0" smtClean="0"/>
              <a:t>, however, nitrogen is excreted as </a:t>
            </a:r>
            <a:r>
              <a:rPr lang="en-IN" dirty="0" smtClean="0">
                <a:hlinkClick r:id="rId4"/>
              </a:rPr>
              <a:t>ammonium chloride</a:t>
            </a:r>
            <a:r>
              <a:rPr lang="en-IN" dirty="0" smtClean="0"/>
              <a:t>, which is quite strongly concentrated in the </a:t>
            </a:r>
            <a:r>
              <a:rPr lang="en-IN" dirty="0" smtClean="0">
                <a:hlinkClick r:id="rId5"/>
              </a:rPr>
              <a:t>urine</a:t>
            </a:r>
            <a:r>
              <a:rPr lang="en-IN" dirty="0" smtClean="0"/>
              <a:t>. Terrestrial </a:t>
            </a:r>
            <a:r>
              <a:rPr lang="en-IN" dirty="0" smtClean="0">
                <a:hlinkClick r:id="rId6"/>
              </a:rPr>
              <a:t>snails</a:t>
            </a:r>
            <a:r>
              <a:rPr lang="en-IN" dirty="0" smtClean="0"/>
              <a:t> and </a:t>
            </a:r>
            <a:r>
              <a:rPr lang="en-IN" dirty="0" smtClean="0">
                <a:hlinkClick r:id="rId7"/>
              </a:rPr>
              <a:t>slugs</a:t>
            </a:r>
            <a:r>
              <a:rPr lang="en-IN" dirty="0" smtClean="0"/>
              <a:t> excrete </a:t>
            </a:r>
            <a:r>
              <a:rPr lang="en-IN" dirty="0" smtClean="0">
                <a:hlinkClick r:id="rId8"/>
              </a:rPr>
              <a:t>uric acid</a:t>
            </a:r>
            <a:r>
              <a:rPr lang="en-IN" dirty="0" smtClean="0"/>
              <a:t> but may also excrete ammonia when living in moist surroundings.</a:t>
            </a:r>
            <a:endParaRPr lang="en-IN" dirty="0"/>
          </a:p>
        </p:txBody>
      </p:sp>
      <p:sp>
        <p:nvSpPr>
          <p:cNvPr id="3" name="Rectangle 2"/>
          <p:cNvSpPr/>
          <p:nvPr/>
        </p:nvSpPr>
        <p:spPr>
          <a:xfrm>
            <a:off x="683568" y="1844824"/>
            <a:ext cx="7776864" cy="3693319"/>
          </a:xfrm>
          <a:prstGeom prst="rect">
            <a:avLst/>
          </a:prstGeom>
        </p:spPr>
        <p:txBody>
          <a:bodyPr wrap="square">
            <a:spAutoFit/>
          </a:bodyPr>
          <a:lstStyle/>
          <a:p>
            <a:r>
              <a:rPr lang="en-IN" b="1" dirty="0" smtClean="0"/>
              <a:t>The </a:t>
            </a:r>
            <a:r>
              <a:rPr lang="en-IN" b="1" dirty="0" err="1" smtClean="0">
                <a:hlinkClick r:id="rId9"/>
              </a:rPr>
              <a:t>coxal</a:t>
            </a:r>
            <a:r>
              <a:rPr lang="en-IN" b="1" dirty="0" smtClean="0">
                <a:hlinkClick r:id="rId9"/>
              </a:rPr>
              <a:t> glands</a:t>
            </a:r>
            <a:r>
              <a:rPr lang="en-IN" b="1" dirty="0" smtClean="0"/>
              <a:t> of aquatic </a:t>
            </a:r>
            <a:r>
              <a:rPr lang="en-IN" b="1" dirty="0" smtClean="0">
                <a:hlinkClick r:id="rId10"/>
              </a:rPr>
              <a:t>arthropods</a:t>
            </a:r>
            <a:endParaRPr lang="en-IN" b="1" dirty="0" smtClean="0"/>
          </a:p>
          <a:p>
            <a:r>
              <a:rPr lang="en-IN" dirty="0" err="1" smtClean="0"/>
              <a:t>Coxal</a:t>
            </a:r>
            <a:r>
              <a:rPr lang="en-IN" dirty="0" smtClean="0"/>
              <a:t> glands are tubular organs, each opening on the basal region (</a:t>
            </a:r>
            <a:r>
              <a:rPr lang="en-IN" dirty="0" err="1" smtClean="0"/>
              <a:t>coxa</a:t>
            </a:r>
            <a:r>
              <a:rPr lang="en-IN" dirty="0" smtClean="0"/>
              <a:t>) of a limb. Since arthropods are segmented animals, it is reasonable to suppose that the ancestral arthropod had a pair of such glands in every segment of the body. In modern </a:t>
            </a:r>
            <a:r>
              <a:rPr lang="en-IN" dirty="0" smtClean="0">
                <a:hlinkClick r:id="rId11"/>
              </a:rPr>
              <a:t>crustaceans</a:t>
            </a:r>
            <a:r>
              <a:rPr lang="en-IN" dirty="0" smtClean="0"/>
              <a:t> there is, as a rule, only a single pair of glands, and in higher crustaceans these open at the bases of the antennae. Each </a:t>
            </a:r>
            <a:r>
              <a:rPr lang="en-IN" dirty="0" smtClean="0">
                <a:hlinkClick r:id="rId12"/>
              </a:rPr>
              <a:t>antennal gland</a:t>
            </a:r>
            <a:r>
              <a:rPr lang="en-IN" dirty="0" smtClean="0"/>
              <a:t> is a compact organ formed of a single tubule folded upon itself. When </a:t>
            </a:r>
            <a:r>
              <a:rPr lang="en-IN" dirty="0" err="1" smtClean="0"/>
              <a:t>unraveled</a:t>
            </a:r>
            <a:r>
              <a:rPr lang="en-IN" dirty="0" smtClean="0"/>
              <a:t> the tubule is seen to </a:t>
            </a:r>
            <a:r>
              <a:rPr lang="en-IN" dirty="0" smtClean="0">
                <a:hlinkClick r:id="rId13"/>
              </a:rPr>
              <a:t>comprise</a:t>
            </a:r>
            <a:r>
              <a:rPr lang="en-IN" dirty="0" smtClean="0"/>
              <a:t> three or four easily recognizable regions. The tubule arises internally as a small sac, the </a:t>
            </a:r>
            <a:r>
              <a:rPr lang="en-IN" dirty="0" err="1" smtClean="0"/>
              <a:t>coelomic</a:t>
            </a:r>
            <a:r>
              <a:rPr lang="en-IN" dirty="0" smtClean="0"/>
              <a:t> sac, which opens into a wider region, the labyrinth, having complex </a:t>
            </a:r>
            <a:r>
              <a:rPr lang="en-IN" dirty="0" err="1" smtClean="0"/>
              <a:t>infoldings</a:t>
            </a:r>
            <a:r>
              <a:rPr lang="en-IN" dirty="0" smtClean="0"/>
              <a:t> of its walls. The labyrinth opens either directly into the bladder, as in marine lobsters and crabs, or into a narrow part of the tubule, the canal, which in turn opens into the bladder, as in freshwater crayfishes.</a:t>
            </a: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60648"/>
            <a:ext cx="8064896" cy="2862322"/>
          </a:xfrm>
          <a:prstGeom prst="rect">
            <a:avLst/>
          </a:prstGeom>
        </p:spPr>
        <p:txBody>
          <a:bodyPr wrap="square">
            <a:spAutoFit/>
          </a:bodyPr>
          <a:lstStyle/>
          <a:p>
            <a:r>
              <a:rPr lang="en-IN" b="1" dirty="0" smtClean="0"/>
              <a:t>The </a:t>
            </a:r>
            <a:r>
              <a:rPr lang="en-IN" b="1" dirty="0" err="1" smtClean="0">
                <a:hlinkClick r:id="rId2"/>
              </a:rPr>
              <a:t>malpighian</a:t>
            </a:r>
            <a:r>
              <a:rPr lang="en-IN" b="1" dirty="0" smtClean="0">
                <a:hlinkClick r:id="rId2"/>
              </a:rPr>
              <a:t> tubules</a:t>
            </a:r>
            <a:r>
              <a:rPr lang="en-IN" b="1" dirty="0" smtClean="0"/>
              <a:t> of insects</a:t>
            </a:r>
          </a:p>
          <a:p>
            <a:r>
              <a:rPr lang="en-IN" dirty="0" smtClean="0"/>
              <a:t>Although some terrestrial arthropods (</a:t>
            </a:r>
            <a:r>
              <a:rPr lang="en-IN" i="1" dirty="0" smtClean="0"/>
              <a:t>e.g.,</a:t>
            </a:r>
            <a:r>
              <a:rPr lang="en-IN" dirty="0" smtClean="0"/>
              <a:t> land crabs, ticks) retain the </a:t>
            </a:r>
            <a:r>
              <a:rPr lang="en-IN" dirty="0" err="1" smtClean="0"/>
              <a:t>coxal</a:t>
            </a:r>
            <a:r>
              <a:rPr lang="en-IN" dirty="0" smtClean="0"/>
              <a:t> glands of their aquatic ancestors, others, the insects, have evolved an entirely different type of excretory system. The </a:t>
            </a:r>
            <a:r>
              <a:rPr lang="en-IN" dirty="0" err="1" smtClean="0"/>
              <a:t>malpighian</a:t>
            </a:r>
            <a:r>
              <a:rPr lang="en-IN" dirty="0" smtClean="0"/>
              <a:t> tubules, which vary in number from two in some species to more than 100 in others, end blindly in the body cavity (which is a </a:t>
            </a:r>
            <a:r>
              <a:rPr lang="en-IN" dirty="0" smtClean="0">
                <a:hlinkClick r:id="rId3"/>
              </a:rPr>
              <a:t>blood</a:t>
            </a:r>
            <a:r>
              <a:rPr lang="en-IN" dirty="0" smtClean="0"/>
              <a:t> space) and open not directly to the exterior but to the </a:t>
            </a:r>
            <a:r>
              <a:rPr lang="en-IN" dirty="0" smtClean="0">
                <a:hlinkClick r:id="rId4"/>
              </a:rPr>
              <a:t>alimentary canal</a:t>
            </a:r>
            <a:r>
              <a:rPr lang="en-IN" dirty="0" smtClean="0"/>
              <a:t> at the junction between </a:t>
            </a:r>
            <a:r>
              <a:rPr lang="en-IN" dirty="0" err="1" smtClean="0"/>
              <a:t>midgut</a:t>
            </a:r>
            <a:r>
              <a:rPr lang="en-IN" dirty="0" smtClean="0"/>
              <a:t> and hindgut. The primary </a:t>
            </a:r>
            <a:r>
              <a:rPr lang="en-IN" dirty="0" smtClean="0">
                <a:hlinkClick r:id="rId5"/>
              </a:rPr>
              <a:t>urine</a:t>
            </a:r>
            <a:r>
              <a:rPr lang="en-IN" dirty="0" smtClean="0"/>
              <a:t> issuing from the </a:t>
            </a:r>
            <a:r>
              <a:rPr lang="en-IN" dirty="0" err="1" smtClean="0"/>
              <a:t>malpighian</a:t>
            </a:r>
            <a:r>
              <a:rPr lang="en-IN" dirty="0" smtClean="0"/>
              <a:t> tubules has to pass through the </a:t>
            </a:r>
            <a:r>
              <a:rPr lang="en-IN" dirty="0" smtClean="0">
                <a:hlinkClick r:id="rId6"/>
              </a:rPr>
              <a:t>rectum</a:t>
            </a:r>
            <a:r>
              <a:rPr lang="en-IN" dirty="0" smtClean="0"/>
              <a:t> before it leaves the </a:t>
            </a:r>
            <a:r>
              <a:rPr lang="en-IN" dirty="0" smtClean="0">
                <a:hlinkClick r:id="rId7"/>
              </a:rPr>
              <a:t>insect’s</a:t>
            </a:r>
            <a:r>
              <a:rPr lang="en-IN" dirty="0" smtClean="0"/>
              <a:t> body, and in the rectum its </a:t>
            </a:r>
            <a:r>
              <a:rPr lang="en-IN" dirty="0" smtClean="0">
                <a:hlinkClick r:id="rId8"/>
              </a:rPr>
              <a:t>composition</a:t>
            </a:r>
            <a:r>
              <a:rPr lang="en-IN" dirty="0" smtClean="0"/>
              <a:t> is markedly changed. The insect excretory system therefore </a:t>
            </a:r>
            <a:r>
              <a:rPr lang="en-IN" dirty="0" smtClean="0">
                <a:hlinkClick r:id="rId9"/>
              </a:rPr>
              <a:t>comprises</a:t>
            </a:r>
            <a:r>
              <a:rPr lang="en-IN" dirty="0" smtClean="0"/>
              <a:t> the </a:t>
            </a:r>
            <a:r>
              <a:rPr lang="en-IN" dirty="0" err="1" smtClean="0"/>
              <a:t>malpighian</a:t>
            </a:r>
            <a:r>
              <a:rPr lang="en-IN" dirty="0" smtClean="0"/>
              <a:t> tubules and the rectum acting together.</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 descr="Excretory Organs in Invertebrates | Zoolog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18436" name="AutoShape 4" descr="Excretory Organs in Invertebrates | Zoolog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18438" name="AutoShape 6" descr="Excretory Organs in Invertebrates | Zoolog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18440" name="AutoShape 8" descr="Excretory Organs in Invertebrates | Zoolog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18442" name="AutoShape 10" descr="Learn Excretory Organ In Invertebrate meaning, concepts, formulas through  Study Material, Notes – Embibe.com"/>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18444" name="AutoShape 12" descr="Learn Excretory Organ In Invertebrate meaning, concepts, formulas through  Study Material, Notes – Embibe.com"/>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18446" name="Picture 14" descr="Learn Excretory Organ In Invertebrate meaning, concepts, formulas through  Study Material, Notes – Embibe.com"/>
          <p:cNvPicPr>
            <a:picLocks noChangeAspect="1" noChangeArrowheads="1"/>
          </p:cNvPicPr>
          <p:nvPr/>
        </p:nvPicPr>
        <p:blipFill>
          <a:blip r:embed="rId2" cstate="print"/>
          <a:srcRect/>
          <a:stretch>
            <a:fillRect/>
          </a:stretch>
        </p:blipFill>
        <p:spPr bwMode="auto">
          <a:xfrm>
            <a:off x="0" y="0"/>
            <a:ext cx="3806849" cy="2412517"/>
          </a:xfrm>
          <a:prstGeom prst="rect">
            <a:avLst/>
          </a:prstGeom>
          <a:noFill/>
        </p:spPr>
      </p:pic>
      <p:pic>
        <p:nvPicPr>
          <p:cNvPr id="18448" name="Picture 16" descr="Untitled"/>
          <p:cNvPicPr>
            <a:picLocks noChangeAspect="1" noChangeArrowheads="1"/>
          </p:cNvPicPr>
          <p:nvPr/>
        </p:nvPicPr>
        <p:blipFill>
          <a:blip r:embed="rId3" cstate="print"/>
          <a:srcRect/>
          <a:stretch>
            <a:fillRect/>
          </a:stretch>
        </p:blipFill>
        <p:spPr bwMode="auto">
          <a:xfrm>
            <a:off x="3707904" y="167878"/>
            <a:ext cx="2160240" cy="2518173"/>
          </a:xfrm>
          <a:prstGeom prst="rect">
            <a:avLst/>
          </a:prstGeom>
          <a:noFill/>
        </p:spPr>
      </p:pic>
      <p:sp>
        <p:nvSpPr>
          <p:cNvPr id="18450" name="AutoShape 18" descr="Excretory Organs in Invertebrates | Zoolog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18452" name="Picture 20" descr="Cockroach: Digestive and Excretory System NEET Notes | EduRev"/>
          <p:cNvPicPr>
            <a:picLocks noChangeAspect="1" noChangeArrowheads="1"/>
          </p:cNvPicPr>
          <p:nvPr/>
        </p:nvPicPr>
        <p:blipFill>
          <a:blip r:embed="rId4" cstate="print"/>
          <a:srcRect/>
          <a:stretch>
            <a:fillRect/>
          </a:stretch>
        </p:blipFill>
        <p:spPr bwMode="auto">
          <a:xfrm>
            <a:off x="6300192" y="1"/>
            <a:ext cx="2268459" cy="2348879"/>
          </a:xfrm>
          <a:prstGeom prst="rect">
            <a:avLst/>
          </a:prstGeom>
          <a:noFill/>
        </p:spPr>
      </p:pic>
      <p:sp>
        <p:nvSpPr>
          <p:cNvPr id="18454" name="AutoShape 22" descr="Excretory Organs in Invertebrates | Zoolog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18456" name="AutoShape 24" descr="Excretory Organs in Invertebrates | Zoolog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18458" name="Picture 26" descr="Three Dimensional Representation of Contractile Vacuole"/>
          <p:cNvPicPr>
            <a:picLocks noChangeAspect="1" noChangeArrowheads="1"/>
          </p:cNvPicPr>
          <p:nvPr/>
        </p:nvPicPr>
        <p:blipFill>
          <a:blip r:embed="rId5" cstate="print"/>
          <a:srcRect/>
          <a:stretch>
            <a:fillRect/>
          </a:stretch>
        </p:blipFill>
        <p:spPr bwMode="auto">
          <a:xfrm>
            <a:off x="467544" y="2638426"/>
            <a:ext cx="3816424" cy="3765918"/>
          </a:xfrm>
          <a:prstGeom prst="rect">
            <a:avLst/>
          </a:prstGeom>
          <a:noFill/>
        </p:spPr>
      </p:pic>
      <p:pic>
        <p:nvPicPr>
          <p:cNvPr id="18460" name="Picture 28" descr="Visceral Mass of Lamellidense"/>
          <p:cNvPicPr>
            <a:picLocks noChangeAspect="1" noChangeArrowheads="1"/>
          </p:cNvPicPr>
          <p:nvPr/>
        </p:nvPicPr>
        <p:blipFill>
          <a:blip r:embed="rId6" cstate="print"/>
          <a:srcRect/>
          <a:stretch>
            <a:fillRect/>
          </a:stretch>
        </p:blipFill>
        <p:spPr bwMode="auto">
          <a:xfrm>
            <a:off x="4139952" y="5229200"/>
            <a:ext cx="4772025" cy="1628800"/>
          </a:xfrm>
          <a:prstGeom prst="rect">
            <a:avLst/>
          </a:prstGeom>
          <a:noFill/>
        </p:spPr>
      </p:pic>
      <p:pic>
        <p:nvPicPr>
          <p:cNvPr id="18462" name="Picture 30" descr="Learn Excretory Organ In Invertebrate meaning, concepts, formulas through  Study Material, Notes – Embibe.com"/>
          <p:cNvPicPr>
            <a:picLocks noChangeAspect="1" noChangeArrowheads="1"/>
          </p:cNvPicPr>
          <p:nvPr/>
        </p:nvPicPr>
        <p:blipFill>
          <a:blip r:embed="rId7" cstate="print"/>
          <a:srcRect/>
          <a:stretch>
            <a:fillRect/>
          </a:stretch>
        </p:blipFill>
        <p:spPr bwMode="auto">
          <a:xfrm>
            <a:off x="5796136" y="2492896"/>
            <a:ext cx="2828540" cy="2215506"/>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TotalTime>
  <Words>134</Words>
  <Application>Microsoft Office PowerPoint</Application>
  <PresentationFormat>On-screen Show (4:3)</PresentationFormat>
  <Paragraphs>13</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I-Msc ZOOLOGY UNIT-II  Different Types Of Excretory Organs In Invertebrates  </vt:lpstr>
      <vt:lpstr>Slide 2</vt:lpstr>
      <vt:lpstr>Slide 3</vt:lpstr>
      <vt:lpstr>Slide 4</vt:lpstr>
      <vt:lpstr>Slide 5</vt:lpstr>
      <vt:lpstr>Slide 6</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denesh th</dc:creator>
  <cp:lastModifiedBy>denesh th</cp:lastModifiedBy>
  <cp:revision>16</cp:revision>
  <dcterms:created xsi:type="dcterms:W3CDTF">2020-11-10T12:39:17Z</dcterms:created>
  <dcterms:modified xsi:type="dcterms:W3CDTF">2020-11-11T05:36:26Z</dcterms:modified>
</cp:coreProperties>
</file>