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F4EBC-C248-4A47-A812-621D2A040451}"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CE9BC8-9D29-4276-AF27-A3C8DEBCE29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F4EBC-C248-4A47-A812-621D2A040451}" type="datetimeFigureOut">
              <a:rPr lang="en-IN" smtClean="0"/>
              <a:pPr/>
              <a:t>01-11-2020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E9BC8-9D29-4276-AF27-A3C8DEBCE29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 </a:t>
            </a:r>
            <a:r>
              <a:rPr lang="en-IN" b="1" dirty="0" err="1" smtClean="0"/>
              <a:t>coelom</a:t>
            </a:r>
            <a:r>
              <a:rPr lang="en-IN" b="1" dirty="0" smtClean="0"/>
              <a:t> evolution</a:t>
            </a:r>
            <a:endParaRPr lang="en-IN" dirty="0"/>
          </a:p>
        </p:txBody>
      </p:sp>
      <p:sp>
        <p:nvSpPr>
          <p:cNvPr id="3" name="Subtitle 2"/>
          <p:cNvSpPr>
            <a:spLocks noGrp="1"/>
          </p:cNvSpPr>
          <p:nvPr>
            <p:ph type="subTitle" idx="1"/>
          </p:nvPr>
        </p:nvSpPr>
        <p:spPr/>
        <p:txBody>
          <a:bodyPr/>
          <a:lstStyle/>
          <a:p>
            <a:r>
              <a:rPr lang="en-US" smtClean="0"/>
              <a:t>Dr.M.Deivanayaki</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FF6600"/>
                </a:solidFill>
                <a:effectLst/>
                <a:latin typeface="inherit"/>
                <a:cs typeface="Arial" pitchFamily="34" charset="0"/>
              </a:rPr>
              <a:t>b) Enterocoelomates</a:t>
            </a:r>
            <a:endParaRPr kumimoji="0" lang="en-US" sz="900" b="1" i="0" u="none" strike="noStrike" cap="none" normalizeH="0" baseline="0" smtClean="0">
              <a:ln>
                <a:noFill/>
              </a:ln>
              <a:solidFill>
                <a:srgbClr val="050002"/>
              </a:solidFill>
              <a:effectLst/>
              <a:latin typeface="Verdan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50002"/>
                </a:solidFill>
                <a:effectLst/>
                <a:latin typeface="Verdana" pitchFamily="34" charset="0"/>
                <a:cs typeface="Arial" pitchFamily="34" charset="0"/>
              </a:rPr>
              <a:t>In most deuterostomes, such as chordates and echinoderms, the coelom originates by out-pouching of the archenteron during gastrulation. Each pouch then expands and its mesoderm lines the gut on the inner side and body wall on the outer side. This method of coelom formation is called enterocoelous.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50002"/>
                </a:solidFill>
                <a:effectLst/>
                <a:latin typeface="Verdana" pitchFamily="34" charset="0"/>
                <a:cs typeface="Arial" pitchFamily="34" charset="0"/>
              </a:rPr>
              <a:t>  </a:t>
            </a:r>
            <a:r>
              <a:rPr kumimoji="0" lang="en-US" sz="39000" b="0" i="0" u="none" strike="noStrike" cap="none" normalizeH="0" baseline="0" smtClean="0">
                <a:ln>
                  <a:noFill/>
                </a:ln>
                <a:solidFill>
                  <a:srgbClr val="050002"/>
                </a:solidFill>
                <a:effectLst/>
                <a:latin typeface="Verdana" pitchFamily="34" charset="0"/>
                <a:cs typeface="Arial" pitchFamily="34" charset="0"/>
              </a:rPr>
              <a:t> </a:t>
            </a:r>
            <a:r>
              <a:rPr kumimoji="0" lang="en-US" sz="1000" b="0" i="0" u="none" strike="noStrike" cap="none" normalizeH="0" baseline="0" smtClean="0">
                <a:ln>
                  <a:noFill/>
                </a:ln>
                <a:solidFill>
                  <a:srgbClr val="050002"/>
                </a:solidFill>
                <a:effectLst/>
                <a:latin typeface="Verdana" pitchFamily="34" charset="0"/>
                <a:cs typeface="Arial" pitchFamily="34" charset="0"/>
              </a:rPr>
              <a:t>                                                                                                                                                                                                                                 </a:t>
            </a:r>
          </a:p>
        </p:txBody>
      </p:sp>
      <p:pic>
        <p:nvPicPr>
          <p:cNvPr id="22530" name="Picture 2" descr="enterocoelomates, endoderm, ectoderm, mesoderm, archenteron, vlastocoel, gut"/>
          <p:cNvPicPr>
            <a:picLocks noChangeAspect="1" noChangeArrowheads="1"/>
          </p:cNvPicPr>
          <p:nvPr/>
        </p:nvPicPr>
        <p:blipFill>
          <a:blip r:embed="rId2" cstate="print"/>
          <a:srcRect/>
          <a:stretch>
            <a:fillRect/>
          </a:stretch>
        </p:blipFill>
        <p:spPr bwMode="auto">
          <a:xfrm>
            <a:off x="899592" y="980728"/>
            <a:ext cx="7465347" cy="458213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6102424" cy="1754326"/>
          </a:xfrm>
          <a:prstGeom prst="rect">
            <a:avLst/>
          </a:prstGeom>
        </p:spPr>
        <p:txBody>
          <a:bodyPr wrap="square">
            <a:spAutoFit/>
          </a:bodyPr>
          <a:lstStyle/>
          <a:p>
            <a:r>
              <a:rPr lang="en-IN" dirty="0"/>
              <a:t>The </a:t>
            </a:r>
            <a:r>
              <a:rPr lang="en-IN" b="1" dirty="0" err="1"/>
              <a:t>coelom</a:t>
            </a:r>
            <a:r>
              <a:rPr lang="en-IN" dirty="0"/>
              <a:t> allows for compartmentalization of the body parts, so that different organ systems can evolve and nutrient transport is possible. Additionally, because the </a:t>
            </a:r>
            <a:r>
              <a:rPr lang="en-IN" b="1" dirty="0" err="1"/>
              <a:t>coelom</a:t>
            </a:r>
            <a:r>
              <a:rPr lang="en-IN" dirty="0"/>
              <a:t> is a fluid-filled cavity, it protects the organs from shock and compression. Simple animals, such as worms and jellyfish, do not have a </a:t>
            </a:r>
            <a:r>
              <a:rPr lang="en-IN" b="1" dirty="0" err="1"/>
              <a:t>coelom</a:t>
            </a:r>
            <a:r>
              <a:rPr lang="en-IN" dirty="0"/>
              <a:t>.</a:t>
            </a:r>
          </a:p>
        </p:txBody>
      </p:sp>
      <p:sp>
        <p:nvSpPr>
          <p:cNvPr id="3" name="Rectangle 2"/>
          <p:cNvSpPr/>
          <p:nvPr/>
        </p:nvSpPr>
        <p:spPr>
          <a:xfrm>
            <a:off x="827584" y="2348880"/>
            <a:ext cx="6030416" cy="2585323"/>
          </a:xfrm>
          <a:prstGeom prst="rect">
            <a:avLst/>
          </a:prstGeom>
        </p:spPr>
        <p:txBody>
          <a:bodyPr wrap="square">
            <a:spAutoFit/>
          </a:bodyPr>
          <a:lstStyle/>
          <a:p>
            <a:r>
              <a:rPr lang="en-IN" dirty="0" smtClean="0"/>
              <a:t>The term </a:t>
            </a:r>
            <a:r>
              <a:rPr lang="en-IN" dirty="0" err="1" smtClean="0"/>
              <a:t>coelom</a:t>
            </a:r>
            <a:r>
              <a:rPr lang="en-IN" dirty="0" smtClean="0"/>
              <a:t> was suggested by Haeckel in 1872. A </a:t>
            </a:r>
            <a:r>
              <a:rPr lang="en-IN" dirty="0" err="1" smtClean="0"/>
              <a:t>coelom</a:t>
            </a:r>
            <a:r>
              <a:rPr lang="en-IN" dirty="0" smtClean="0"/>
              <a:t> (Greek: </a:t>
            </a:r>
            <a:r>
              <a:rPr lang="en-IN" dirty="0" err="1" smtClean="0"/>
              <a:t>coel</a:t>
            </a:r>
            <a:r>
              <a:rPr lang="en-IN" dirty="0" smtClean="0"/>
              <a:t> = hollow cavity) is a fluid-filled cavity between the alimentary canal and the body wall lined on all sides by mesoderm. ® Features of a True </a:t>
            </a:r>
            <a:r>
              <a:rPr lang="en-IN" dirty="0" err="1" smtClean="0"/>
              <a:t>Coelom</a:t>
            </a:r>
            <a:r>
              <a:rPr lang="en-IN" dirty="0" smtClean="0"/>
              <a:t> ® It is a secondary body cavity formed by the splitting of mesoderm during embryonic development. ® It is also bounded on all sides by a definite </a:t>
            </a:r>
            <a:r>
              <a:rPr lang="en-IN" dirty="0" err="1" smtClean="0"/>
              <a:t>coelomic</a:t>
            </a:r>
            <a:r>
              <a:rPr lang="en-IN" dirty="0" smtClean="0"/>
              <a:t> epithelium. ® It consists of </a:t>
            </a:r>
            <a:r>
              <a:rPr lang="en-IN" dirty="0" err="1" smtClean="0"/>
              <a:t>colorless</a:t>
            </a:r>
            <a:r>
              <a:rPr lang="en-IN" dirty="0" smtClean="0"/>
              <a:t> </a:t>
            </a:r>
            <a:r>
              <a:rPr lang="en-IN" dirty="0" err="1" smtClean="0"/>
              <a:t>coelomic</a:t>
            </a:r>
            <a:r>
              <a:rPr lang="en-IN" dirty="0" smtClean="0"/>
              <a:t> fluid also the excretory organs open into it. ® Reproductive organs arise from its walls.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6462464" cy="1200329"/>
          </a:xfrm>
          <a:prstGeom prst="rect">
            <a:avLst/>
          </a:prstGeom>
        </p:spPr>
        <p:txBody>
          <a:bodyPr wrap="square">
            <a:spAutoFit/>
          </a:bodyPr>
          <a:lstStyle/>
          <a:p>
            <a:r>
              <a:rPr lang="en-IN" b="1" dirty="0" err="1" smtClean="0">
                <a:solidFill>
                  <a:srgbClr val="FF0000"/>
                </a:solidFill>
              </a:rPr>
              <a:t>Acoelomata</a:t>
            </a:r>
            <a:r>
              <a:rPr lang="en-IN" dirty="0" smtClean="0"/>
              <a:t>: </a:t>
            </a:r>
            <a:r>
              <a:rPr lang="en-IN" dirty="0" err="1" smtClean="0"/>
              <a:t>Acoelomates</a:t>
            </a:r>
            <a:r>
              <a:rPr lang="en-IN" dirty="0" smtClean="0"/>
              <a:t> do not have a </a:t>
            </a:r>
            <a:r>
              <a:rPr lang="en-IN" dirty="0" err="1" smtClean="0"/>
              <a:t>coelom</a:t>
            </a:r>
            <a:r>
              <a:rPr lang="en-IN" dirty="0" smtClean="0"/>
              <a:t> or body cavity. The space between the body wall and gut is filled up by </a:t>
            </a:r>
            <a:r>
              <a:rPr lang="en-IN" dirty="0" err="1" smtClean="0"/>
              <a:t>mesenchyme</a:t>
            </a:r>
            <a:r>
              <a:rPr lang="en-IN" dirty="0" smtClean="0"/>
              <a:t> and muscle fibres. ® </a:t>
            </a:r>
            <a:r>
              <a:rPr lang="en-IN" dirty="0" err="1" smtClean="0"/>
              <a:t>Eg</a:t>
            </a:r>
            <a:r>
              <a:rPr lang="en-IN" dirty="0" smtClean="0"/>
              <a:t>: phylum </a:t>
            </a:r>
            <a:r>
              <a:rPr lang="en-IN" dirty="0" err="1" smtClean="0"/>
              <a:t>Porifera</a:t>
            </a:r>
            <a:r>
              <a:rPr lang="en-IN" dirty="0" smtClean="0"/>
              <a:t>, </a:t>
            </a:r>
            <a:r>
              <a:rPr lang="en-IN" dirty="0" err="1" smtClean="0"/>
              <a:t>Coelenterata</a:t>
            </a:r>
            <a:r>
              <a:rPr lang="en-IN" dirty="0" smtClean="0"/>
              <a:t>, </a:t>
            </a:r>
            <a:r>
              <a:rPr lang="en-IN" dirty="0" err="1" smtClean="0"/>
              <a:t>Platyhelminthes</a:t>
            </a:r>
            <a:r>
              <a:rPr lang="en-IN" dirty="0" smtClean="0"/>
              <a:t> and </a:t>
            </a:r>
            <a:r>
              <a:rPr lang="en-IN" dirty="0" err="1" smtClean="0"/>
              <a:t>Nemertinea</a:t>
            </a:r>
            <a:endParaRPr lang="en-IN" dirty="0"/>
          </a:p>
        </p:txBody>
      </p:sp>
      <p:sp>
        <p:nvSpPr>
          <p:cNvPr id="3" name="Rectangle 2"/>
          <p:cNvSpPr/>
          <p:nvPr/>
        </p:nvSpPr>
        <p:spPr>
          <a:xfrm>
            <a:off x="683568" y="1700808"/>
            <a:ext cx="4888322" cy="369332"/>
          </a:xfrm>
          <a:prstGeom prst="rect">
            <a:avLst/>
          </a:prstGeom>
        </p:spPr>
        <p:txBody>
          <a:bodyPr wrap="square">
            <a:spAutoFit/>
          </a:bodyPr>
          <a:lstStyle/>
          <a:p>
            <a:r>
              <a:rPr lang="en-IN" b="1" dirty="0" err="1" smtClean="0"/>
              <a:t>Pseudocoelomata</a:t>
            </a:r>
            <a:endParaRPr lang="en-IN" b="1" dirty="0"/>
          </a:p>
        </p:txBody>
      </p:sp>
      <p:sp>
        <p:nvSpPr>
          <p:cNvPr id="4" name="Rectangle 3"/>
          <p:cNvSpPr/>
          <p:nvPr/>
        </p:nvSpPr>
        <p:spPr>
          <a:xfrm>
            <a:off x="251520" y="1988840"/>
            <a:ext cx="6606480" cy="2308324"/>
          </a:xfrm>
          <a:prstGeom prst="rect">
            <a:avLst/>
          </a:prstGeom>
        </p:spPr>
        <p:txBody>
          <a:bodyPr wrap="square">
            <a:spAutoFit/>
          </a:bodyPr>
          <a:lstStyle/>
          <a:p>
            <a:r>
              <a:rPr lang="en-IN" dirty="0" smtClean="0"/>
              <a:t>The space between the body wall and gut encloses a fluid filled cavity which is not lined by </a:t>
            </a:r>
            <a:r>
              <a:rPr lang="en-IN" dirty="0" err="1" smtClean="0"/>
              <a:t>mesodermal</a:t>
            </a:r>
            <a:r>
              <a:rPr lang="en-IN" dirty="0" smtClean="0"/>
              <a:t> epithelial cells. It is known as </a:t>
            </a:r>
            <a:r>
              <a:rPr lang="en-IN" dirty="0" err="1" smtClean="0"/>
              <a:t>pseudocoel</a:t>
            </a:r>
            <a:r>
              <a:rPr lang="en-IN" dirty="0" smtClean="0"/>
              <a:t> or false </a:t>
            </a:r>
            <a:r>
              <a:rPr lang="en-IN" dirty="0" err="1" smtClean="0"/>
              <a:t>coelom</a:t>
            </a:r>
            <a:r>
              <a:rPr lang="en-IN" dirty="0" smtClean="0"/>
              <a:t> and the animals possessing it are known as </a:t>
            </a:r>
            <a:r>
              <a:rPr lang="en-IN" dirty="0" err="1" smtClean="0"/>
              <a:t>pseudocoelomates</a:t>
            </a:r>
            <a:r>
              <a:rPr lang="en-IN" dirty="0" smtClean="0"/>
              <a:t>. ® </a:t>
            </a:r>
            <a:r>
              <a:rPr lang="en-IN" dirty="0" err="1" smtClean="0"/>
              <a:t>Embryologically</a:t>
            </a:r>
            <a:r>
              <a:rPr lang="en-IN" dirty="0" smtClean="0"/>
              <a:t>, the </a:t>
            </a:r>
            <a:r>
              <a:rPr lang="en-IN" dirty="0" err="1" smtClean="0"/>
              <a:t>pseudocoelom</a:t>
            </a:r>
            <a:r>
              <a:rPr lang="en-IN" dirty="0" smtClean="0"/>
              <a:t> is derived from the </a:t>
            </a:r>
            <a:r>
              <a:rPr lang="en-IN" dirty="0" err="1" smtClean="0"/>
              <a:t>blastocoel</a:t>
            </a:r>
            <a:r>
              <a:rPr lang="en-IN" dirty="0" smtClean="0"/>
              <a:t> of the embryo. The internal organs are free within the space, as there is no peritoneum bounding the cavity ® </a:t>
            </a:r>
            <a:r>
              <a:rPr lang="en-IN" dirty="0" err="1" smtClean="0"/>
              <a:t>Eg</a:t>
            </a:r>
            <a:r>
              <a:rPr lang="en-IN" dirty="0" smtClean="0"/>
              <a:t>: phylum </a:t>
            </a:r>
            <a:r>
              <a:rPr lang="en-IN" dirty="0" err="1" smtClean="0"/>
              <a:t>Nematoda</a:t>
            </a:r>
            <a:r>
              <a:rPr lang="en-IN" dirty="0" smtClean="0"/>
              <a:t>, </a:t>
            </a:r>
            <a:r>
              <a:rPr lang="en-IN" dirty="0" err="1" smtClean="0"/>
              <a:t>Acanthocephala</a:t>
            </a:r>
            <a:r>
              <a:rPr lang="en-IN" dirty="0" smtClean="0"/>
              <a:t>, </a:t>
            </a:r>
            <a:r>
              <a:rPr lang="en-IN" dirty="0" err="1" smtClean="0"/>
              <a:t>Entoprocta</a:t>
            </a:r>
            <a:r>
              <a:rPr lang="en-IN" dirty="0" smtClean="0"/>
              <a:t>, </a:t>
            </a:r>
            <a:r>
              <a:rPr lang="en-IN" dirty="0" err="1" smtClean="0"/>
              <a:t>Rotifera</a:t>
            </a:r>
            <a:r>
              <a:rPr lang="en-IN" dirty="0" smtClean="0"/>
              <a:t>, and </a:t>
            </a:r>
            <a:r>
              <a:rPr lang="en-IN" dirty="0" err="1" smtClean="0"/>
              <a:t>Gastrotricha</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0"/>
            <a:ext cx="4775282" cy="369332"/>
          </a:xfrm>
          <a:prstGeom prst="rect">
            <a:avLst/>
          </a:prstGeom>
        </p:spPr>
        <p:txBody>
          <a:bodyPr wrap="square">
            <a:spAutoFit/>
          </a:bodyPr>
          <a:lstStyle/>
          <a:p>
            <a:r>
              <a:rPr lang="en-IN" b="1" dirty="0" err="1" smtClean="0"/>
              <a:t>Coelomata</a:t>
            </a:r>
            <a:endParaRPr lang="en-IN" b="1" dirty="0"/>
          </a:p>
        </p:txBody>
      </p:sp>
      <p:sp>
        <p:nvSpPr>
          <p:cNvPr id="3" name="Rectangle 2"/>
          <p:cNvSpPr/>
          <p:nvPr/>
        </p:nvSpPr>
        <p:spPr>
          <a:xfrm>
            <a:off x="323528" y="404664"/>
            <a:ext cx="6534472" cy="2031325"/>
          </a:xfrm>
          <a:prstGeom prst="rect">
            <a:avLst/>
          </a:prstGeom>
        </p:spPr>
        <p:txBody>
          <a:bodyPr wrap="square">
            <a:spAutoFit/>
          </a:bodyPr>
          <a:lstStyle/>
          <a:p>
            <a:r>
              <a:rPr lang="en-IN" dirty="0" smtClean="0"/>
              <a:t>In rest of the </a:t>
            </a:r>
            <a:r>
              <a:rPr lang="en-IN" dirty="0" err="1" smtClean="0"/>
              <a:t>bilateria</a:t>
            </a:r>
            <a:r>
              <a:rPr lang="en-IN" dirty="0" smtClean="0"/>
              <a:t>, the body-cavity present between the body wall and gut is lined by a peritoneum. Peritoneum consists of epithelial cells derived by embryonic mesoderm. This type of cavity is known as true </a:t>
            </a:r>
            <a:r>
              <a:rPr lang="en-IN" dirty="0" err="1" smtClean="0"/>
              <a:t>coelom</a:t>
            </a:r>
            <a:r>
              <a:rPr lang="en-IN" dirty="0" smtClean="0"/>
              <a:t> and the animals possessing it are known as </a:t>
            </a:r>
            <a:r>
              <a:rPr lang="en-IN" dirty="0" err="1" smtClean="0"/>
              <a:t>Eucoelomates</a:t>
            </a:r>
            <a:r>
              <a:rPr lang="en-IN" dirty="0" smtClean="0"/>
              <a:t> ® </a:t>
            </a:r>
            <a:r>
              <a:rPr lang="en-IN" dirty="0" err="1" smtClean="0"/>
              <a:t>Eg</a:t>
            </a:r>
            <a:r>
              <a:rPr lang="en-IN" dirty="0" smtClean="0"/>
              <a:t>: phylum </a:t>
            </a:r>
            <a:r>
              <a:rPr lang="en-IN" dirty="0" err="1" smtClean="0"/>
              <a:t>Annelida</a:t>
            </a:r>
            <a:r>
              <a:rPr lang="en-IN" dirty="0" smtClean="0"/>
              <a:t>, </a:t>
            </a:r>
            <a:r>
              <a:rPr lang="en-IN" dirty="0" err="1" smtClean="0"/>
              <a:t>Arthropoda</a:t>
            </a:r>
            <a:r>
              <a:rPr lang="en-IN" dirty="0" smtClean="0"/>
              <a:t>, </a:t>
            </a:r>
            <a:r>
              <a:rPr lang="en-IN" dirty="0" err="1" smtClean="0"/>
              <a:t>Mollusca</a:t>
            </a:r>
            <a:r>
              <a:rPr lang="en-IN" dirty="0" smtClean="0"/>
              <a:t>, </a:t>
            </a:r>
            <a:r>
              <a:rPr lang="en-IN" dirty="0" err="1" smtClean="0"/>
              <a:t>Echinodermata</a:t>
            </a:r>
            <a:r>
              <a:rPr lang="en-IN" dirty="0" smtClean="0"/>
              <a:t>, </a:t>
            </a:r>
            <a:r>
              <a:rPr lang="en-IN" dirty="0" err="1" smtClean="0"/>
              <a:t>Hemichordata</a:t>
            </a:r>
            <a:r>
              <a:rPr lang="en-IN" dirty="0" smtClean="0"/>
              <a:t> and </a:t>
            </a:r>
            <a:r>
              <a:rPr lang="en-IN" dirty="0" err="1" smtClean="0"/>
              <a:t>Chordata</a:t>
            </a:r>
            <a:r>
              <a:rPr lang="en-IN" dirty="0" smtClean="0"/>
              <a:t>. ® True </a:t>
            </a:r>
            <a:r>
              <a:rPr lang="en-IN" dirty="0" err="1" smtClean="0"/>
              <a:t>coelomates</a:t>
            </a:r>
            <a:r>
              <a:rPr lang="en-IN" dirty="0" smtClean="0"/>
              <a:t> are of the following types. </a:t>
            </a:r>
            <a:r>
              <a:rPr lang="en-IN" b="1" dirty="0" smtClean="0">
                <a:solidFill>
                  <a:srgbClr val="FF0000"/>
                </a:solidFill>
              </a:rPr>
              <a:t>§ </a:t>
            </a:r>
            <a:r>
              <a:rPr lang="en-IN" b="1" dirty="0" err="1" smtClean="0">
                <a:solidFill>
                  <a:srgbClr val="FF0000"/>
                </a:solidFill>
              </a:rPr>
              <a:t>Schizocoelomates</a:t>
            </a:r>
            <a:r>
              <a:rPr lang="en-IN" b="1" dirty="0" smtClean="0">
                <a:solidFill>
                  <a:srgbClr val="FF0000"/>
                </a:solidFill>
              </a:rPr>
              <a:t> § </a:t>
            </a:r>
            <a:r>
              <a:rPr lang="en-IN" b="1" dirty="0" err="1" smtClean="0">
                <a:solidFill>
                  <a:srgbClr val="FF0000"/>
                </a:solidFill>
              </a:rPr>
              <a:t>Enterocoelomates</a:t>
            </a:r>
            <a:endParaRPr lang="en-IN" b="1" dirty="0">
              <a:solidFill>
                <a:srgbClr val="FF0000"/>
              </a:solidFill>
            </a:endParaRPr>
          </a:p>
        </p:txBody>
      </p:sp>
      <p:sp>
        <p:nvSpPr>
          <p:cNvPr id="4" name="Rectangle 3"/>
          <p:cNvSpPr/>
          <p:nvPr/>
        </p:nvSpPr>
        <p:spPr>
          <a:xfrm>
            <a:off x="683568" y="2564903"/>
            <a:ext cx="7992888" cy="1477328"/>
          </a:xfrm>
          <a:prstGeom prst="rect">
            <a:avLst/>
          </a:prstGeom>
        </p:spPr>
        <p:txBody>
          <a:bodyPr wrap="square">
            <a:spAutoFit/>
          </a:bodyPr>
          <a:lstStyle/>
          <a:p>
            <a:r>
              <a:rPr lang="en-IN" b="1" dirty="0" err="1" smtClean="0">
                <a:solidFill>
                  <a:srgbClr val="FF0000"/>
                </a:solidFill>
              </a:rPr>
              <a:t>Schizocoelomates</a:t>
            </a:r>
            <a:r>
              <a:rPr lang="en-IN" dirty="0" smtClean="0">
                <a:solidFill>
                  <a:srgbClr val="FF0000"/>
                </a:solidFill>
              </a:rPr>
              <a:t> </a:t>
            </a:r>
            <a:r>
              <a:rPr lang="en-IN" dirty="0" smtClean="0"/>
              <a:t>are true </a:t>
            </a:r>
            <a:r>
              <a:rPr lang="en-IN" dirty="0" err="1" smtClean="0"/>
              <a:t>coelomates</a:t>
            </a:r>
            <a:r>
              <a:rPr lang="en-IN" dirty="0" smtClean="0"/>
              <a:t> in which the body cavity originates by splitting of </a:t>
            </a:r>
            <a:r>
              <a:rPr lang="en-IN" dirty="0" err="1" smtClean="0"/>
              <a:t>mesodermal</a:t>
            </a:r>
            <a:r>
              <a:rPr lang="en-IN" dirty="0" smtClean="0"/>
              <a:t> tissue at the time of </a:t>
            </a:r>
            <a:r>
              <a:rPr lang="en-IN" dirty="0" err="1" smtClean="0"/>
              <a:t>gastrulation</a:t>
            </a:r>
            <a:r>
              <a:rPr lang="en-IN" dirty="0" smtClean="0"/>
              <a:t>. This method of </a:t>
            </a:r>
            <a:r>
              <a:rPr lang="en-IN" dirty="0" err="1" smtClean="0"/>
              <a:t>coelom</a:t>
            </a:r>
            <a:r>
              <a:rPr lang="en-IN" dirty="0" smtClean="0"/>
              <a:t> formation is called </a:t>
            </a:r>
            <a:r>
              <a:rPr lang="en-IN" dirty="0" err="1" smtClean="0"/>
              <a:t>schizocoelous</a:t>
            </a:r>
            <a:r>
              <a:rPr lang="en-IN" dirty="0" smtClean="0"/>
              <a:t> (Greek: </a:t>
            </a:r>
            <a:r>
              <a:rPr lang="en-IN" dirty="0" err="1" smtClean="0"/>
              <a:t>sch</a:t>
            </a:r>
            <a:r>
              <a:rPr lang="en-IN" dirty="0" smtClean="0"/>
              <a:t> </a:t>
            </a:r>
            <a:r>
              <a:rPr lang="en-IN" dirty="0" err="1" smtClean="0"/>
              <a:t>izo</a:t>
            </a:r>
            <a:r>
              <a:rPr lang="en-IN" dirty="0" smtClean="0"/>
              <a:t> = split), and occurs in animals like annelids, arthropods and </a:t>
            </a:r>
            <a:r>
              <a:rPr lang="en-IN" dirty="0" err="1" smtClean="0"/>
              <a:t>mollusks</a:t>
            </a:r>
            <a:r>
              <a:rPr lang="en-IN" dirty="0" smtClean="0"/>
              <a:t>. Sometimes the </a:t>
            </a:r>
            <a:r>
              <a:rPr lang="en-IN" dirty="0" err="1" smtClean="0"/>
              <a:t>schizocoelom</a:t>
            </a:r>
            <a:r>
              <a:rPr lang="en-IN" dirty="0" smtClean="0"/>
              <a:t> is filled with blood and is called </a:t>
            </a:r>
            <a:r>
              <a:rPr lang="en-IN" dirty="0" err="1" smtClean="0"/>
              <a:t>haemocoel</a:t>
            </a:r>
            <a:r>
              <a:rPr lang="en-IN" dirty="0" smtClean="0"/>
              <a:t> as in arthropods and </a:t>
            </a:r>
            <a:r>
              <a:rPr lang="en-IN" dirty="0" err="1" smtClean="0"/>
              <a:t>mollucs</a:t>
            </a:r>
            <a:r>
              <a:rPr lang="en-IN" dirty="0" smtClean="0"/>
              <a:t>. Evolution of </a:t>
            </a:r>
            <a:r>
              <a:rPr lang="en-IN" dirty="0" err="1" smtClean="0"/>
              <a:t>Coelom</a:t>
            </a:r>
            <a:r>
              <a:rPr lang="en-IN" dirty="0" smtClean="0"/>
              <a:t> lecture </a:t>
            </a:r>
            <a:endParaRPr lang="en-IN" dirty="0"/>
          </a:p>
        </p:txBody>
      </p:sp>
      <p:sp>
        <p:nvSpPr>
          <p:cNvPr id="5" name="Rectangle 4"/>
          <p:cNvSpPr/>
          <p:nvPr/>
        </p:nvSpPr>
        <p:spPr>
          <a:xfrm>
            <a:off x="467544" y="4149080"/>
            <a:ext cx="8208912" cy="1200329"/>
          </a:xfrm>
          <a:prstGeom prst="rect">
            <a:avLst/>
          </a:prstGeom>
        </p:spPr>
        <p:txBody>
          <a:bodyPr wrap="square">
            <a:spAutoFit/>
          </a:bodyPr>
          <a:lstStyle/>
          <a:p>
            <a:r>
              <a:rPr lang="en-IN" b="1" dirty="0" err="1" smtClean="0">
                <a:solidFill>
                  <a:srgbClr val="FF0000"/>
                </a:solidFill>
              </a:rPr>
              <a:t>Enterocoelomates</a:t>
            </a:r>
            <a:r>
              <a:rPr lang="en-IN" dirty="0" smtClean="0"/>
              <a:t>: In most </a:t>
            </a:r>
            <a:r>
              <a:rPr lang="en-IN" dirty="0" err="1" smtClean="0"/>
              <a:t>deuterostomes</a:t>
            </a:r>
            <a:r>
              <a:rPr lang="en-IN" dirty="0" smtClean="0"/>
              <a:t>, such as chordates and echinoderms, the </a:t>
            </a:r>
            <a:r>
              <a:rPr lang="en-IN" dirty="0" err="1" smtClean="0"/>
              <a:t>coelom</a:t>
            </a:r>
            <a:r>
              <a:rPr lang="en-IN" dirty="0" smtClean="0"/>
              <a:t> originates by out-pouching of the archenteron during </a:t>
            </a:r>
            <a:r>
              <a:rPr lang="en-IN" dirty="0" err="1" smtClean="0"/>
              <a:t>gastrulation</a:t>
            </a:r>
            <a:r>
              <a:rPr lang="en-IN" dirty="0" smtClean="0"/>
              <a:t>. Each pouch then expands and its mesoderm lines the gut on the inner side and body wall on the outer side. This method of </a:t>
            </a:r>
            <a:r>
              <a:rPr lang="en-IN" dirty="0" err="1" smtClean="0"/>
              <a:t>coelom</a:t>
            </a:r>
            <a:r>
              <a:rPr lang="en-IN" dirty="0" smtClean="0"/>
              <a:t> formation is called </a:t>
            </a:r>
            <a:r>
              <a:rPr lang="en-IN" dirty="0" err="1" smtClean="0"/>
              <a:t>enterocoelous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5434694" cy="369332"/>
          </a:xfrm>
          <a:prstGeom prst="rect">
            <a:avLst/>
          </a:prstGeom>
        </p:spPr>
        <p:txBody>
          <a:bodyPr wrap="square">
            <a:spAutoFit/>
          </a:bodyPr>
          <a:lstStyle/>
          <a:p>
            <a:r>
              <a:rPr lang="en-IN" b="1" dirty="0" smtClean="0"/>
              <a:t>Significance of </a:t>
            </a:r>
            <a:r>
              <a:rPr lang="en-IN" b="1" dirty="0" err="1" smtClean="0"/>
              <a:t>Coelom</a:t>
            </a:r>
            <a:r>
              <a:rPr lang="en-IN" dirty="0" smtClean="0"/>
              <a:t>:</a:t>
            </a:r>
            <a:endParaRPr lang="en-IN" dirty="0"/>
          </a:p>
        </p:txBody>
      </p:sp>
      <p:sp>
        <p:nvSpPr>
          <p:cNvPr id="3" name="Rectangle 2"/>
          <p:cNvSpPr/>
          <p:nvPr/>
        </p:nvSpPr>
        <p:spPr>
          <a:xfrm>
            <a:off x="395536" y="692697"/>
            <a:ext cx="8136904" cy="2585323"/>
          </a:xfrm>
          <a:prstGeom prst="rect">
            <a:avLst/>
          </a:prstGeom>
        </p:spPr>
        <p:txBody>
          <a:bodyPr wrap="square">
            <a:spAutoFit/>
          </a:bodyPr>
          <a:lstStyle/>
          <a:p>
            <a:r>
              <a:rPr lang="en-IN" dirty="0" smtClean="0"/>
              <a:t>The </a:t>
            </a:r>
            <a:r>
              <a:rPr lang="en-IN" dirty="0" err="1" smtClean="0"/>
              <a:t>coelomic</a:t>
            </a:r>
            <a:r>
              <a:rPr lang="en-IN" dirty="0" smtClean="0"/>
              <a:t> fluid content facilitates smooth transportation of particles or materials in solution. </a:t>
            </a:r>
          </a:p>
          <a:p>
            <a:r>
              <a:rPr lang="en-IN" dirty="0" smtClean="0"/>
              <a:t>® </a:t>
            </a:r>
            <a:r>
              <a:rPr lang="en-IN" dirty="0" err="1" smtClean="0"/>
              <a:t>Coelom</a:t>
            </a:r>
            <a:r>
              <a:rPr lang="en-IN" dirty="0" smtClean="0"/>
              <a:t> affords flexibility to the body and extends room for the movement of the gut which remains suspended.</a:t>
            </a:r>
          </a:p>
          <a:p>
            <a:r>
              <a:rPr lang="en-IN" dirty="0" smtClean="0"/>
              <a:t> ® Gonads which develop from </a:t>
            </a:r>
            <a:r>
              <a:rPr lang="en-IN" dirty="0" err="1" smtClean="0"/>
              <a:t>coelomic</a:t>
            </a:r>
            <a:r>
              <a:rPr lang="en-IN" dirty="0" smtClean="0"/>
              <a:t> epithelium are housed in the cavity of the </a:t>
            </a:r>
            <a:r>
              <a:rPr lang="en-IN" dirty="0" err="1" smtClean="0"/>
              <a:t>coelom</a:t>
            </a:r>
            <a:r>
              <a:rPr lang="en-IN" dirty="0" smtClean="0"/>
              <a:t>. So also are the </a:t>
            </a:r>
            <a:r>
              <a:rPr lang="en-IN" dirty="0" err="1" smtClean="0"/>
              <a:t>nephridial</a:t>
            </a:r>
            <a:r>
              <a:rPr lang="en-IN" dirty="0" smtClean="0"/>
              <a:t> tubules, which connect the </a:t>
            </a:r>
            <a:r>
              <a:rPr lang="en-IN" dirty="0" err="1" smtClean="0"/>
              <a:t>coelom</a:t>
            </a:r>
            <a:r>
              <a:rPr lang="en-IN" dirty="0" smtClean="0"/>
              <a:t> to the exterior and in some cases allow the passage of eggs and sperms.</a:t>
            </a:r>
          </a:p>
          <a:p>
            <a:r>
              <a:rPr lang="en-IN" dirty="0" smtClean="0"/>
              <a:t> ® The </a:t>
            </a:r>
            <a:r>
              <a:rPr lang="en-IN" dirty="0" err="1" smtClean="0"/>
              <a:t>coelom</a:t>
            </a:r>
            <a:r>
              <a:rPr lang="en-IN" dirty="0" smtClean="0"/>
              <a:t> filled with incompressible </a:t>
            </a:r>
            <a:r>
              <a:rPr lang="en-IN" dirty="0" err="1" smtClean="0"/>
              <a:t>coelomic</a:t>
            </a:r>
            <a:r>
              <a:rPr lang="en-IN" dirty="0" smtClean="0"/>
              <a:t> fluid acts as a hydrostatic skeleton and helps in locomotion</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Evolution - muskaansparadise"/>
          <p:cNvPicPr>
            <a:picLocks noChangeAspect="1" noChangeArrowheads="1"/>
          </p:cNvPicPr>
          <p:nvPr/>
        </p:nvPicPr>
        <p:blipFill>
          <a:blip r:embed="rId2" cstate="print"/>
          <a:srcRect/>
          <a:stretch>
            <a:fillRect/>
          </a:stretch>
        </p:blipFill>
        <p:spPr bwMode="auto">
          <a:xfrm>
            <a:off x="1547664" y="404664"/>
            <a:ext cx="6096000" cy="4572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PSEUDOCOELOMATE The Condition PSEUDOCOELOM"/>
          <p:cNvPicPr>
            <a:picLocks noChangeAspect="1" noChangeArrowheads="1"/>
          </p:cNvPicPr>
          <p:nvPr/>
        </p:nvPicPr>
        <p:blipFill>
          <a:blip r:embed="rId2" cstate="print"/>
          <a:srcRect/>
          <a:stretch>
            <a:fillRect/>
          </a:stretch>
        </p:blipFill>
        <p:spPr bwMode="auto">
          <a:xfrm>
            <a:off x="755576" y="260649"/>
            <a:ext cx="3821977" cy="29523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coelomate Definition and Examples"/>
          <p:cNvPicPr>
            <a:picLocks noChangeAspect="1" noChangeArrowheads="1"/>
          </p:cNvPicPr>
          <p:nvPr/>
        </p:nvPicPr>
        <p:blipFill>
          <a:blip r:embed="rId2" cstate="print"/>
          <a:srcRect/>
          <a:stretch>
            <a:fillRect/>
          </a:stretch>
        </p:blipFill>
        <p:spPr bwMode="auto">
          <a:xfrm>
            <a:off x="611560" y="908720"/>
            <a:ext cx="7920880" cy="528058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oelom in Animals: Types of Coleom, Coelomata and Acoelomata | Study&amp;Score"/>
          <p:cNvPicPr>
            <a:picLocks noChangeAspect="1" noChangeArrowheads="1"/>
          </p:cNvPicPr>
          <p:nvPr/>
        </p:nvPicPr>
        <p:blipFill>
          <a:blip r:embed="rId2" cstate="print"/>
          <a:srcRect/>
          <a:stretch>
            <a:fillRect/>
          </a:stretch>
        </p:blipFill>
        <p:spPr bwMode="auto">
          <a:xfrm>
            <a:off x="1331640" y="548680"/>
            <a:ext cx="7387977" cy="505532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551</Words>
  <Application>Microsoft Office PowerPoint</Application>
  <PresentationFormat>On-screen Show (4:3)</PresentationFormat>
  <Paragraphs>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coelom evolution</vt:lpstr>
      <vt:lpstr>Slide 2</vt:lpstr>
      <vt:lpstr>Slide 3</vt:lpstr>
      <vt:lpstr>Slide 4</vt:lpstr>
      <vt:lpstr>Slide 5</vt:lpstr>
      <vt:lpstr>Slide 6</vt:lpstr>
      <vt:lpstr>Slide 7</vt:lpstr>
      <vt:lpstr>Slide 8</vt:lpstr>
      <vt:lpstr>Slide 9</vt:lpstr>
      <vt:lpstr>Slide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18</cp:revision>
  <dcterms:created xsi:type="dcterms:W3CDTF">2020-11-01T04:32:52Z</dcterms:created>
  <dcterms:modified xsi:type="dcterms:W3CDTF">2020-11-01T05:08:41Z</dcterms:modified>
</cp:coreProperties>
</file>