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8902BFC3-12AC-47DF-A382-C369DE1731B7}" type="datetimeFigureOut">
              <a:rPr lang="en-IN" smtClean="0"/>
              <a:pPr/>
              <a:t>01-11-2020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890B7C4-FB3E-4BFE-BB28-B8EF55395818}"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902BFC3-12AC-47DF-A382-C369DE1731B7}" type="datetimeFigureOut">
              <a:rPr lang="en-IN" smtClean="0"/>
              <a:pPr/>
              <a:t>01-11-2020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890B7C4-FB3E-4BFE-BB28-B8EF55395818}"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902BFC3-12AC-47DF-A382-C369DE1731B7}" type="datetimeFigureOut">
              <a:rPr lang="en-IN" smtClean="0"/>
              <a:pPr/>
              <a:t>01-11-2020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890B7C4-FB3E-4BFE-BB28-B8EF55395818}"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902BFC3-12AC-47DF-A382-C369DE1731B7}" type="datetimeFigureOut">
              <a:rPr lang="en-IN" smtClean="0"/>
              <a:pPr/>
              <a:t>01-11-2020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890B7C4-FB3E-4BFE-BB28-B8EF55395818}"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02BFC3-12AC-47DF-A382-C369DE1731B7}" type="datetimeFigureOut">
              <a:rPr lang="en-IN" smtClean="0"/>
              <a:pPr/>
              <a:t>01-11-2020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890B7C4-FB3E-4BFE-BB28-B8EF55395818}"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8902BFC3-12AC-47DF-A382-C369DE1731B7}" type="datetimeFigureOut">
              <a:rPr lang="en-IN" smtClean="0"/>
              <a:pPr/>
              <a:t>01-11-2020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890B7C4-FB3E-4BFE-BB28-B8EF55395818}"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8902BFC3-12AC-47DF-A382-C369DE1731B7}" type="datetimeFigureOut">
              <a:rPr lang="en-IN" smtClean="0"/>
              <a:pPr/>
              <a:t>01-11-2020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890B7C4-FB3E-4BFE-BB28-B8EF55395818}"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902BFC3-12AC-47DF-A382-C369DE1731B7}" type="datetimeFigureOut">
              <a:rPr lang="en-IN" smtClean="0"/>
              <a:pPr/>
              <a:t>01-11-2020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890B7C4-FB3E-4BFE-BB28-B8EF55395818}"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02BFC3-12AC-47DF-A382-C369DE1731B7}" type="datetimeFigureOut">
              <a:rPr lang="en-IN" smtClean="0"/>
              <a:pPr/>
              <a:t>01-11-2020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890B7C4-FB3E-4BFE-BB28-B8EF55395818}"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02BFC3-12AC-47DF-A382-C369DE1731B7}" type="datetimeFigureOut">
              <a:rPr lang="en-IN" smtClean="0"/>
              <a:pPr/>
              <a:t>01-11-2020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890B7C4-FB3E-4BFE-BB28-B8EF55395818}"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02BFC3-12AC-47DF-A382-C369DE1731B7}" type="datetimeFigureOut">
              <a:rPr lang="en-IN" smtClean="0"/>
              <a:pPr/>
              <a:t>01-11-2020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890B7C4-FB3E-4BFE-BB28-B8EF55395818}"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02BFC3-12AC-47DF-A382-C369DE1731B7}" type="datetimeFigureOut">
              <a:rPr lang="en-IN" smtClean="0"/>
              <a:pPr/>
              <a:t>01-11-2020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90B7C4-FB3E-4BFE-BB28-B8EF55395818}"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Human" TargetMode="External"/><Relationship Id="rId2" Type="http://schemas.openxmlformats.org/officeDocument/2006/relationships/hyperlink" Target="https://en.wikipedia.org/wiki/Symmetry" TargetMode="External"/><Relationship Id="rId1" Type="http://schemas.openxmlformats.org/officeDocument/2006/relationships/slideLayout" Target="../slideLayouts/slideLayout7.xml"/><Relationship Id="rId6" Type="http://schemas.openxmlformats.org/officeDocument/2006/relationships/hyperlink" Target="https://en.wikipedia.org/wiki/Handedness" TargetMode="External"/><Relationship Id="rId5" Type="http://schemas.openxmlformats.org/officeDocument/2006/relationships/hyperlink" Target="https://en.wikipedia.org/wiki/Heart" TargetMode="External"/><Relationship Id="rId4" Type="http://schemas.openxmlformats.org/officeDocument/2006/relationships/hyperlink" Target="https://en.wikipedia.org/wiki/Lun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biologydictionary.net/sagittal-plane/"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b="1" dirty="0" smtClean="0"/>
              <a:t>symmetry</a:t>
            </a:r>
            <a:endParaRPr lang="en-IN" dirty="0"/>
          </a:p>
        </p:txBody>
      </p:sp>
      <p:sp>
        <p:nvSpPr>
          <p:cNvPr id="3" name="Subtitle 2"/>
          <p:cNvSpPr>
            <a:spLocks noGrp="1"/>
          </p:cNvSpPr>
          <p:nvPr>
            <p:ph type="subTitle" idx="1"/>
          </p:nvPr>
        </p:nvSpPr>
        <p:spPr/>
        <p:txBody>
          <a:bodyPr/>
          <a:lstStyle/>
          <a:p>
            <a:r>
              <a:rPr lang="en-US" smtClean="0"/>
              <a:t>Dr.M.Deivanayaki</a:t>
            </a:r>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692696"/>
            <a:ext cx="5670376" cy="1754326"/>
          </a:xfrm>
          <a:prstGeom prst="rect">
            <a:avLst/>
          </a:prstGeom>
        </p:spPr>
        <p:txBody>
          <a:bodyPr wrap="square">
            <a:spAutoFit/>
          </a:bodyPr>
          <a:lstStyle/>
          <a:p>
            <a:r>
              <a:rPr lang="en-IN" dirty="0"/>
              <a:t>Biological </a:t>
            </a:r>
            <a:r>
              <a:rPr lang="en-IN" b="1" dirty="0"/>
              <a:t>symmetry</a:t>
            </a:r>
            <a:r>
              <a:rPr lang="en-IN" dirty="0"/>
              <a:t> can be thought of as a balanced distribution of duplicate body parts or shapes within the body of an organism. ... There are only a few types of </a:t>
            </a:r>
            <a:r>
              <a:rPr lang="en-IN" b="1" dirty="0"/>
              <a:t>symmetry</a:t>
            </a:r>
            <a:r>
              <a:rPr lang="en-IN" dirty="0"/>
              <a:t> which are possible in body plans. These are radial (cylindrical), bilateral, </a:t>
            </a:r>
            <a:r>
              <a:rPr lang="en-IN" dirty="0" err="1"/>
              <a:t>biradial</a:t>
            </a:r>
            <a:r>
              <a:rPr lang="en-IN" dirty="0"/>
              <a:t> and spherical </a:t>
            </a:r>
            <a:r>
              <a:rPr lang="en-IN" b="1" dirty="0"/>
              <a:t>symmetry</a:t>
            </a:r>
            <a:r>
              <a:rPr lang="en-IN" dirty="0"/>
              <a:t>.</a:t>
            </a:r>
          </a:p>
        </p:txBody>
      </p:sp>
      <p:pic>
        <p:nvPicPr>
          <p:cNvPr id="1026" name="Picture 2" descr="Symmetry in biology - Wikipedia"/>
          <p:cNvPicPr>
            <a:picLocks noChangeAspect="1" noChangeArrowheads="1"/>
          </p:cNvPicPr>
          <p:nvPr/>
        </p:nvPicPr>
        <p:blipFill>
          <a:blip r:embed="rId2" cstate="print"/>
          <a:srcRect/>
          <a:stretch>
            <a:fillRect/>
          </a:stretch>
        </p:blipFill>
        <p:spPr bwMode="auto">
          <a:xfrm>
            <a:off x="2339752" y="2636912"/>
            <a:ext cx="3600400" cy="158417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5656" y="548680"/>
            <a:ext cx="5382344" cy="2308324"/>
          </a:xfrm>
          <a:prstGeom prst="rect">
            <a:avLst/>
          </a:prstGeom>
        </p:spPr>
        <p:txBody>
          <a:bodyPr wrap="square">
            <a:spAutoFit/>
          </a:bodyPr>
          <a:lstStyle/>
          <a:p>
            <a:r>
              <a:rPr lang="en-IN" b="1" dirty="0"/>
              <a:t>Asymmetry</a:t>
            </a:r>
            <a:r>
              <a:rPr lang="en-IN" dirty="0"/>
              <a:t> is the absence of, or a violation of, </a:t>
            </a:r>
            <a:r>
              <a:rPr lang="en-IN" dirty="0">
                <a:hlinkClick r:id="rId2" tooltip="Symmetry"/>
              </a:rPr>
              <a:t>symmetry</a:t>
            </a:r>
            <a:r>
              <a:rPr lang="en-IN" dirty="0"/>
              <a:t> (the property of an object being invariant to a transformation, such as reflection). Symmetry is an important property of both physical and abstract systems and it may be displayed in precise terms or in more aesthetic terms. The absence of or violation of symmetry that are either expected or desired can have important consequences for a system.</a:t>
            </a:r>
          </a:p>
        </p:txBody>
      </p:sp>
      <p:sp>
        <p:nvSpPr>
          <p:cNvPr id="3" name="Rectangle 2"/>
          <p:cNvSpPr/>
          <p:nvPr/>
        </p:nvSpPr>
        <p:spPr>
          <a:xfrm>
            <a:off x="1115616" y="2852936"/>
            <a:ext cx="7416824" cy="3416320"/>
          </a:xfrm>
          <a:prstGeom prst="rect">
            <a:avLst/>
          </a:prstGeom>
        </p:spPr>
        <p:txBody>
          <a:bodyPr wrap="square">
            <a:spAutoFit/>
          </a:bodyPr>
          <a:lstStyle/>
          <a:p>
            <a:r>
              <a:rPr lang="en-IN" dirty="0"/>
              <a:t>Asymmetry is an important and widespread trait, having evolved numerous times in many organisms and at many levels of organisation (ranging from individual cells, through organs, to entire body-shapes). Benefits of asymmetry sometimes have to do with improved spatial arrangements, such as the left </a:t>
            </a:r>
            <a:r>
              <a:rPr lang="en-IN" dirty="0">
                <a:hlinkClick r:id="rId3" tooltip="Human"/>
              </a:rPr>
              <a:t>human</a:t>
            </a:r>
            <a:r>
              <a:rPr lang="en-IN" dirty="0"/>
              <a:t> </a:t>
            </a:r>
            <a:r>
              <a:rPr lang="en-IN" dirty="0">
                <a:hlinkClick r:id="rId4" tooltip="Lung"/>
              </a:rPr>
              <a:t>lung</a:t>
            </a:r>
            <a:r>
              <a:rPr lang="en-IN" dirty="0"/>
              <a:t> being smaller, and having one fewer lobes than the right lung to make room for the asymmetrical </a:t>
            </a:r>
            <a:r>
              <a:rPr lang="en-IN" dirty="0">
                <a:hlinkClick r:id="rId5" tooltip="Heart"/>
              </a:rPr>
              <a:t>heart</a:t>
            </a:r>
            <a:r>
              <a:rPr lang="en-IN" dirty="0"/>
              <a:t>. In other examples, division of function between the right and left half may have been beneficial and has driven the asymmetry to become stronger. Such an explanation is usually given for mammal hand or paw preference (</a:t>
            </a:r>
            <a:r>
              <a:rPr lang="en-IN" dirty="0">
                <a:hlinkClick r:id="rId6" tooltip="Handedness"/>
              </a:rPr>
              <a:t>Handedness</a:t>
            </a:r>
            <a:r>
              <a:rPr lang="en-IN" dirty="0"/>
              <a:t>), an asymmetry in skill development in mammals. Training the neural pathways in a skill with one hand (or paw) may take less effort than doing the same with both hands.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ttps://upload.wikimedia.org/wikipedia/commons/thumb/2/22/Fiddler_Crab_Gulf_Coast.jpg/220px-Fiddler_Crab_Gulf_Coast.jpg"/>
          <p:cNvPicPr>
            <a:picLocks noChangeAspect="1" noChangeArrowheads="1"/>
          </p:cNvPicPr>
          <p:nvPr/>
        </p:nvPicPr>
        <p:blipFill>
          <a:blip r:embed="rId2" cstate="print"/>
          <a:srcRect/>
          <a:stretch>
            <a:fillRect/>
          </a:stretch>
        </p:blipFill>
        <p:spPr bwMode="auto">
          <a:xfrm>
            <a:off x="827583" y="404664"/>
            <a:ext cx="3648403" cy="2736304"/>
          </a:xfrm>
          <a:prstGeom prst="rect">
            <a:avLst/>
          </a:prstGeom>
          <a:noFill/>
        </p:spPr>
      </p:pic>
      <p:pic>
        <p:nvPicPr>
          <p:cNvPr id="17412" name="Picture 4" descr="Aglais urticae"/>
          <p:cNvPicPr>
            <a:picLocks noChangeAspect="1" noChangeArrowheads="1"/>
          </p:cNvPicPr>
          <p:nvPr/>
        </p:nvPicPr>
        <p:blipFill>
          <a:blip r:embed="rId3" cstate="print"/>
          <a:srcRect/>
          <a:stretch>
            <a:fillRect/>
          </a:stretch>
        </p:blipFill>
        <p:spPr bwMode="auto">
          <a:xfrm>
            <a:off x="1475656" y="4005064"/>
            <a:ext cx="2857500" cy="2095501"/>
          </a:xfrm>
          <a:prstGeom prst="rect">
            <a:avLst/>
          </a:prstGeom>
          <a:noFill/>
        </p:spPr>
      </p:pic>
      <p:sp>
        <p:nvSpPr>
          <p:cNvPr id="17414" name="AutoShape 6" descr="Biradial Symmetry: Definition, Advantages &amp; Examples | Study.co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7416" name="AutoShape 8" descr="Biradial Symmetry: Definition, Advantages &amp; Examples | Study.co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17418" name="Picture 10" descr="Biradial Symmetry: Definition, Advantages &amp; Examples | Study.com"/>
          <p:cNvPicPr>
            <a:picLocks noChangeAspect="1" noChangeArrowheads="1"/>
          </p:cNvPicPr>
          <p:nvPr/>
        </p:nvPicPr>
        <p:blipFill>
          <a:blip r:embed="rId4" cstate="print"/>
          <a:srcRect/>
          <a:stretch>
            <a:fillRect/>
          </a:stretch>
        </p:blipFill>
        <p:spPr bwMode="auto">
          <a:xfrm>
            <a:off x="5076056" y="188640"/>
            <a:ext cx="2667000" cy="2809876"/>
          </a:xfrm>
          <a:prstGeom prst="rect">
            <a:avLst/>
          </a:prstGeom>
          <a:noFill/>
        </p:spPr>
      </p:pic>
      <p:pic>
        <p:nvPicPr>
          <p:cNvPr id="17420" name="Picture 12" descr="Bilateral Symmetry: Definition, Examples &amp; Advantages - Video &amp; Lesson  Transcript | Study.com"/>
          <p:cNvPicPr>
            <a:picLocks noChangeAspect="1" noChangeArrowheads="1"/>
          </p:cNvPicPr>
          <p:nvPr/>
        </p:nvPicPr>
        <p:blipFill>
          <a:blip r:embed="rId5" cstate="print"/>
          <a:srcRect/>
          <a:stretch>
            <a:fillRect/>
          </a:stretch>
        </p:blipFill>
        <p:spPr bwMode="auto">
          <a:xfrm>
            <a:off x="4427984" y="3284984"/>
            <a:ext cx="4324350" cy="2476501"/>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332656"/>
            <a:ext cx="5958408" cy="2585323"/>
          </a:xfrm>
          <a:prstGeom prst="rect">
            <a:avLst/>
          </a:prstGeom>
        </p:spPr>
        <p:txBody>
          <a:bodyPr wrap="square">
            <a:spAutoFit/>
          </a:bodyPr>
          <a:lstStyle/>
          <a:p>
            <a:r>
              <a:rPr lang="en-IN" dirty="0"/>
              <a:t>Definition</a:t>
            </a:r>
          </a:p>
          <a:p>
            <a:r>
              <a:rPr lang="en-IN" b="1" dirty="0"/>
              <a:t>Radial symmetry </a:t>
            </a:r>
            <a:r>
              <a:rPr lang="en-IN" dirty="0"/>
              <a:t>describes living and non-living forms; these forms can be equally divided into three or more sections that, when rotated through a </a:t>
            </a:r>
            <a:r>
              <a:rPr lang="en-IN" dirty="0" err="1"/>
              <a:t>center</a:t>
            </a:r>
            <a:r>
              <a:rPr lang="en-IN" dirty="0"/>
              <a:t> of rotation by more than 0° and less than 360°, exactly match each other in orientation and shape. Radial symmetry does not deal with mirror images but near-perfect matches, for example the five equidistant arms of a starfish that circle its central body and are of the same size and shape.</a:t>
            </a:r>
          </a:p>
        </p:txBody>
      </p:sp>
      <p:sp>
        <p:nvSpPr>
          <p:cNvPr id="3" name="Rectangle 2"/>
          <p:cNvSpPr/>
          <p:nvPr/>
        </p:nvSpPr>
        <p:spPr>
          <a:xfrm>
            <a:off x="971600" y="3212976"/>
            <a:ext cx="5886400" cy="1754326"/>
          </a:xfrm>
          <a:prstGeom prst="rect">
            <a:avLst/>
          </a:prstGeom>
        </p:spPr>
        <p:txBody>
          <a:bodyPr wrap="square">
            <a:spAutoFit/>
          </a:bodyPr>
          <a:lstStyle/>
          <a:p>
            <a:r>
              <a:rPr lang="en-IN" b="1" dirty="0" err="1"/>
              <a:t>Biradial</a:t>
            </a:r>
            <a:r>
              <a:rPr lang="en-IN" b="1" dirty="0"/>
              <a:t> symmetry</a:t>
            </a:r>
            <a:r>
              <a:rPr lang="en-IN" dirty="0"/>
              <a:t> is found in organisms which show morphological features (internal or external) of both </a:t>
            </a:r>
            <a:r>
              <a:rPr lang="en-IN" b="1" dirty="0"/>
              <a:t>bilateral</a:t>
            </a:r>
            <a:r>
              <a:rPr lang="en-IN" dirty="0"/>
              <a:t> and </a:t>
            </a:r>
            <a:r>
              <a:rPr lang="en-IN" b="1" dirty="0"/>
              <a:t>radial symmetry</a:t>
            </a:r>
            <a:r>
              <a:rPr lang="en-IN" dirty="0"/>
              <a:t>. Unlike </a:t>
            </a:r>
            <a:r>
              <a:rPr lang="en-IN" b="1" dirty="0" err="1"/>
              <a:t>radially</a:t>
            </a:r>
            <a:r>
              <a:rPr lang="en-IN" b="1" dirty="0"/>
              <a:t> symmetrical</a:t>
            </a:r>
            <a:r>
              <a:rPr lang="en-IN" dirty="0"/>
              <a:t> organisms which can be divided equally along many planes, </a:t>
            </a:r>
            <a:r>
              <a:rPr lang="en-IN" b="1" dirty="0" err="1"/>
              <a:t>biradial</a:t>
            </a:r>
            <a:r>
              <a:rPr lang="en-IN" dirty="0"/>
              <a:t> organisms can only be cut equally along two planes.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p:nvPr/>
        </p:nvSpPr>
        <p:spPr>
          <a:xfrm>
            <a:off x="755576" y="476673"/>
            <a:ext cx="6102424" cy="2031325"/>
          </a:xfrm>
          <a:prstGeom prst="rect">
            <a:avLst/>
          </a:prstGeom>
        </p:spPr>
        <p:txBody>
          <a:bodyPr wrap="square">
            <a:spAutoFit/>
          </a:bodyPr>
          <a:lstStyle/>
          <a:p>
            <a:r>
              <a:rPr lang="en-IN" b="1" dirty="0"/>
              <a:t>Bilateral Symmetry Definition</a:t>
            </a:r>
          </a:p>
          <a:p>
            <a:r>
              <a:rPr lang="en-IN" dirty="0"/>
              <a:t>Bilateral symmetry refers to organisms with body shapes that are mirror images along a midline called the </a:t>
            </a:r>
            <a:r>
              <a:rPr lang="en-IN" i="1" u="sng" dirty="0" err="1">
                <a:hlinkClick r:id="rId2" tooltip="sagittal plane"/>
              </a:rPr>
              <a:t>sagittal</a:t>
            </a:r>
            <a:r>
              <a:rPr lang="en-IN" i="1" u="sng" dirty="0">
                <a:hlinkClick r:id="rId2" tooltip="sagittal plane"/>
              </a:rPr>
              <a:t> plane</a:t>
            </a:r>
            <a:r>
              <a:rPr lang="en-IN" dirty="0"/>
              <a:t>. The internal organs, however, are not necessarily distributed symmetrically.</a:t>
            </a:r>
          </a:p>
          <a:p>
            <a:r>
              <a:rPr lang="en-IN" dirty="0" smtClean="0"/>
              <a:t/>
            </a:r>
            <a:br>
              <a:rPr lang="en-IN" dirty="0" smtClean="0"/>
            </a:br>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descr="Biradial Symmetry: Definition, Advantages &amp; Examples | Study.co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159</Words>
  <Application>Microsoft Office PowerPoint</Application>
  <PresentationFormat>On-screen Show (4:3)</PresentationFormat>
  <Paragraphs>11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symmetry</vt:lpstr>
      <vt:lpstr>Slide 2</vt:lpstr>
      <vt:lpstr>Slide 3</vt:lpstr>
      <vt:lpstr>Slide 4</vt:lpstr>
      <vt:lpstr>Slide 5</vt:lpstr>
      <vt:lpstr>Slide 6</vt:lpstr>
      <vt:lpstr>Slide 7</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denesh th</dc:creator>
  <cp:lastModifiedBy>denesh th</cp:lastModifiedBy>
  <cp:revision>12</cp:revision>
  <dcterms:created xsi:type="dcterms:W3CDTF">2020-11-01T03:58:00Z</dcterms:created>
  <dcterms:modified xsi:type="dcterms:W3CDTF">2020-11-01T05:10:18Z</dcterms:modified>
</cp:coreProperties>
</file>