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6F1B121-6A93-41ED-AB3F-91A9A9B67644}"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6F1B121-6A93-41ED-AB3F-91A9A9B67644}"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6F1B121-6A93-41ED-AB3F-91A9A9B67644}"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6F1B121-6A93-41ED-AB3F-91A9A9B67644}"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F1B121-6A93-41ED-AB3F-91A9A9B67644}"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6F1B121-6A93-41ED-AB3F-91A9A9B67644}" type="datetimeFigureOut">
              <a:rPr lang="en-IN" smtClean="0"/>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6F1B121-6A93-41ED-AB3F-91A9A9B67644}" type="datetimeFigureOut">
              <a:rPr lang="en-IN" smtClean="0"/>
              <a:t>03-12-2020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6F1B121-6A93-41ED-AB3F-91A9A9B67644}" type="datetimeFigureOut">
              <a:rPr lang="en-IN" smtClean="0"/>
              <a:t>03-12-2020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1B121-6A93-41ED-AB3F-91A9A9B67644}" type="datetimeFigureOut">
              <a:rPr lang="en-IN" smtClean="0"/>
              <a:t>03-12-2020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F1B121-6A93-41ED-AB3F-91A9A9B67644}" type="datetimeFigureOut">
              <a:rPr lang="en-IN" smtClean="0"/>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F1B121-6A93-41ED-AB3F-91A9A9B67644}" type="datetimeFigureOut">
              <a:rPr lang="en-IN" smtClean="0"/>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913B80-E88D-4C96-AC8B-951EB46801C0}"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1B121-6A93-41ED-AB3F-91A9A9B67644}" type="datetimeFigureOut">
              <a:rPr lang="en-IN" smtClean="0"/>
              <a:t>03-12-2020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13B80-E88D-4C96-AC8B-951EB46801C0}"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b="1" dirty="0" err="1"/>
              <a:t>M</a:t>
            </a:r>
            <a:r>
              <a:rPr lang="en-IN" b="1" dirty="0" err="1" smtClean="0"/>
              <a:t>etameric</a:t>
            </a:r>
            <a:r>
              <a:rPr lang="en-IN" dirty="0" smtClean="0"/>
              <a:t> segmentation </a:t>
            </a:r>
            <a:br>
              <a:rPr lang="en-IN" dirty="0" smtClean="0"/>
            </a:br>
            <a:r>
              <a:rPr lang="en-US" dirty="0" smtClean="0"/>
              <a:t>UNIT-I</a:t>
            </a:r>
            <a:endParaRPr lang="en-IN" dirty="0"/>
          </a:p>
        </p:txBody>
      </p:sp>
      <p:sp>
        <p:nvSpPr>
          <p:cNvPr id="3" name="Subtitle 2"/>
          <p:cNvSpPr>
            <a:spLocks noGrp="1"/>
          </p:cNvSpPr>
          <p:nvPr>
            <p:ph type="subTitle" idx="1"/>
          </p:nvPr>
        </p:nvSpPr>
        <p:spPr/>
        <p:txBody>
          <a:bodyPr/>
          <a:lstStyle/>
          <a:p>
            <a:r>
              <a:rPr lang="en-US" dirty="0" smtClean="0"/>
              <a:t>DR.M.DEIVANAYAKI</a:t>
            </a:r>
            <a:endParaRPr lang="en-IN" dirty="0" smtClean="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568952" cy="6340197"/>
          </a:xfrm>
          <a:prstGeom prst="rect">
            <a:avLst/>
          </a:prstGeom>
        </p:spPr>
        <p:txBody>
          <a:bodyPr wrap="square">
            <a:spAutoFit/>
          </a:bodyPr>
          <a:lstStyle/>
          <a:p>
            <a:r>
              <a:rPr lang="en-IN" sz="1400" dirty="0" smtClean="0"/>
              <a:t>Segmentation, also called </a:t>
            </a:r>
            <a:r>
              <a:rPr lang="en-IN" sz="1400" b="1" dirty="0" err="1" smtClean="0"/>
              <a:t>metamerism</a:t>
            </a:r>
            <a:r>
              <a:rPr lang="en-IN" sz="1400" dirty="0" smtClean="0"/>
              <a:t>, or </a:t>
            </a:r>
            <a:r>
              <a:rPr lang="en-IN" sz="1400" b="1" dirty="0" err="1" smtClean="0"/>
              <a:t>metameric</a:t>
            </a:r>
            <a:r>
              <a:rPr lang="en-IN" sz="1400" dirty="0" smtClean="0"/>
              <a:t> segmentation, in </a:t>
            </a:r>
            <a:r>
              <a:rPr lang="en-IN" sz="1400" b="1" dirty="0" smtClean="0"/>
              <a:t>zoology</a:t>
            </a:r>
            <a:r>
              <a:rPr lang="en-IN" sz="1400" dirty="0" smtClean="0"/>
              <a:t>, the condition of being constructed of a linear series of repeating parts, each being a </a:t>
            </a:r>
            <a:r>
              <a:rPr lang="en-IN" sz="1400" dirty="0" err="1" smtClean="0"/>
              <a:t>metamere</a:t>
            </a:r>
            <a:r>
              <a:rPr lang="en-IN" sz="1400" dirty="0" smtClean="0"/>
              <a:t> (body segment, or </a:t>
            </a:r>
            <a:r>
              <a:rPr lang="en-IN" sz="1400" dirty="0" err="1" smtClean="0"/>
              <a:t>somite</a:t>
            </a:r>
            <a:r>
              <a:rPr lang="en-IN" sz="1400" dirty="0" smtClean="0"/>
              <a:t>) and each being formed in sequence in the embryo, from anterior to posterior.</a:t>
            </a:r>
            <a:r>
              <a:rPr lang="en-IN" sz="1400" b="1" i="1" u="sng" dirty="0" smtClean="0">
                <a:latin typeface="Times New Roman" pitchFamily="18" charset="0"/>
                <a:cs typeface="Times New Roman" pitchFamily="18" charset="0"/>
              </a:rPr>
              <a:t> Introduction </a:t>
            </a:r>
            <a:r>
              <a:rPr lang="en-IN" sz="1400" b="1" dirty="0" smtClean="0">
                <a:latin typeface="Times New Roman" pitchFamily="18" charset="0"/>
                <a:cs typeface="Times New Roman" pitchFamily="18" charset="0"/>
              </a:rPr>
              <a:t>:-</a:t>
            </a:r>
          </a:p>
          <a:p>
            <a:r>
              <a:rPr lang="en-IN" sz="1400" dirty="0" smtClean="0">
                <a:latin typeface="Times New Roman" pitchFamily="18" charset="0"/>
                <a:cs typeface="Times New Roman" pitchFamily="18" charset="0"/>
              </a:rPr>
              <a:t>In some animals, the body is divided into a series of compartments arrange one behind to the other. These compartments are called segments or </a:t>
            </a:r>
            <a:r>
              <a:rPr lang="en-IN" sz="1400" dirty="0" err="1" smtClean="0">
                <a:latin typeface="Times New Roman" pitchFamily="18" charset="0"/>
                <a:cs typeface="Times New Roman" pitchFamily="18" charset="0"/>
              </a:rPr>
              <a:t>somites</a:t>
            </a:r>
            <a:r>
              <a:rPr lang="en-IN" sz="1400" dirty="0" smtClean="0">
                <a:latin typeface="Times New Roman" pitchFamily="18" charset="0"/>
                <a:cs typeface="Times New Roman" pitchFamily="18" charset="0"/>
              </a:rPr>
              <a:t> or </a:t>
            </a:r>
            <a:r>
              <a:rPr lang="en-IN" sz="1400" dirty="0" err="1" smtClean="0">
                <a:latin typeface="Times New Roman" pitchFamily="18" charset="0"/>
                <a:cs typeface="Times New Roman" pitchFamily="18" charset="0"/>
              </a:rPr>
              <a:t>metameres</a:t>
            </a:r>
            <a:r>
              <a:rPr lang="en-IN" sz="1400" dirty="0" smtClean="0">
                <a:latin typeface="Times New Roman" pitchFamily="18" charset="0"/>
                <a:cs typeface="Times New Roman" pitchFamily="18" charset="0"/>
              </a:rPr>
              <a:t>. The Linear arrangement of segments one behind the other is called </a:t>
            </a:r>
            <a:r>
              <a:rPr lang="en-IN" sz="1400" dirty="0" err="1" smtClean="0">
                <a:latin typeface="Times New Roman" pitchFamily="18" charset="0"/>
                <a:cs typeface="Times New Roman" pitchFamily="18" charset="0"/>
              </a:rPr>
              <a:t>Metamerically</a:t>
            </a:r>
            <a:r>
              <a:rPr lang="en-IN" sz="1400" dirty="0" smtClean="0">
                <a:latin typeface="Times New Roman" pitchFamily="18" charset="0"/>
                <a:cs typeface="Times New Roman" pitchFamily="18" charset="0"/>
              </a:rPr>
              <a:t> segmented. </a:t>
            </a:r>
          </a:p>
          <a:p>
            <a:r>
              <a:rPr lang="en-IN" sz="1400" b="1" i="1" dirty="0" smtClean="0">
                <a:latin typeface="Times New Roman" pitchFamily="18" charset="0"/>
                <a:cs typeface="Times New Roman" pitchFamily="18" charset="0"/>
              </a:rPr>
              <a:t>Example</a:t>
            </a:r>
            <a:r>
              <a:rPr lang="en-IN" sz="1400" dirty="0" smtClean="0">
                <a:latin typeface="Times New Roman" pitchFamily="18" charset="0"/>
                <a:cs typeface="Times New Roman" pitchFamily="18" charset="0"/>
              </a:rPr>
              <a:t> :- </a:t>
            </a:r>
            <a:r>
              <a:rPr lang="en-IN" sz="1400" dirty="0" err="1" smtClean="0">
                <a:latin typeface="Times New Roman" pitchFamily="18" charset="0"/>
                <a:cs typeface="Times New Roman" pitchFamily="18" charset="0"/>
              </a:rPr>
              <a:t>Annelida</a:t>
            </a:r>
            <a:r>
              <a:rPr lang="en-IN" sz="1400" dirty="0" smtClean="0">
                <a:latin typeface="Times New Roman" pitchFamily="18" charset="0"/>
                <a:cs typeface="Times New Roman" pitchFamily="18" charset="0"/>
              </a:rPr>
              <a:t>, </a:t>
            </a:r>
            <a:r>
              <a:rPr lang="en-IN" sz="1400" dirty="0" err="1" smtClean="0">
                <a:latin typeface="Times New Roman" pitchFamily="18" charset="0"/>
                <a:cs typeface="Times New Roman" pitchFamily="18" charset="0"/>
              </a:rPr>
              <a:t>Arthropoda</a:t>
            </a:r>
            <a:r>
              <a:rPr lang="en-IN" sz="1400" dirty="0" smtClean="0">
                <a:latin typeface="Times New Roman" pitchFamily="18" charset="0"/>
                <a:cs typeface="Times New Roman" pitchFamily="18" charset="0"/>
              </a:rPr>
              <a:t> &amp; </a:t>
            </a:r>
            <a:r>
              <a:rPr lang="en-IN" sz="1400" dirty="0" err="1" smtClean="0">
                <a:latin typeface="Times New Roman" pitchFamily="18" charset="0"/>
                <a:cs typeface="Times New Roman" pitchFamily="18" charset="0"/>
              </a:rPr>
              <a:t>Chordata</a:t>
            </a:r>
            <a:r>
              <a:rPr lang="en-IN" sz="1400" dirty="0" smtClean="0">
                <a:latin typeface="Times New Roman" pitchFamily="18" charset="0"/>
                <a:cs typeface="Times New Roman" pitchFamily="18" charset="0"/>
              </a:rPr>
              <a:t> . </a:t>
            </a:r>
          </a:p>
          <a:p>
            <a:r>
              <a:rPr lang="en-IN" sz="1400" b="1" i="1" u="sng" dirty="0" smtClean="0">
                <a:latin typeface="Times New Roman" pitchFamily="18" charset="0"/>
                <a:cs typeface="Times New Roman" pitchFamily="18" charset="0"/>
              </a:rPr>
              <a:t>Types of </a:t>
            </a:r>
            <a:r>
              <a:rPr lang="en-IN" sz="1400" b="1" i="1" u="sng" dirty="0" err="1" smtClean="0">
                <a:latin typeface="Times New Roman" pitchFamily="18" charset="0"/>
                <a:cs typeface="Times New Roman" pitchFamily="18" charset="0"/>
              </a:rPr>
              <a:t>Metamerism</a:t>
            </a:r>
            <a:r>
              <a:rPr lang="en-IN" sz="1400" b="1" dirty="0" smtClean="0">
                <a:latin typeface="Times New Roman" pitchFamily="18" charset="0"/>
                <a:cs typeface="Times New Roman" pitchFamily="18" charset="0"/>
              </a:rPr>
              <a:t> :- </a:t>
            </a:r>
          </a:p>
          <a:p>
            <a:r>
              <a:rPr lang="en-IN" sz="1400" b="1" dirty="0" smtClean="0">
                <a:latin typeface="Times New Roman" pitchFamily="18" charset="0"/>
                <a:cs typeface="Times New Roman" pitchFamily="18" charset="0"/>
              </a:rPr>
              <a:t>(</a:t>
            </a:r>
            <a:r>
              <a:rPr lang="en-IN" sz="1400" b="1" dirty="0" err="1" smtClean="0">
                <a:latin typeface="Times New Roman" pitchFamily="18" charset="0"/>
                <a:cs typeface="Times New Roman" pitchFamily="18" charset="0"/>
              </a:rPr>
              <a:t>i</a:t>
            </a:r>
            <a:r>
              <a:rPr lang="en-IN" sz="1400" b="1" dirty="0" smtClean="0">
                <a:latin typeface="Times New Roman" pitchFamily="18" charset="0"/>
                <a:cs typeface="Times New Roman" pitchFamily="18" charset="0"/>
              </a:rPr>
              <a:t>) </a:t>
            </a:r>
            <a:r>
              <a:rPr lang="en-IN" sz="1400" b="1" i="1" u="sng" dirty="0" smtClean="0">
                <a:latin typeface="Times New Roman" pitchFamily="18" charset="0"/>
                <a:cs typeface="Times New Roman" pitchFamily="18" charset="0"/>
              </a:rPr>
              <a:t>True </a:t>
            </a:r>
            <a:r>
              <a:rPr lang="en-IN" sz="1400" b="1" i="1" u="sng" dirty="0" err="1" smtClean="0">
                <a:latin typeface="Times New Roman" pitchFamily="18" charset="0"/>
                <a:cs typeface="Times New Roman" pitchFamily="18" charset="0"/>
              </a:rPr>
              <a:t>Metamerism</a:t>
            </a:r>
            <a:r>
              <a:rPr lang="en-IN" sz="1400" b="1" dirty="0" smtClean="0">
                <a:latin typeface="Times New Roman" pitchFamily="18" charset="0"/>
                <a:cs typeface="Times New Roman" pitchFamily="18" charset="0"/>
              </a:rPr>
              <a:t> :- </a:t>
            </a:r>
            <a:r>
              <a:rPr lang="en-IN" sz="1400" dirty="0" smtClean="0">
                <a:latin typeface="Times New Roman" pitchFamily="18" charset="0"/>
                <a:cs typeface="Times New Roman" pitchFamily="18" charset="0"/>
              </a:rPr>
              <a:t/>
            </a:r>
            <a:br>
              <a:rPr lang="en-IN" sz="1400" dirty="0" smtClean="0">
                <a:latin typeface="Times New Roman" pitchFamily="18" charset="0"/>
                <a:cs typeface="Times New Roman" pitchFamily="18" charset="0"/>
              </a:rPr>
            </a:br>
            <a:r>
              <a:rPr lang="en-IN" sz="1400" dirty="0" smtClean="0">
                <a:latin typeface="Times New Roman" pitchFamily="18" charset="0"/>
                <a:cs typeface="Times New Roman" pitchFamily="18" charset="0"/>
              </a:rPr>
              <a:t>True </a:t>
            </a:r>
            <a:r>
              <a:rPr lang="en-IN" sz="1400" dirty="0" err="1" smtClean="0">
                <a:latin typeface="Times New Roman" pitchFamily="18" charset="0"/>
                <a:cs typeface="Times New Roman" pitchFamily="18" charset="0"/>
              </a:rPr>
              <a:t>Metamerism</a:t>
            </a:r>
            <a:r>
              <a:rPr lang="en-IN" sz="1400" dirty="0" smtClean="0">
                <a:latin typeface="Times New Roman" pitchFamily="18" charset="0"/>
                <a:cs typeface="Times New Roman" pitchFamily="18" charset="0"/>
              </a:rPr>
              <a:t> is found in Annelids, Arthropods &amp; Chordates. In true </a:t>
            </a:r>
            <a:r>
              <a:rPr lang="en-IN" sz="1400" dirty="0" err="1" smtClean="0">
                <a:latin typeface="Times New Roman" pitchFamily="18" charset="0"/>
                <a:cs typeface="Times New Roman" pitchFamily="18" charset="0"/>
              </a:rPr>
              <a:t>metamerism</a:t>
            </a:r>
            <a:r>
              <a:rPr lang="en-IN" sz="1400" dirty="0" smtClean="0">
                <a:latin typeface="Times New Roman" pitchFamily="18" charset="0"/>
                <a:cs typeface="Times New Roman" pitchFamily="18" charset="0"/>
              </a:rPr>
              <a:t>, the segmentation of the body is based on the segmentation of mesoderm. New segments are formed at the posterior end (in front of the anal segment ). Hence the youngest segments occur at the anterior end. The segments work in co- operation with all other segments.</a:t>
            </a:r>
            <a:r>
              <a:rPr lang="en-IN" sz="1400" b="1" dirty="0" smtClean="0"/>
              <a:t> </a:t>
            </a:r>
            <a:br>
              <a:rPr lang="en-IN" sz="1400" b="1" dirty="0" smtClean="0"/>
            </a:br>
            <a:r>
              <a:rPr lang="en-IN" sz="1400" b="1" dirty="0" smtClean="0"/>
              <a:t>(ii) </a:t>
            </a:r>
            <a:r>
              <a:rPr lang="en-IN" sz="1400" b="1" i="1" u="sng" dirty="0" smtClean="0"/>
              <a:t>Pseudo </a:t>
            </a:r>
            <a:r>
              <a:rPr lang="en-IN" sz="1400" b="1" i="1" u="sng" dirty="0" err="1" smtClean="0"/>
              <a:t>Metamerism</a:t>
            </a:r>
            <a:r>
              <a:rPr lang="en-IN" sz="1400" b="1" i="1" u="sng" dirty="0" smtClean="0"/>
              <a:t> / Superficial </a:t>
            </a:r>
            <a:r>
              <a:rPr lang="en-IN" sz="1400" b="1" i="1" u="sng" dirty="0" err="1" smtClean="0"/>
              <a:t>Metamerism</a:t>
            </a:r>
            <a:r>
              <a:rPr lang="en-IN" sz="1400" b="1" dirty="0" smtClean="0"/>
              <a:t> :-  </a:t>
            </a:r>
            <a:endParaRPr lang="en-IN" sz="1400" dirty="0" smtClean="0"/>
          </a:p>
          <a:p>
            <a:r>
              <a:rPr lang="en-IN" sz="1400" dirty="0" smtClean="0"/>
              <a:t>Pseudo </a:t>
            </a:r>
            <a:r>
              <a:rPr lang="en-IN" sz="1400" dirty="0" err="1" smtClean="0"/>
              <a:t>metamerism</a:t>
            </a:r>
            <a:r>
              <a:rPr lang="en-IN" sz="1400" dirty="0" smtClean="0"/>
              <a:t> is exhibited by tape worms(</a:t>
            </a:r>
            <a:r>
              <a:rPr lang="en-IN" sz="1400" dirty="0" err="1" smtClean="0"/>
              <a:t>Platyhalminthes</a:t>
            </a:r>
            <a:r>
              <a:rPr lang="en-IN" sz="1400" dirty="0" smtClean="0"/>
              <a:t>). Here the segmentation of the body is based on the segmentation of ectoderm. New segments are formed at the anterior end (just behind the </a:t>
            </a:r>
            <a:r>
              <a:rPr lang="en-IN" sz="1400" dirty="0" err="1" smtClean="0"/>
              <a:t>scolex</a:t>
            </a:r>
            <a:r>
              <a:rPr lang="en-IN" sz="1400" dirty="0" smtClean="0"/>
              <a:t>). Hence the youngest segments occur at the anterior end &amp; the old segments occur at the posterior end. The segments works as independent units. These is no co-operation between the segments.</a:t>
            </a:r>
          </a:p>
          <a:p>
            <a:r>
              <a:rPr lang="en-IN" sz="1400" b="1" i="1" dirty="0" smtClean="0"/>
              <a:t>(iii) </a:t>
            </a:r>
            <a:r>
              <a:rPr lang="en-IN" sz="1400" b="1" i="1" u="sng" dirty="0" err="1" smtClean="0"/>
              <a:t>Homonomous</a:t>
            </a:r>
            <a:r>
              <a:rPr lang="en-IN" sz="1400" b="1" i="1" u="sng" dirty="0" smtClean="0"/>
              <a:t> Segmentation</a:t>
            </a:r>
            <a:r>
              <a:rPr lang="en-IN" sz="1400" b="1" i="1" dirty="0" smtClean="0"/>
              <a:t> :-</a:t>
            </a:r>
            <a:r>
              <a:rPr lang="en-IN" sz="1400" b="1" dirty="0" smtClean="0"/>
              <a:t> </a:t>
            </a:r>
            <a:endParaRPr lang="en-IN" sz="1400" dirty="0" smtClean="0"/>
          </a:p>
          <a:p>
            <a:r>
              <a:rPr lang="en-IN" sz="1400" dirty="0" smtClean="0"/>
              <a:t>If all the segments of an animals are identical, the segmentation is called </a:t>
            </a:r>
            <a:r>
              <a:rPr lang="en-IN" sz="1400" dirty="0" err="1" smtClean="0"/>
              <a:t>homonomous</a:t>
            </a:r>
            <a:r>
              <a:rPr lang="en-IN" sz="1400" dirty="0" smtClean="0"/>
              <a:t> segmentation. The </a:t>
            </a:r>
            <a:r>
              <a:rPr lang="en-IN" sz="1400" dirty="0" err="1" smtClean="0"/>
              <a:t>homonomous</a:t>
            </a:r>
            <a:r>
              <a:rPr lang="en-IN" sz="1400" dirty="0" smtClean="0"/>
              <a:t> segmentation is not found in any existing animal as at least a few of the anterior segments are always specialization is called </a:t>
            </a:r>
            <a:r>
              <a:rPr lang="en-IN" sz="1400" dirty="0" err="1" smtClean="0"/>
              <a:t>Cephalization</a:t>
            </a:r>
            <a:r>
              <a:rPr lang="en-IN" sz="1400" dirty="0" smtClean="0"/>
              <a:t>. The closest approach to </a:t>
            </a:r>
            <a:r>
              <a:rPr lang="en-IN" sz="1400" dirty="0" err="1" smtClean="0"/>
              <a:t>homonomous</a:t>
            </a:r>
            <a:r>
              <a:rPr lang="en-IN" sz="1400" dirty="0" smtClean="0"/>
              <a:t> segmentation is found in some </a:t>
            </a:r>
            <a:r>
              <a:rPr lang="en-IN" sz="1400" dirty="0" err="1" smtClean="0"/>
              <a:t>polychaetes</a:t>
            </a:r>
            <a:r>
              <a:rPr lang="en-IN" sz="1400" dirty="0" smtClean="0"/>
              <a:t> in which all the segments between the head and the anal segment are alike-</a:t>
            </a:r>
            <a:r>
              <a:rPr lang="en-IN" sz="1400" dirty="0" err="1" smtClean="0"/>
              <a:t>Homonomous</a:t>
            </a:r>
            <a:r>
              <a:rPr lang="en-IN" sz="1400" dirty="0" smtClean="0"/>
              <a:t> segmentation is a primitive condition.</a:t>
            </a:r>
          </a:p>
          <a:p>
            <a:r>
              <a:rPr lang="en-IN" sz="1400" b="1" i="1" dirty="0" smtClean="0"/>
              <a:t>(iv) </a:t>
            </a:r>
            <a:r>
              <a:rPr lang="en-IN" sz="1400" b="1" i="1" u="sng" dirty="0" err="1" smtClean="0"/>
              <a:t>Heteronomous</a:t>
            </a:r>
            <a:r>
              <a:rPr lang="en-IN" sz="1400" b="1" i="1" u="sng" dirty="0" smtClean="0"/>
              <a:t> Segmentation</a:t>
            </a:r>
            <a:r>
              <a:rPr lang="en-IN" sz="1400" b="1" i="1" dirty="0" smtClean="0"/>
              <a:t> :-</a:t>
            </a:r>
            <a:r>
              <a:rPr lang="en-IN" sz="1400" b="1" dirty="0" smtClean="0"/>
              <a:t>   </a:t>
            </a:r>
            <a:endParaRPr lang="en-IN" sz="1400" dirty="0" smtClean="0"/>
          </a:p>
          <a:p>
            <a:r>
              <a:rPr lang="en-IN" sz="1400" dirty="0" smtClean="0"/>
              <a:t>If the segments are dissimilar, the segmentation is called </a:t>
            </a:r>
            <a:r>
              <a:rPr lang="en-IN" sz="1400" dirty="0" err="1" smtClean="0"/>
              <a:t>Heteronomous</a:t>
            </a:r>
            <a:r>
              <a:rPr lang="en-IN" sz="1400" dirty="0" smtClean="0"/>
              <a:t> segmentation. </a:t>
            </a:r>
          </a:p>
          <a:p>
            <a:r>
              <a:rPr lang="en-IN" sz="1400" b="1" dirty="0" smtClean="0"/>
              <a:t>Examples</a:t>
            </a:r>
            <a:r>
              <a:rPr lang="en-IN" sz="1400" dirty="0" smtClean="0"/>
              <a:t> :- Arthropods &amp; Chordates.</a:t>
            </a:r>
          </a:p>
          <a:p>
            <a:endParaRPr lang="en-IN" sz="1400" dirty="0" smtClean="0">
              <a:latin typeface="Times New Roman" pitchFamily="18" charset="0"/>
              <a:cs typeface="Times New Roman" pitchFamily="18" charset="0"/>
            </a:endParaRPr>
          </a:p>
          <a:p>
            <a:endParaRPr lang="en-IN"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7"/>
            <a:ext cx="8424936" cy="4616648"/>
          </a:xfrm>
          <a:prstGeom prst="rect">
            <a:avLst/>
          </a:prstGeom>
        </p:spPr>
        <p:txBody>
          <a:bodyPr wrap="square">
            <a:spAutoFit/>
          </a:bodyPr>
          <a:lstStyle/>
          <a:p>
            <a:r>
              <a:rPr lang="en-IN" sz="1400" b="1" i="1" dirty="0" smtClean="0"/>
              <a:t>(v) </a:t>
            </a:r>
            <a:r>
              <a:rPr lang="en-IN" sz="1400" b="1" i="1" u="sng" dirty="0" smtClean="0"/>
              <a:t>External </a:t>
            </a:r>
            <a:r>
              <a:rPr lang="en-IN" sz="1400" b="1" i="1" u="sng" dirty="0" err="1" smtClean="0"/>
              <a:t>Metamerism</a:t>
            </a:r>
            <a:r>
              <a:rPr lang="en-IN" sz="1400" b="1" i="1" dirty="0" smtClean="0"/>
              <a:t> :- </a:t>
            </a:r>
            <a:endParaRPr lang="en-IN" sz="1400" dirty="0" smtClean="0"/>
          </a:p>
          <a:p>
            <a:r>
              <a:rPr lang="en-IN" sz="1400" dirty="0" smtClean="0"/>
              <a:t>In Arthropods the </a:t>
            </a:r>
            <a:r>
              <a:rPr lang="en-IN" sz="1400" dirty="0" err="1" smtClean="0"/>
              <a:t>metamerism</a:t>
            </a:r>
            <a:r>
              <a:rPr lang="en-IN" sz="1400" dirty="0" smtClean="0"/>
              <a:t> is external. Internally the segments are not marked by partitions.</a:t>
            </a:r>
          </a:p>
          <a:p>
            <a:r>
              <a:rPr lang="en-IN" sz="1400" b="1" i="1" dirty="0" smtClean="0"/>
              <a:t>(vi) </a:t>
            </a:r>
            <a:r>
              <a:rPr lang="en-IN" sz="1400" b="1" i="1" u="sng" dirty="0" smtClean="0"/>
              <a:t>External &amp; Internal </a:t>
            </a:r>
            <a:r>
              <a:rPr lang="en-IN" sz="1400" b="1" i="1" u="sng" dirty="0" err="1" smtClean="0"/>
              <a:t>Metamerism</a:t>
            </a:r>
            <a:r>
              <a:rPr lang="en-IN" sz="1400" b="1" i="1" dirty="0" smtClean="0"/>
              <a:t> :- </a:t>
            </a:r>
            <a:endParaRPr lang="en-IN" sz="1400" b="1" dirty="0" smtClean="0"/>
          </a:p>
          <a:p>
            <a:r>
              <a:rPr lang="en-IN" sz="1400" dirty="0" smtClean="0"/>
              <a:t>In Annelids the segmentation is marked externally as well as internally. Internally, the segments are separated by transverse partition called Septa.</a:t>
            </a:r>
          </a:p>
          <a:p>
            <a:r>
              <a:rPr lang="en-IN" sz="1400" b="1" i="1" dirty="0" smtClean="0"/>
              <a:t>(Vii) </a:t>
            </a:r>
            <a:r>
              <a:rPr lang="en-IN" sz="1400" b="1" i="1" u="sng" dirty="0" smtClean="0"/>
              <a:t>Complete </a:t>
            </a:r>
            <a:r>
              <a:rPr lang="en-IN" sz="1400" b="1" i="1" u="sng" dirty="0" err="1" smtClean="0"/>
              <a:t>Metamerism</a:t>
            </a:r>
            <a:r>
              <a:rPr lang="en-IN" sz="1400" b="1" i="1" dirty="0" smtClean="0"/>
              <a:t> :-</a:t>
            </a:r>
            <a:r>
              <a:rPr lang="en-IN" sz="1400" b="1" dirty="0" smtClean="0"/>
              <a:t> </a:t>
            </a:r>
          </a:p>
          <a:p>
            <a:r>
              <a:rPr lang="en-IN" sz="1400" dirty="0" smtClean="0"/>
              <a:t>When segmentation is seen in all the organs, the </a:t>
            </a:r>
            <a:r>
              <a:rPr lang="en-IN" sz="1400" dirty="0" err="1" smtClean="0"/>
              <a:t>metamerism</a:t>
            </a:r>
            <a:r>
              <a:rPr lang="en-IN" sz="1400" dirty="0" smtClean="0"/>
              <a:t> is called Complete </a:t>
            </a:r>
            <a:r>
              <a:rPr lang="en-IN" sz="1400" dirty="0" err="1" smtClean="0"/>
              <a:t>Metamerism</a:t>
            </a:r>
            <a:r>
              <a:rPr lang="en-IN" sz="1400" dirty="0" smtClean="0"/>
              <a:t>.</a:t>
            </a:r>
          </a:p>
          <a:p>
            <a:r>
              <a:rPr lang="en-IN" sz="1400" b="1" i="1" dirty="0" smtClean="0"/>
              <a:t>Example</a:t>
            </a:r>
            <a:r>
              <a:rPr lang="en-IN" sz="1400" dirty="0" smtClean="0"/>
              <a:t> :- </a:t>
            </a:r>
            <a:r>
              <a:rPr lang="en-IN" sz="1400" dirty="0" err="1" smtClean="0"/>
              <a:t>Annelida</a:t>
            </a:r>
            <a:r>
              <a:rPr lang="en-IN" sz="1400" dirty="0" smtClean="0"/>
              <a:t/>
            </a:r>
            <a:br>
              <a:rPr lang="en-IN" sz="1400" dirty="0" smtClean="0"/>
            </a:br>
            <a:r>
              <a:rPr lang="en-IN" sz="1400" b="1" i="1" dirty="0" smtClean="0"/>
              <a:t>(viii)</a:t>
            </a:r>
            <a:r>
              <a:rPr lang="en-IN" sz="1400" b="1" dirty="0" smtClean="0"/>
              <a:t> </a:t>
            </a:r>
            <a:r>
              <a:rPr lang="en-IN" sz="1400" b="1" i="1" u="sng" dirty="0" smtClean="0"/>
              <a:t>Incomplete </a:t>
            </a:r>
            <a:r>
              <a:rPr lang="en-IN" sz="1400" b="1" i="1" u="sng" dirty="0" err="1" smtClean="0"/>
              <a:t>Metamerism</a:t>
            </a:r>
            <a:r>
              <a:rPr lang="en-IN" sz="1400" b="1" i="1" dirty="0" smtClean="0"/>
              <a:t> :-</a:t>
            </a:r>
            <a:r>
              <a:rPr lang="en-IN" sz="1400" b="1" dirty="0" smtClean="0"/>
              <a:t> </a:t>
            </a:r>
            <a:endParaRPr lang="en-IN" sz="1400" dirty="0" smtClean="0"/>
          </a:p>
          <a:p>
            <a:r>
              <a:rPr lang="en-IN" sz="1400" dirty="0" smtClean="0"/>
              <a:t>When segmentation is not seen in all organs, the </a:t>
            </a:r>
            <a:r>
              <a:rPr lang="en-IN" sz="1400" dirty="0" err="1" smtClean="0"/>
              <a:t>metamerism</a:t>
            </a:r>
            <a:r>
              <a:rPr lang="en-IN" sz="1400" dirty="0" smtClean="0"/>
              <a:t> is called Incomplete </a:t>
            </a:r>
            <a:r>
              <a:rPr lang="en-IN" sz="1400" dirty="0" err="1" smtClean="0"/>
              <a:t>Metamerism</a:t>
            </a:r>
            <a:r>
              <a:rPr lang="en-IN" sz="1400" dirty="0" smtClean="0"/>
              <a:t>.</a:t>
            </a:r>
            <a:br>
              <a:rPr lang="en-IN" sz="1400" dirty="0" smtClean="0"/>
            </a:br>
            <a:r>
              <a:rPr lang="en-IN" sz="1400" b="1" i="1" dirty="0" smtClean="0"/>
              <a:t>Examples </a:t>
            </a:r>
            <a:r>
              <a:rPr lang="en-IN" sz="1400" dirty="0" smtClean="0"/>
              <a:t>:- </a:t>
            </a:r>
            <a:r>
              <a:rPr lang="en-IN" sz="1400" dirty="0" err="1" smtClean="0"/>
              <a:t>Arthropoda</a:t>
            </a:r>
            <a:r>
              <a:rPr lang="en-IN" sz="1400" dirty="0" smtClean="0"/>
              <a:t> &amp; </a:t>
            </a:r>
            <a:r>
              <a:rPr lang="en-IN" sz="1400" dirty="0" err="1" smtClean="0"/>
              <a:t>Chordata</a:t>
            </a:r>
            <a:endParaRPr lang="en-IN" sz="1400" dirty="0" smtClean="0"/>
          </a:p>
          <a:p>
            <a:r>
              <a:rPr lang="en-IN" sz="1400" b="1" dirty="0" smtClean="0">
                <a:solidFill>
                  <a:srgbClr val="FF0000"/>
                </a:solidFill>
              </a:rPr>
              <a:t>Origin of </a:t>
            </a:r>
            <a:r>
              <a:rPr lang="en-IN" sz="1400" b="1" dirty="0" err="1" smtClean="0">
                <a:solidFill>
                  <a:srgbClr val="FF0000"/>
                </a:solidFill>
              </a:rPr>
              <a:t>Metamerism</a:t>
            </a:r>
            <a:r>
              <a:rPr lang="en-IN" sz="1400" b="1" dirty="0" smtClean="0">
                <a:solidFill>
                  <a:srgbClr val="FF0000"/>
                </a:solidFill>
              </a:rPr>
              <a:t>-  Locomotion theory</a:t>
            </a:r>
            <a:r>
              <a:rPr lang="en-IN" sz="1400" dirty="0" smtClean="0"/>
              <a:t>:</a:t>
            </a:r>
          </a:p>
          <a:p>
            <a:r>
              <a:rPr lang="en-IN" sz="1400" dirty="0" smtClean="0"/>
              <a:t>Clark (1964) proposed the locomotion theory to explain the </a:t>
            </a:r>
            <a:r>
              <a:rPr lang="en-IN" sz="1400" b="1" dirty="0" smtClean="0"/>
              <a:t>origin of </a:t>
            </a:r>
            <a:r>
              <a:rPr lang="en-IN" sz="1400" b="1" dirty="0" err="1" smtClean="0"/>
              <a:t>metamerism</a:t>
            </a:r>
            <a:r>
              <a:rPr lang="en-IN" sz="1400" dirty="0" smtClean="0"/>
              <a:t>. According to this theory, </a:t>
            </a:r>
            <a:r>
              <a:rPr lang="en-IN" sz="1400" b="1" dirty="0" err="1" smtClean="0"/>
              <a:t>metamerism</a:t>
            </a:r>
            <a:r>
              <a:rPr lang="en-IN" sz="1400" dirty="0" smtClean="0"/>
              <a:t> evolved in annelids as an adaptation to the peristaltic locomotion and for burrowing, and in chordates </a:t>
            </a:r>
            <a:r>
              <a:rPr lang="en-IN" sz="1400" b="1" dirty="0" err="1" smtClean="0"/>
              <a:t>metamerism</a:t>
            </a:r>
            <a:r>
              <a:rPr lang="en-IN" sz="1400" dirty="0" smtClean="0"/>
              <a:t> is associated with the strong </a:t>
            </a:r>
            <a:r>
              <a:rPr lang="en-IN" sz="1400" dirty="0" err="1" smtClean="0"/>
              <a:t>undulatory</a:t>
            </a:r>
            <a:r>
              <a:rPr lang="en-IN" sz="1400" dirty="0" smtClean="0"/>
              <a:t>, serpentine </a:t>
            </a:r>
            <a:r>
              <a:rPr lang="en-IN" sz="1400" dirty="0" err="1" smtClean="0"/>
              <a:t>swimming</a:t>
            </a:r>
            <a:r>
              <a:rPr lang="en-IN" sz="1400" b="1" dirty="0" err="1" smtClean="0"/>
              <a:t>SIGNIFIICANCE</a:t>
            </a:r>
            <a:r>
              <a:rPr lang="en-IN" sz="1400" b="1" dirty="0" smtClean="0"/>
              <a:t> OF METAMERISM</a:t>
            </a:r>
            <a:r>
              <a:rPr lang="en-IN" sz="1400" dirty="0" smtClean="0"/>
              <a:t> has helped in locomotion in many ways. The co-ordination of muscle contraction and the fluid filled </a:t>
            </a:r>
            <a:r>
              <a:rPr lang="en-IN" sz="1400" dirty="0" err="1" smtClean="0"/>
              <a:t>coelomic</a:t>
            </a:r>
            <a:r>
              <a:rPr lang="en-IN" sz="1400" dirty="0" smtClean="0"/>
              <a:t> cavity makes swimming and locomotion movement more efficient and it is more advanced over </a:t>
            </a:r>
            <a:r>
              <a:rPr lang="en-IN" sz="1400" dirty="0" err="1" smtClean="0"/>
              <a:t>ciliary</a:t>
            </a:r>
            <a:r>
              <a:rPr lang="en-IN" sz="1400" dirty="0" smtClean="0"/>
              <a:t> or creeping movement found in lower invertebrates</a:t>
            </a:r>
          </a:p>
          <a:p>
            <a:endParaRPr lang="en-IN" sz="1400" dirty="0" smtClean="0"/>
          </a:p>
          <a:p>
            <a:endParaRPr lang="en-IN" sz="1400" dirty="0" smtClean="0"/>
          </a:p>
          <a:p>
            <a:endParaRPr lang="en-IN"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9</Words>
  <Application>Microsoft Office PowerPoint</Application>
  <PresentationFormat>On-screen Show (4:3)</PresentationFormat>
  <Paragraphs>24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Metameric segmentation  UNIT-I</vt:lpstr>
      <vt:lpstr>Slide 2</vt:lpstr>
      <vt:lpstr>Slide 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Metameric segmentation  UNIT-I</dc:title>
  <dc:creator>denesh th</dc:creator>
  <cp:lastModifiedBy>denesh th</cp:lastModifiedBy>
  <cp:revision>3</cp:revision>
  <dcterms:created xsi:type="dcterms:W3CDTF">2020-12-03T15:10:23Z</dcterms:created>
  <dcterms:modified xsi:type="dcterms:W3CDTF">2020-12-03T15:18:42Z</dcterms:modified>
</cp:coreProperties>
</file>