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951B0BE-47AF-41A4-84FC-128F7BEFD1E4}"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4B7FCA-FF42-4000-A28B-CE49FC43547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951B0BE-47AF-41A4-84FC-128F7BEFD1E4}"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4B7FCA-FF42-4000-A28B-CE49FC43547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951B0BE-47AF-41A4-84FC-128F7BEFD1E4}"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4B7FCA-FF42-4000-A28B-CE49FC43547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951B0BE-47AF-41A4-84FC-128F7BEFD1E4}"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4B7FCA-FF42-4000-A28B-CE49FC43547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51B0BE-47AF-41A4-84FC-128F7BEFD1E4}" type="datetimeFigureOut">
              <a:rPr lang="en-IN" smtClean="0"/>
              <a:pPr/>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4B7FCA-FF42-4000-A28B-CE49FC43547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951B0BE-47AF-41A4-84FC-128F7BEFD1E4}" type="datetimeFigureOut">
              <a:rPr lang="en-IN" smtClean="0"/>
              <a:pPr/>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4B7FCA-FF42-4000-A28B-CE49FC43547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951B0BE-47AF-41A4-84FC-128F7BEFD1E4}" type="datetimeFigureOut">
              <a:rPr lang="en-IN" smtClean="0"/>
              <a:pPr/>
              <a:t>03-12-2020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84B7FCA-FF42-4000-A28B-CE49FC43547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951B0BE-47AF-41A4-84FC-128F7BEFD1E4}" type="datetimeFigureOut">
              <a:rPr lang="en-IN" smtClean="0"/>
              <a:pPr/>
              <a:t>03-12-2020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84B7FCA-FF42-4000-A28B-CE49FC43547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1B0BE-47AF-41A4-84FC-128F7BEFD1E4}" type="datetimeFigureOut">
              <a:rPr lang="en-IN" smtClean="0"/>
              <a:pPr/>
              <a:t>03-12-2020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84B7FCA-FF42-4000-A28B-CE49FC43547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51B0BE-47AF-41A4-84FC-128F7BEFD1E4}" type="datetimeFigureOut">
              <a:rPr lang="en-IN" smtClean="0"/>
              <a:pPr/>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4B7FCA-FF42-4000-A28B-CE49FC43547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51B0BE-47AF-41A4-84FC-128F7BEFD1E4}" type="datetimeFigureOut">
              <a:rPr lang="en-IN" smtClean="0"/>
              <a:pPr/>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4B7FCA-FF42-4000-A28B-CE49FC43547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1B0BE-47AF-41A4-84FC-128F7BEFD1E4}" type="datetimeFigureOut">
              <a:rPr lang="en-IN" smtClean="0"/>
              <a:pPr/>
              <a:t>03-12-2020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4B7FCA-FF42-4000-A28B-CE49FC43547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Brain" TargetMode="External"/><Relationship Id="rId2" Type="http://schemas.openxmlformats.org/officeDocument/2006/relationships/hyperlink" Target="https://en.wikipedia.org/wiki/Nervous_system" TargetMode="External"/><Relationship Id="rId1" Type="http://schemas.openxmlformats.org/officeDocument/2006/relationships/slideLayout" Target="../slideLayouts/slideLayout7.xml"/><Relationship Id="rId5" Type="http://schemas.openxmlformats.org/officeDocument/2006/relationships/hyperlink" Target="https://en.wikipedia.org/wiki/Bilaterian" TargetMode="External"/><Relationship Id="rId4" Type="http://schemas.openxmlformats.org/officeDocument/2006/relationships/hyperlink" Target="https://en.wikipedia.org/wiki/Spinal_cord"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hyperlink" Target="https://www.ncbi.nlm.nih.gov/books/NBK11015/" TargetMode="External"/><Relationship Id="rId3" Type="http://schemas.openxmlformats.org/officeDocument/2006/relationships/hyperlink" Target="https://www.medicalnewstoday.com/articles/159552.php" TargetMode="External"/><Relationship Id="rId7" Type="http://schemas.openxmlformats.org/officeDocument/2006/relationships/hyperlink" Target="https://www.medicalnewstoday.com/articles/270644.php" TargetMode="External"/><Relationship Id="rId2" Type="http://schemas.openxmlformats.org/officeDocument/2006/relationships/hyperlink" Target="https://www.medicalnewstoday.com/info/parkinsons-disease/" TargetMode="External"/><Relationship Id="rId1" Type="http://schemas.openxmlformats.org/officeDocument/2006/relationships/slideLayout" Target="../slideLayouts/slideLayout7.xml"/><Relationship Id="rId6" Type="http://schemas.openxmlformats.org/officeDocument/2006/relationships/hyperlink" Target="https://link.springer.com/article/10.3758/BF03332028" TargetMode="External"/><Relationship Id="rId5" Type="http://schemas.openxmlformats.org/officeDocument/2006/relationships/hyperlink" Target="https://www.medicalnewstoday.com/articles/186787.php" TargetMode="External"/><Relationship Id="rId4" Type="http://schemas.openxmlformats.org/officeDocument/2006/relationships/hyperlink" Target="https://www.ncbi.nlm.nih.gov/pmc/articles/PMC204314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400" dirty="0" smtClean="0"/>
              <a:t>I MSC -V-UNIT</a:t>
            </a:r>
            <a:br>
              <a:rPr lang="en-US" sz="1400" dirty="0" smtClean="0"/>
            </a:br>
            <a:r>
              <a:rPr lang="en-US" sz="1400" dirty="0" smtClean="0"/>
              <a:t>NERVOUS SYSTEM –BRAIM AND SPINAL CORD</a:t>
            </a:r>
            <a:endParaRPr lang="en-IN" sz="1400" dirty="0"/>
          </a:p>
        </p:txBody>
      </p:sp>
      <p:sp>
        <p:nvSpPr>
          <p:cNvPr id="3" name="Subtitle 2"/>
          <p:cNvSpPr>
            <a:spLocks noGrp="1"/>
          </p:cNvSpPr>
          <p:nvPr>
            <p:ph type="subTitle" idx="1"/>
          </p:nvPr>
        </p:nvSpPr>
        <p:spPr/>
        <p:txBody>
          <a:bodyPr/>
          <a:lstStyle/>
          <a:p>
            <a:r>
              <a:rPr lang="en-US" dirty="0" err="1" smtClean="0"/>
              <a:t>Dr.M.Deivanayaki</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04664"/>
            <a:ext cx="8208912" cy="3139321"/>
          </a:xfrm>
          <a:prstGeom prst="rect">
            <a:avLst/>
          </a:prstGeom>
        </p:spPr>
        <p:txBody>
          <a:bodyPr wrap="square">
            <a:spAutoFit/>
          </a:bodyPr>
          <a:lstStyle/>
          <a:p>
            <a:r>
              <a:rPr lang="en-IN" dirty="0"/>
              <a:t>The central </a:t>
            </a:r>
            <a:r>
              <a:rPr lang="en-IN" b="1" dirty="0"/>
              <a:t>nervous system</a:t>
            </a:r>
            <a:r>
              <a:rPr lang="en-IN" dirty="0"/>
              <a:t> (</a:t>
            </a:r>
            <a:r>
              <a:rPr lang="en-IN" b="1" dirty="0"/>
              <a:t>CNS</a:t>
            </a:r>
            <a:r>
              <a:rPr lang="en-IN" dirty="0"/>
              <a:t>) controls most functions of the body and mind. It consists of two parts: the </a:t>
            </a:r>
            <a:r>
              <a:rPr lang="en-IN" b="1" dirty="0"/>
              <a:t>brain</a:t>
            </a:r>
            <a:r>
              <a:rPr lang="en-IN" dirty="0"/>
              <a:t> and the </a:t>
            </a:r>
            <a:r>
              <a:rPr lang="en-IN" b="1" dirty="0"/>
              <a:t>spinal cord</a:t>
            </a:r>
            <a:r>
              <a:rPr lang="en-IN" dirty="0"/>
              <a:t>. The </a:t>
            </a:r>
            <a:r>
              <a:rPr lang="en-IN" b="1" dirty="0"/>
              <a:t>brain</a:t>
            </a:r>
            <a:r>
              <a:rPr lang="en-IN" dirty="0"/>
              <a:t> is the </a:t>
            </a:r>
            <a:r>
              <a:rPr lang="en-IN" dirty="0" err="1"/>
              <a:t>center</a:t>
            </a:r>
            <a:r>
              <a:rPr lang="en-IN" dirty="0"/>
              <a:t> of our thoughts, the interpreter of our external environment, and the origin of control over body movement</a:t>
            </a:r>
            <a:r>
              <a:rPr lang="en-IN" dirty="0" smtClean="0"/>
              <a:t>.</a:t>
            </a:r>
            <a:r>
              <a:rPr lang="en-IN" dirty="0"/>
              <a:t> </a:t>
            </a:r>
            <a:endParaRPr lang="en-IN" dirty="0" smtClean="0"/>
          </a:p>
          <a:p>
            <a:r>
              <a:rPr lang="en-IN" dirty="0" smtClean="0"/>
              <a:t>The</a:t>
            </a:r>
            <a:r>
              <a:rPr lang="en-IN" dirty="0"/>
              <a:t> </a:t>
            </a:r>
            <a:r>
              <a:rPr lang="en-IN" b="1" dirty="0"/>
              <a:t>central nervous system</a:t>
            </a:r>
            <a:r>
              <a:rPr lang="en-IN" dirty="0"/>
              <a:t> (</a:t>
            </a:r>
            <a:r>
              <a:rPr lang="en-IN" b="1" dirty="0"/>
              <a:t>CNS</a:t>
            </a:r>
            <a:r>
              <a:rPr lang="en-IN" dirty="0"/>
              <a:t>) is the part of the </a:t>
            </a:r>
            <a:r>
              <a:rPr lang="en-IN" dirty="0">
                <a:hlinkClick r:id="rId2" tooltip="Nervous system"/>
              </a:rPr>
              <a:t>nervous system</a:t>
            </a:r>
            <a:r>
              <a:rPr lang="en-IN" dirty="0"/>
              <a:t> consisting primarily of the </a:t>
            </a:r>
            <a:r>
              <a:rPr lang="en-IN" dirty="0">
                <a:hlinkClick r:id="rId3" tooltip="Brain"/>
              </a:rPr>
              <a:t>brain</a:t>
            </a:r>
            <a:r>
              <a:rPr lang="en-IN" dirty="0"/>
              <a:t> and </a:t>
            </a:r>
            <a:r>
              <a:rPr lang="en-IN" dirty="0">
                <a:hlinkClick r:id="rId4" tooltip="Spinal cord"/>
              </a:rPr>
              <a:t>spinal cord</a:t>
            </a:r>
            <a:r>
              <a:rPr lang="en-IN" dirty="0"/>
              <a:t>. The CNS is so named because it integrates the received information and coordinates and influences the activity of all parts of the bodies of </a:t>
            </a:r>
            <a:r>
              <a:rPr lang="en-IN" dirty="0">
                <a:hlinkClick r:id="rId5" tooltip="Bilaterian"/>
              </a:rPr>
              <a:t>bilaterally symmetric animals</a:t>
            </a:r>
            <a:r>
              <a:rPr lang="en-IN" dirty="0"/>
              <a:t>—</a:t>
            </a:r>
            <a:endParaRPr lang="en-IN" dirty="0" smtClean="0"/>
          </a:p>
          <a:p>
            <a:endParaRPr lang="en-US" dirty="0"/>
          </a:p>
          <a:p>
            <a:endParaRPr lang="en-US" dirty="0" smtClean="0"/>
          </a:p>
          <a:p>
            <a:endParaRPr lang="en-IN" dirty="0"/>
          </a:p>
        </p:txBody>
      </p:sp>
      <p:sp>
        <p:nvSpPr>
          <p:cNvPr id="3" name="Rectangle 2"/>
          <p:cNvSpPr/>
          <p:nvPr/>
        </p:nvSpPr>
        <p:spPr>
          <a:xfrm>
            <a:off x="611560" y="2780928"/>
            <a:ext cx="7992888" cy="3416320"/>
          </a:xfrm>
          <a:prstGeom prst="rect">
            <a:avLst/>
          </a:prstGeom>
        </p:spPr>
        <p:txBody>
          <a:bodyPr wrap="square">
            <a:spAutoFit/>
          </a:bodyPr>
          <a:lstStyle/>
          <a:p>
            <a:r>
              <a:rPr lang="en-IN" dirty="0">
                <a:solidFill>
                  <a:srgbClr val="FF0000"/>
                </a:solidFill>
              </a:rPr>
              <a:t>The brain and spinal cord</a:t>
            </a:r>
          </a:p>
          <a:p>
            <a:r>
              <a:rPr lang="en-IN" dirty="0"/>
              <a:t>The brain is a complex organ made up of specialized nerve and supportive tissues. It’s surrounded by many bones that together form the skull. The part of the skull where the brain sits is called the cranium. The base, or lower part, of the brain is connected to the spinal cord. Together, the brain and spinal cord are known as the central nervous system (CNS). Many nerves send electrical signals to and from the brain and spinal cord.</a:t>
            </a:r>
          </a:p>
          <a:p>
            <a:r>
              <a:rPr lang="en-IN" dirty="0">
                <a:solidFill>
                  <a:srgbClr val="FF0000"/>
                </a:solidFill>
              </a:rPr>
              <a:t>Structure and function of the brain</a:t>
            </a:r>
          </a:p>
          <a:p>
            <a:r>
              <a:rPr lang="en-IN" dirty="0"/>
              <a:t>The brain is the body’s control centre. It constantly receives and interprets nerve signals from the body and sends new signals based on this information. Different parts of the brain control movement, speech, emotions, consciousness and internal body functions, such as heart rate, breathing and body temperature.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thumb/4/40/1615_Locations_Spinal_Fiber_Tracts.jpg/119px-1615_Locations_Spinal_Fiber_Tracts.jpg"/>
          <p:cNvPicPr>
            <a:picLocks noChangeAspect="1" noChangeArrowheads="1"/>
          </p:cNvPicPr>
          <p:nvPr/>
        </p:nvPicPr>
        <p:blipFill>
          <a:blip r:embed="rId2" cstate="print"/>
          <a:srcRect/>
          <a:stretch>
            <a:fillRect/>
          </a:stretch>
        </p:blipFill>
        <p:spPr bwMode="auto">
          <a:xfrm>
            <a:off x="323528" y="178352"/>
            <a:ext cx="2357611" cy="2377425"/>
          </a:xfrm>
          <a:prstGeom prst="rect">
            <a:avLst/>
          </a:prstGeom>
          <a:noFill/>
        </p:spPr>
      </p:pic>
      <p:pic>
        <p:nvPicPr>
          <p:cNvPr id="1028" name="Picture 4" descr="Diagram of the central nervous system"/>
          <p:cNvPicPr>
            <a:picLocks noChangeAspect="1" noChangeArrowheads="1"/>
          </p:cNvPicPr>
          <p:nvPr/>
        </p:nvPicPr>
        <p:blipFill>
          <a:blip r:embed="rId3" cstate="print"/>
          <a:srcRect/>
          <a:stretch>
            <a:fillRect/>
          </a:stretch>
        </p:blipFill>
        <p:spPr bwMode="auto">
          <a:xfrm>
            <a:off x="3419871" y="168228"/>
            <a:ext cx="5112569" cy="3981403"/>
          </a:xfrm>
          <a:prstGeom prst="rect">
            <a:avLst/>
          </a:prstGeom>
          <a:noFill/>
        </p:spPr>
      </p:pic>
      <p:sp>
        <p:nvSpPr>
          <p:cNvPr id="1029" name="Rectangle 5"/>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79CC"/>
                </a:solidFill>
                <a:effectLst/>
                <a:latin typeface="Lato"/>
                <a:cs typeface="Arial" pitchFamily="34" charset="0"/>
              </a:rPr>
              <a:t>Types of cells in the brain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rgbClr val="3F3F3F"/>
                </a:solidFill>
                <a:effectLst/>
                <a:latin typeface="Lato"/>
                <a:cs typeface="Arial" pitchFamily="34" charset="0"/>
              </a:rPr>
              <a:t>The brain is made up of 2 main types of cells:</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rgbClr val="3F3F3F"/>
                </a:solidFill>
                <a:effectLst/>
                <a:latin typeface="Lato"/>
                <a:cs typeface="Arial" pitchFamily="34" charset="0"/>
              </a:rPr>
              <a:t>Nerve cells</a:t>
            </a:r>
            <a:r>
              <a:rPr kumimoji="0" lang="en-US" sz="900" b="0" i="0" u="none" strike="noStrike" cap="none" normalizeH="0" baseline="0" smtClean="0">
                <a:ln>
                  <a:noFill/>
                </a:ln>
                <a:solidFill>
                  <a:srgbClr val="3F3F3F"/>
                </a:solidFill>
                <a:effectLst/>
                <a:latin typeface="Lato"/>
                <a:cs typeface="Arial" pitchFamily="34" charset="0"/>
              </a:rPr>
              <a:t> (neurons) are cells that carry the electrical signals that make the nervous system work. They cannot be replaced or repaired if they are damaged. They are the longest cells in the body.</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rgbClr val="3F3F3F"/>
                </a:solidFill>
                <a:effectLst/>
                <a:latin typeface="La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rgbClr val="3F3F3F"/>
                </a:solidFill>
                <a:effectLst/>
                <a:latin typeface="La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rgbClr val="3F3F3F"/>
                </a:solidFill>
                <a:effectLst/>
                <a:latin typeface="La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rgbClr val="3F3F3F"/>
                </a:solidFill>
                <a:effectLst/>
                <a:latin typeface="Lato"/>
                <a:cs typeface="Arial" pitchFamily="34" charset="0"/>
              </a:rPr>
              <a:t>Glial cells</a:t>
            </a:r>
            <a:r>
              <a:rPr kumimoji="0" lang="en-US" sz="900" b="0" i="0" u="none" strike="noStrike" cap="none" normalizeH="0" baseline="0" smtClean="0">
                <a:ln>
                  <a:noFill/>
                </a:ln>
                <a:solidFill>
                  <a:srgbClr val="3F3F3F"/>
                </a:solidFill>
                <a:effectLst/>
                <a:latin typeface="Lato"/>
                <a:cs typeface="Arial" pitchFamily="34" charset="0"/>
              </a:rPr>
              <a:t> (neuroglial cells) are cells that support, feed and protect the nerve cells. The different types of glial cells are:</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900" b="0" i="0" u="none" strike="noStrike" cap="none" normalizeH="0" baseline="0" smtClean="0">
                <a:ln>
                  <a:noFill/>
                </a:ln>
                <a:solidFill>
                  <a:srgbClr val="3F3F3F"/>
                </a:solidFill>
                <a:effectLst/>
                <a:latin typeface="Lato"/>
                <a:cs typeface="Arial" pitchFamily="34" charset="0"/>
              </a:rPr>
              <a:t>astrocytes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900" b="0" i="0" u="none" strike="noStrike" cap="none" normalizeH="0" baseline="0" smtClean="0">
                <a:ln>
                  <a:noFill/>
                </a:ln>
                <a:solidFill>
                  <a:srgbClr val="3F3F3F"/>
                </a:solidFill>
                <a:effectLst/>
                <a:latin typeface="Lato"/>
                <a:cs typeface="Arial" pitchFamily="34" charset="0"/>
              </a:rPr>
              <a:t>oligodendrocytes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900" b="0" i="0" u="none" strike="noStrike" cap="none" normalizeH="0" baseline="0" smtClean="0">
                <a:ln>
                  <a:noFill/>
                </a:ln>
                <a:solidFill>
                  <a:srgbClr val="3F3F3F"/>
                </a:solidFill>
                <a:effectLst/>
                <a:latin typeface="Lato"/>
                <a:cs typeface="Arial" pitchFamily="34" charset="0"/>
              </a:rPr>
              <a:t>ependymal cells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900" b="0" i="0" u="none" strike="noStrike" cap="none" normalizeH="0" baseline="0" smtClean="0">
                <a:ln>
                  <a:noFill/>
                </a:ln>
                <a:solidFill>
                  <a:srgbClr val="3F3F3F"/>
                </a:solidFill>
                <a:effectLst/>
                <a:latin typeface="Lato"/>
                <a:cs typeface="Arial" pitchFamily="34" charset="0"/>
              </a:rPr>
              <a:t>microglial cells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400" b="0" i="0" u="none" strike="noStrike" cap="none" normalizeH="0" baseline="0" smtClean="0">
              <a:ln>
                <a:noFill/>
              </a:ln>
              <a:solidFill>
                <a:srgbClr val="3F3F3F"/>
              </a:solidFill>
              <a:effectLst/>
              <a:latin typeface="Lato"/>
              <a:cs typeface="Arial" pitchFamily="34" charset="0"/>
            </a:endParaRPr>
          </a:p>
        </p:txBody>
      </p:sp>
      <p:pic>
        <p:nvPicPr>
          <p:cNvPr id="1030" name="Picture 6" descr="Diagram of the structure of a neuron"/>
          <p:cNvPicPr>
            <a:picLocks noChangeAspect="1" noChangeArrowheads="1"/>
          </p:cNvPicPr>
          <p:nvPr/>
        </p:nvPicPr>
        <p:blipFill>
          <a:blip r:embed="rId4" cstate="print"/>
          <a:srcRect/>
          <a:stretch>
            <a:fillRect/>
          </a:stretch>
        </p:blipFill>
        <p:spPr bwMode="auto">
          <a:xfrm>
            <a:off x="683568" y="4725144"/>
            <a:ext cx="4219575" cy="13335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
            <a:ext cx="8892480" cy="7000956"/>
          </a:xfrm>
          <a:prstGeom prst="rect">
            <a:avLst/>
          </a:prstGeom>
        </p:spPr>
        <p:txBody>
          <a:bodyPr wrap="square">
            <a:spAutoFit/>
          </a:bodyPr>
          <a:lstStyle/>
          <a:p>
            <a:r>
              <a:rPr lang="en-IN" sz="1200" b="1" dirty="0"/>
              <a:t>Brain regions</a:t>
            </a:r>
          </a:p>
          <a:p>
            <a:r>
              <a:rPr lang="en-IN" sz="1200" dirty="0"/>
              <a:t>Next, we will look at some specific brain regions in a little more detail:</a:t>
            </a:r>
          </a:p>
          <a:p>
            <a:r>
              <a:rPr lang="en-IN" sz="1200" b="1" dirty="0"/>
              <a:t>Basal ganglia:</a:t>
            </a:r>
            <a:r>
              <a:rPr lang="en-IN" sz="1200" dirty="0"/>
              <a:t> involved in the control of voluntary motor movements, procedural learning, and decisions about which motor activities to carry out. Diseases that affect this area include </a:t>
            </a:r>
            <a:r>
              <a:rPr lang="en-IN" sz="1200" dirty="0">
                <a:hlinkClick r:id="rId2" tooltip="What is Parkinson's Disease?"/>
              </a:rPr>
              <a:t>Parkinson’s disease</a:t>
            </a:r>
            <a:r>
              <a:rPr lang="en-IN" sz="1200" dirty="0"/>
              <a:t> and </a:t>
            </a:r>
            <a:r>
              <a:rPr lang="en-IN" sz="1200" dirty="0">
                <a:hlinkClick r:id="rId3" tooltip="What you need to know about Huntington's disease"/>
              </a:rPr>
              <a:t>Huntington’s disease</a:t>
            </a:r>
            <a:r>
              <a:rPr lang="en-IN" sz="1200" dirty="0"/>
              <a:t>.</a:t>
            </a:r>
          </a:p>
          <a:p>
            <a:r>
              <a:rPr lang="en-IN" sz="1200" b="1" dirty="0"/>
              <a:t>Cerebellum: </a:t>
            </a:r>
            <a:r>
              <a:rPr lang="en-IN" sz="1200" dirty="0"/>
              <a:t>mostly involved in precise motor control, but also in language and attention. If the cerebellum is damaged, the primary symptom is disrupted motor control, known as ataxia.</a:t>
            </a:r>
          </a:p>
          <a:p>
            <a:r>
              <a:rPr lang="en-IN" sz="1200" b="1" dirty="0" err="1"/>
              <a:t>Broca’s</a:t>
            </a:r>
            <a:r>
              <a:rPr lang="en-IN" sz="1200" b="1" dirty="0"/>
              <a:t> area:</a:t>
            </a:r>
            <a:r>
              <a:rPr lang="en-IN" sz="1200" dirty="0"/>
              <a:t> this small area on the left side of the brain (sometimes on the right in left-handed individuals) is important in language processing. When damaged, an individual finds it difficult to speak but can still understand speech. Stuttering is </a:t>
            </a:r>
            <a:r>
              <a:rPr lang="en-IN" sz="1200" dirty="0">
                <a:hlinkClick r:id="rId4"/>
              </a:rPr>
              <a:t>sometimes associated</a:t>
            </a:r>
            <a:r>
              <a:rPr lang="en-IN" sz="1200" dirty="0"/>
              <a:t> with an underactive </a:t>
            </a:r>
            <a:r>
              <a:rPr lang="en-IN" sz="1200" dirty="0" err="1"/>
              <a:t>Broca’s</a:t>
            </a:r>
            <a:r>
              <a:rPr lang="en-IN" sz="1200" dirty="0"/>
              <a:t> area.</a:t>
            </a:r>
          </a:p>
          <a:p>
            <a:r>
              <a:rPr lang="en-IN" sz="1200" b="1" dirty="0"/>
              <a:t>Corpus </a:t>
            </a:r>
            <a:r>
              <a:rPr lang="en-IN" sz="1200" b="1" dirty="0" err="1"/>
              <a:t>callosum</a:t>
            </a:r>
            <a:r>
              <a:rPr lang="en-IN" sz="1200" b="1" dirty="0"/>
              <a:t>:</a:t>
            </a:r>
            <a:r>
              <a:rPr lang="en-IN" sz="1200" dirty="0"/>
              <a:t> a broad band of nerve </a:t>
            </a:r>
            <a:r>
              <a:rPr lang="en-IN" sz="1200" dirty="0" err="1"/>
              <a:t>fibers</a:t>
            </a:r>
            <a:r>
              <a:rPr lang="en-IN" sz="1200" dirty="0"/>
              <a:t> that join the left and right hemispheres. It is the largest white matter structure in the brain and allows the two hemispheres to communicate. </a:t>
            </a:r>
            <a:r>
              <a:rPr lang="en-IN" sz="1200" dirty="0">
                <a:hlinkClick r:id="rId5" tooltip="What you need to know about dyslexia"/>
              </a:rPr>
              <a:t>Dyslexic</a:t>
            </a:r>
            <a:r>
              <a:rPr lang="en-IN" sz="1200" dirty="0"/>
              <a:t> children have smaller corpus </a:t>
            </a:r>
            <a:r>
              <a:rPr lang="en-IN" sz="1200" dirty="0" err="1"/>
              <a:t>callosums</a:t>
            </a:r>
            <a:r>
              <a:rPr lang="en-IN" sz="1200" dirty="0"/>
              <a:t>; left-handed people, ambidextrous people, and musicians typically have </a:t>
            </a:r>
            <a:r>
              <a:rPr lang="en-IN" sz="1200" dirty="0">
                <a:hlinkClick r:id="rId6"/>
              </a:rPr>
              <a:t>larger ones</a:t>
            </a:r>
            <a:r>
              <a:rPr lang="en-IN" sz="1200" dirty="0"/>
              <a:t>.</a:t>
            </a:r>
          </a:p>
          <a:p>
            <a:r>
              <a:rPr lang="en-IN" sz="1200" b="1" dirty="0"/>
              <a:t>Medulla oblongata: </a:t>
            </a:r>
            <a:r>
              <a:rPr lang="en-IN" sz="1200" dirty="0"/>
              <a:t>extending below the skull, it is involved in involuntary functions, such as vomiting, breathing, sneezing, and maintaining the correct </a:t>
            </a:r>
            <a:r>
              <a:rPr lang="en-IN" sz="1200" dirty="0">
                <a:hlinkClick r:id="rId7" tooltip="What is a normal blood pressure?"/>
              </a:rPr>
              <a:t>blood pressure</a:t>
            </a:r>
            <a:r>
              <a:rPr lang="en-IN" sz="1200" dirty="0"/>
              <a:t>.</a:t>
            </a:r>
          </a:p>
          <a:p>
            <a:r>
              <a:rPr lang="en-IN" sz="1200" b="1" dirty="0"/>
              <a:t>Hypothalamus:</a:t>
            </a:r>
            <a:r>
              <a:rPr lang="en-IN" sz="1200" dirty="0"/>
              <a:t> sitting just above the brain stem and roughly the size of an almond, the hypothalamus secretes a number of </a:t>
            </a:r>
            <a:r>
              <a:rPr lang="en-IN" sz="1200" dirty="0" err="1"/>
              <a:t>neurohormones</a:t>
            </a:r>
            <a:r>
              <a:rPr lang="en-IN" sz="1200" dirty="0"/>
              <a:t> and influences body temperature control, thirst, and hunger.</a:t>
            </a:r>
          </a:p>
          <a:p>
            <a:r>
              <a:rPr lang="en-IN" sz="1200" b="1" dirty="0"/>
              <a:t>Thalamus: </a:t>
            </a:r>
            <a:r>
              <a:rPr lang="en-IN" sz="1200" dirty="0"/>
              <a:t>positioned in the </a:t>
            </a:r>
            <a:r>
              <a:rPr lang="en-IN" sz="1200" dirty="0" err="1"/>
              <a:t>center</a:t>
            </a:r>
            <a:r>
              <a:rPr lang="en-IN" sz="1200" dirty="0"/>
              <a:t> of the brain, the thalamus receives sensory and motor input and relays it to the rest of the cerebral cortex. It is involved in the regulation of consciousness, sleep, awareness, and alertness.</a:t>
            </a:r>
          </a:p>
          <a:p>
            <a:r>
              <a:rPr lang="en-IN" sz="1200" b="1" dirty="0" err="1"/>
              <a:t>Amygdala</a:t>
            </a:r>
            <a:r>
              <a:rPr lang="en-IN" sz="1200" b="1" dirty="0"/>
              <a:t>: </a:t>
            </a:r>
            <a:r>
              <a:rPr lang="en-IN" sz="1200" dirty="0"/>
              <a:t>two almond-shaped nuclei deep within the temporal lobe. </a:t>
            </a:r>
            <a:endParaRPr lang="en-IN" sz="1200" dirty="0" smtClean="0"/>
          </a:p>
          <a:p>
            <a:r>
              <a:rPr lang="en-IN" sz="1200" b="1" dirty="0" err="1" smtClean="0"/>
              <a:t>Amygdala</a:t>
            </a:r>
            <a:r>
              <a:rPr lang="en-IN" sz="1200" b="1" dirty="0"/>
              <a:t>: </a:t>
            </a:r>
            <a:r>
              <a:rPr lang="en-IN" sz="1200" dirty="0"/>
              <a:t>two almond-shaped nuclei deep within the temporal lobe. They are involved in decision-making, memory, and emotional responses; particularly negative emotions</a:t>
            </a:r>
            <a:r>
              <a:rPr lang="en-IN" sz="1200" dirty="0" smtClean="0"/>
              <a:t>.</a:t>
            </a:r>
          </a:p>
          <a:p>
            <a:r>
              <a:rPr lang="en-IN" sz="1200" b="1" dirty="0" smtClean="0"/>
              <a:t> </a:t>
            </a:r>
            <a:r>
              <a:rPr lang="en-IN" sz="1200" b="1" dirty="0"/>
              <a:t>Spinal </a:t>
            </a:r>
            <a:r>
              <a:rPr lang="en-IN" sz="1200" b="1" dirty="0" err="1" smtClean="0"/>
              <a:t>cord</a:t>
            </a:r>
            <a:r>
              <a:rPr lang="en-IN" sz="1200" dirty="0" err="1" smtClean="0"/>
              <a:t>The</a:t>
            </a:r>
            <a:r>
              <a:rPr lang="en-IN" sz="1200" dirty="0" smtClean="0"/>
              <a:t> spinal cord, running almost the full length of the back, carries information between the brain and body, but also carries out other tasks.</a:t>
            </a:r>
          </a:p>
          <a:p>
            <a:r>
              <a:rPr lang="en-IN" sz="1200" dirty="0" smtClean="0"/>
              <a:t>From the brainstem, where the spinal cord meets the brain, 31 spinal nerves enter the cord.</a:t>
            </a:r>
          </a:p>
          <a:p>
            <a:r>
              <a:rPr lang="en-IN" sz="1200" dirty="0" smtClean="0"/>
              <a:t>Along its length, it connects with the nerves of the peripheral nervous system (PNS) that run in from the skin, muscles, and joints.</a:t>
            </a:r>
          </a:p>
          <a:p>
            <a:r>
              <a:rPr lang="en-IN" sz="1200" dirty="0" smtClean="0"/>
              <a:t>Motor commands from the brain travel from the spine to the muscles and sensory information travels from the sensory tissues — such as the skin — toward the spinal cord and finally up to the brain.</a:t>
            </a:r>
          </a:p>
          <a:p>
            <a:r>
              <a:rPr lang="en-IN" sz="1200" dirty="0" smtClean="0"/>
              <a:t>The spinal cord contains circuits that control certain reflexive responses, such as the involuntary movement your arm might make if your finger was to touch a flame.</a:t>
            </a:r>
          </a:p>
          <a:p>
            <a:r>
              <a:rPr lang="en-IN" sz="1200" dirty="0" smtClean="0"/>
              <a:t>The circuits within the spine can also generate more complex movements such as walking. Even without input from the brain, the spinal nerves can coordinate all of the muscles necessary to walk. For instance, if the brain of a cat is separated from its spine so that its brain has no contact with its body, it will start spontaneously walking when placed on a treadmill. </a:t>
            </a:r>
            <a:r>
              <a:rPr lang="en-IN" sz="1200" dirty="0">
                <a:hlinkClick r:id="rId8"/>
              </a:rPr>
              <a:t>The brain is only required</a:t>
            </a:r>
            <a:r>
              <a:rPr lang="en-IN" sz="1200" dirty="0" smtClean="0"/>
              <a:t> to stop and start the process, or make changes if, for instance, an object appears in your path.</a:t>
            </a:r>
          </a:p>
          <a:p>
            <a:r>
              <a:rPr lang="en-IN" sz="1200" b="1" dirty="0"/>
              <a:t/>
            </a:r>
            <a:br>
              <a:rPr lang="en-IN" sz="1200" b="1" dirty="0"/>
            </a:br>
            <a:endParaRPr lang="en-IN" sz="1200" b="1" dirty="0" smtClean="0"/>
          </a:p>
          <a:p>
            <a:endParaRPr lang="en-IN"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424936" cy="5355312"/>
          </a:xfrm>
          <a:prstGeom prst="rect">
            <a:avLst/>
          </a:prstGeom>
        </p:spPr>
        <p:txBody>
          <a:bodyPr wrap="square">
            <a:spAutoFit/>
          </a:bodyPr>
          <a:lstStyle/>
          <a:p>
            <a:r>
              <a:rPr lang="en-IN" b="1" dirty="0" smtClean="0"/>
              <a:t>Central </a:t>
            </a:r>
            <a:r>
              <a:rPr lang="en-IN" b="1" dirty="0" err="1" smtClean="0"/>
              <a:t>glial</a:t>
            </a:r>
            <a:r>
              <a:rPr lang="en-IN" b="1" dirty="0" smtClean="0"/>
              <a:t> cells</a:t>
            </a:r>
          </a:p>
          <a:p>
            <a:r>
              <a:rPr lang="en-IN" dirty="0" smtClean="0"/>
              <a:t>Also called </a:t>
            </a:r>
            <a:r>
              <a:rPr lang="en-IN" dirty="0" err="1" smtClean="0"/>
              <a:t>neuroglia</a:t>
            </a:r>
            <a:r>
              <a:rPr lang="en-IN" dirty="0" smtClean="0"/>
              <a:t>, </a:t>
            </a:r>
            <a:r>
              <a:rPr lang="en-IN" dirty="0" err="1" smtClean="0"/>
              <a:t>glial</a:t>
            </a:r>
            <a:r>
              <a:rPr lang="en-IN" dirty="0" smtClean="0"/>
              <a:t> cells are often called support cells for neurons. In the brain, they outnumber nerve cells 10 to 1.</a:t>
            </a:r>
          </a:p>
          <a:p>
            <a:r>
              <a:rPr lang="en-IN" dirty="0" smtClean="0"/>
              <a:t>Without </a:t>
            </a:r>
            <a:r>
              <a:rPr lang="en-IN" dirty="0" err="1" smtClean="0"/>
              <a:t>glial</a:t>
            </a:r>
            <a:r>
              <a:rPr lang="en-IN" dirty="0" smtClean="0"/>
              <a:t> cells, developing nerves often lose their way and struggle to form functioning synapses.</a:t>
            </a:r>
          </a:p>
          <a:p>
            <a:r>
              <a:rPr lang="en-IN" dirty="0" err="1" smtClean="0"/>
              <a:t>Glial</a:t>
            </a:r>
            <a:r>
              <a:rPr lang="en-IN" dirty="0" smtClean="0"/>
              <a:t> cells are found in both the CNS and PNS but each system has different types. The following are brief descriptions of the CNS </a:t>
            </a:r>
            <a:r>
              <a:rPr lang="en-IN" dirty="0" err="1" smtClean="0"/>
              <a:t>glial</a:t>
            </a:r>
            <a:r>
              <a:rPr lang="en-IN" dirty="0" smtClean="0"/>
              <a:t> cell types:</a:t>
            </a:r>
          </a:p>
          <a:p>
            <a:r>
              <a:rPr lang="en-IN" b="1" dirty="0" err="1" smtClean="0"/>
              <a:t>Astrocytes</a:t>
            </a:r>
            <a:r>
              <a:rPr lang="en-IN" b="1" dirty="0" smtClean="0"/>
              <a:t>: </a:t>
            </a:r>
            <a:r>
              <a:rPr lang="en-IN" dirty="0" smtClean="0"/>
              <a:t>these cells have numerous projections and anchor neurons to their blood supply. They also regulate the local environment by removing excess ions and recycling neurotransmitters.</a:t>
            </a:r>
          </a:p>
          <a:p>
            <a:r>
              <a:rPr lang="en-IN" b="1" dirty="0" err="1" smtClean="0"/>
              <a:t>Oligodendrocytes</a:t>
            </a:r>
            <a:r>
              <a:rPr lang="en-IN" b="1" dirty="0" smtClean="0"/>
              <a:t>: </a:t>
            </a:r>
            <a:r>
              <a:rPr lang="en-IN" dirty="0" smtClean="0"/>
              <a:t>responsible for creating the myelin sheath — this thin layer coats nerve cells, allowing them to send signals quickly and efficiently.</a:t>
            </a:r>
          </a:p>
          <a:p>
            <a:r>
              <a:rPr lang="en-IN" b="1" dirty="0" err="1" smtClean="0"/>
              <a:t>Ependymal</a:t>
            </a:r>
            <a:r>
              <a:rPr lang="en-IN" b="1" dirty="0" smtClean="0"/>
              <a:t> cells:</a:t>
            </a:r>
            <a:r>
              <a:rPr lang="en-IN" dirty="0" smtClean="0"/>
              <a:t> lining the spinal cord and the brain’s ventricles (fluid-filled spaces), these create and secrete cerebrospinal fluid (CSF) and keep it circulating using their whip-like cilia.</a:t>
            </a:r>
          </a:p>
          <a:p>
            <a:r>
              <a:rPr lang="en-IN" b="1" dirty="0" smtClean="0"/>
              <a:t>Radial </a:t>
            </a:r>
            <a:r>
              <a:rPr lang="en-IN" b="1" dirty="0" err="1" smtClean="0"/>
              <a:t>glia</a:t>
            </a:r>
            <a:r>
              <a:rPr lang="en-IN" b="1" dirty="0" smtClean="0"/>
              <a:t>: </a:t>
            </a:r>
            <a:r>
              <a:rPr lang="en-IN" dirty="0" smtClean="0"/>
              <a:t>act as scaffolding for new nerve cells during the creation of the embryo’s nervous system.</a:t>
            </a:r>
          </a:p>
          <a:p>
            <a:r>
              <a:rPr lang="en-IN" dirty="0"/>
              <a:t/>
            </a:r>
            <a:br>
              <a:rPr lang="en-IN" dirty="0"/>
            </a:br>
            <a:endParaRPr lang="en-IN" dirty="0"/>
          </a:p>
        </p:txBody>
      </p:sp>
      <p:sp>
        <p:nvSpPr>
          <p:cNvPr id="3" name="Rectangle 2"/>
          <p:cNvSpPr/>
          <p:nvPr/>
        </p:nvSpPr>
        <p:spPr>
          <a:xfrm>
            <a:off x="323528" y="4941168"/>
            <a:ext cx="7992888" cy="1477328"/>
          </a:xfrm>
          <a:prstGeom prst="rect">
            <a:avLst/>
          </a:prstGeom>
        </p:spPr>
        <p:txBody>
          <a:bodyPr wrap="square">
            <a:spAutoFit/>
          </a:bodyPr>
          <a:lstStyle/>
          <a:p>
            <a:r>
              <a:rPr lang="en-IN" b="1" dirty="0"/>
              <a:t>Visceral</a:t>
            </a:r>
            <a:r>
              <a:rPr lang="en-IN" dirty="0"/>
              <a:t> afferent neurons are </a:t>
            </a:r>
            <a:r>
              <a:rPr lang="en-IN" dirty="0" err="1"/>
              <a:t>unipolar</a:t>
            </a:r>
            <a:r>
              <a:rPr lang="en-IN" dirty="0"/>
              <a:t> neurons that enter the </a:t>
            </a:r>
            <a:r>
              <a:rPr lang="en-IN" b="1" dirty="0"/>
              <a:t>spinal cord</a:t>
            </a:r>
            <a:r>
              <a:rPr lang="en-IN" dirty="0"/>
              <a:t> through the dorsal root &amp; their cell bodies are located in the dorsal root ganglia. </a:t>
            </a:r>
            <a:r>
              <a:rPr lang="en-IN" b="1" dirty="0"/>
              <a:t>Visceral</a:t>
            </a:r>
            <a:r>
              <a:rPr lang="en-IN" dirty="0"/>
              <a:t> efferent neurons are motor neurons that conduct impulses to smooth muscle, cardiac muscle, &amp; glands. These neurons make up the </a:t>
            </a:r>
            <a:r>
              <a:rPr lang="en-IN" b="1" dirty="0"/>
              <a:t>Autonomic Nervous System</a:t>
            </a:r>
            <a:r>
              <a:rPr lang="en-IN"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0648"/>
            <a:ext cx="8064896" cy="4247317"/>
          </a:xfrm>
          <a:prstGeom prst="rect">
            <a:avLst/>
          </a:prstGeom>
        </p:spPr>
        <p:txBody>
          <a:bodyPr wrap="square">
            <a:spAutoFit/>
          </a:bodyPr>
          <a:lstStyle/>
          <a:p>
            <a:r>
              <a:rPr lang="en-IN" dirty="0"/>
              <a:t>The </a:t>
            </a:r>
            <a:r>
              <a:rPr lang="en-IN" b="1" dirty="0">
                <a:solidFill>
                  <a:srgbClr val="FF0000"/>
                </a:solidFill>
              </a:rPr>
              <a:t>viscera</a:t>
            </a:r>
            <a:r>
              <a:rPr lang="en-IN" b="1" dirty="0"/>
              <a:t>l</a:t>
            </a:r>
            <a:r>
              <a:rPr lang="en-IN" dirty="0"/>
              <a:t> (or autonomic) motor </a:t>
            </a:r>
            <a:r>
              <a:rPr lang="en-IN" b="1" dirty="0"/>
              <a:t>system</a:t>
            </a:r>
            <a:r>
              <a:rPr lang="en-IN" dirty="0"/>
              <a:t> controls involuntary functions mediated by the activity of smooth muscle </a:t>
            </a:r>
            <a:r>
              <a:rPr lang="en-IN" dirty="0" err="1"/>
              <a:t>fibers</a:t>
            </a:r>
            <a:r>
              <a:rPr lang="en-IN" dirty="0"/>
              <a:t>, cardiac muscle </a:t>
            </a:r>
            <a:r>
              <a:rPr lang="en-IN" dirty="0" err="1"/>
              <a:t>fibers</a:t>
            </a:r>
            <a:r>
              <a:rPr lang="en-IN" dirty="0"/>
              <a:t>, and glands</a:t>
            </a:r>
            <a:r>
              <a:rPr lang="en-IN" dirty="0" smtClean="0"/>
              <a:t>.</a:t>
            </a:r>
            <a:r>
              <a:rPr lang="en-IN" dirty="0"/>
              <a:t> autonomic (</a:t>
            </a:r>
            <a:r>
              <a:rPr lang="en-IN" b="1" dirty="0"/>
              <a:t>visceral</a:t>
            </a:r>
            <a:r>
              <a:rPr lang="en-IN" dirty="0"/>
              <a:t> motor) division of </a:t>
            </a:r>
            <a:r>
              <a:rPr lang="en-IN" b="1" dirty="0"/>
              <a:t>nervous system</a:t>
            </a:r>
            <a:endParaRPr lang="en-IN" dirty="0"/>
          </a:p>
          <a:p>
            <a:r>
              <a:rPr lang="en-IN" dirty="0"/>
              <a:t>[TA] that part of the </a:t>
            </a:r>
            <a:r>
              <a:rPr lang="en-IN" b="1" dirty="0"/>
              <a:t>nervous system</a:t>
            </a:r>
            <a:r>
              <a:rPr lang="en-IN" dirty="0"/>
              <a:t> that represents the motor </a:t>
            </a:r>
            <a:r>
              <a:rPr lang="en-IN" dirty="0" err="1"/>
              <a:t>innervation</a:t>
            </a:r>
            <a:r>
              <a:rPr lang="en-IN" dirty="0"/>
              <a:t> of smooth muscle, cardiac muscle, and gland cells. It consists of two physiologically and anatomically distinct, mutually antagonistic components: the sympathetic and parasympathetic parts</a:t>
            </a:r>
            <a:r>
              <a:rPr lang="en-IN" dirty="0" smtClean="0"/>
              <a:t>.</a:t>
            </a:r>
            <a:r>
              <a:rPr lang="en-IN" dirty="0"/>
              <a:t> </a:t>
            </a:r>
            <a:endParaRPr lang="en-IN" dirty="0" smtClean="0"/>
          </a:p>
          <a:p>
            <a:r>
              <a:rPr lang="en-IN" dirty="0" smtClean="0"/>
              <a:t>A</a:t>
            </a:r>
            <a:r>
              <a:rPr lang="en-IN" dirty="0"/>
              <a:t> </a:t>
            </a:r>
            <a:r>
              <a:rPr lang="en-IN" b="1" dirty="0">
                <a:solidFill>
                  <a:srgbClr val="FF0000"/>
                </a:solidFill>
              </a:rPr>
              <a:t>spinal nerve</a:t>
            </a:r>
            <a:r>
              <a:rPr lang="en-IN" dirty="0"/>
              <a:t> is a mixed </a:t>
            </a:r>
            <a:r>
              <a:rPr lang="en-IN" b="1" dirty="0"/>
              <a:t>nerve</a:t>
            </a:r>
            <a:r>
              <a:rPr lang="en-IN" dirty="0"/>
              <a:t>, which carries motor, sensory, and autonomic signals between the </a:t>
            </a:r>
            <a:r>
              <a:rPr lang="en-IN" b="1" dirty="0"/>
              <a:t>spinal</a:t>
            </a:r>
            <a:r>
              <a:rPr lang="en-IN" dirty="0"/>
              <a:t> cord and the body. In the human body there are 31 pairs of </a:t>
            </a:r>
            <a:r>
              <a:rPr lang="en-IN" b="1" dirty="0"/>
              <a:t>spinal nerves</a:t>
            </a:r>
            <a:r>
              <a:rPr lang="en-IN" dirty="0"/>
              <a:t>, one on each side of the vertebral column</a:t>
            </a:r>
            <a:r>
              <a:rPr lang="en-IN" dirty="0" smtClean="0"/>
              <a:t>.</a:t>
            </a:r>
          </a:p>
          <a:p>
            <a:r>
              <a:rPr lang="en-IN" dirty="0" smtClean="0"/>
              <a:t> </a:t>
            </a:r>
            <a:r>
              <a:rPr lang="en-IN" dirty="0"/>
              <a:t>The </a:t>
            </a:r>
            <a:r>
              <a:rPr lang="en-IN" b="1" dirty="0">
                <a:solidFill>
                  <a:srgbClr val="FF0000"/>
                </a:solidFill>
              </a:rPr>
              <a:t>cranial nerves</a:t>
            </a:r>
            <a:r>
              <a:rPr lang="en-IN" dirty="0"/>
              <a:t> are considered components of the </a:t>
            </a:r>
            <a:r>
              <a:rPr lang="en-IN" b="1" dirty="0"/>
              <a:t>peripheral nervous system</a:t>
            </a:r>
            <a:r>
              <a:rPr lang="en-IN" dirty="0"/>
              <a:t> (</a:t>
            </a:r>
            <a:r>
              <a:rPr lang="en-IN" b="1" dirty="0"/>
              <a:t>PNS</a:t>
            </a:r>
            <a:r>
              <a:rPr lang="en-IN" dirty="0"/>
              <a:t>), although on a structural level the olfactory (I), optic (II), and trigeminal (V) </a:t>
            </a:r>
            <a:r>
              <a:rPr lang="en-IN" b="1" dirty="0"/>
              <a:t>nerves</a:t>
            </a:r>
            <a:r>
              <a:rPr lang="en-IN" dirty="0"/>
              <a:t> are more accurately considered part of the central </a:t>
            </a:r>
            <a:r>
              <a:rPr lang="en-IN" b="1" dirty="0"/>
              <a:t>nervous system</a:t>
            </a:r>
            <a:r>
              <a:rPr lang="en-IN" dirty="0"/>
              <a:t> (CNS).</a:t>
            </a:r>
            <a:endParaRPr lang="en-IN" dirty="0" smtClean="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The Autonomic Nervous System Chart 20x26 | Autonomic nervous system, Nervous  system anatomy, Nervous system"/>
          <p:cNvPicPr>
            <a:picLocks noChangeAspect="1" noChangeArrowheads="1"/>
          </p:cNvPicPr>
          <p:nvPr/>
        </p:nvPicPr>
        <p:blipFill>
          <a:blip r:embed="rId2" cstate="print"/>
          <a:srcRect/>
          <a:stretch>
            <a:fillRect/>
          </a:stretch>
        </p:blipFill>
        <p:spPr bwMode="auto">
          <a:xfrm>
            <a:off x="323528" y="260648"/>
            <a:ext cx="3384376" cy="5910710"/>
          </a:xfrm>
          <a:prstGeom prst="rect">
            <a:avLst/>
          </a:prstGeom>
          <a:noFill/>
        </p:spPr>
      </p:pic>
      <p:pic>
        <p:nvPicPr>
          <p:cNvPr id="17412" name="Picture 4" descr="How the spinal cord works - Reeve Foundation"/>
          <p:cNvPicPr>
            <a:picLocks noChangeAspect="1" noChangeArrowheads="1"/>
          </p:cNvPicPr>
          <p:nvPr/>
        </p:nvPicPr>
        <p:blipFill>
          <a:blip r:embed="rId3" cstate="print"/>
          <a:srcRect/>
          <a:stretch>
            <a:fillRect/>
          </a:stretch>
        </p:blipFill>
        <p:spPr bwMode="auto">
          <a:xfrm>
            <a:off x="3635896" y="189492"/>
            <a:ext cx="2490033" cy="6552636"/>
          </a:xfrm>
          <a:prstGeom prst="rect">
            <a:avLst/>
          </a:prstGeom>
          <a:noFill/>
        </p:spPr>
      </p:pic>
      <p:sp>
        <p:nvSpPr>
          <p:cNvPr id="4" name="Rectangle 3"/>
          <p:cNvSpPr/>
          <p:nvPr/>
        </p:nvSpPr>
        <p:spPr>
          <a:xfrm>
            <a:off x="3872160" y="188640"/>
            <a:ext cx="1399679" cy="369332"/>
          </a:xfrm>
          <a:prstGeom prst="rect">
            <a:avLst/>
          </a:prstGeom>
        </p:spPr>
        <p:txBody>
          <a:bodyPr wrap="square">
            <a:spAutoFit/>
          </a:bodyPr>
          <a:lstStyle/>
          <a:p>
            <a:r>
              <a:rPr lang="en-IN" dirty="0" smtClean="0"/>
              <a:t> </a:t>
            </a:r>
            <a:r>
              <a:rPr lang="en-IN" b="1" dirty="0" smtClean="0"/>
              <a:t>spinal nerve</a:t>
            </a:r>
            <a:endParaRPr lang="en-IN" dirty="0"/>
          </a:p>
        </p:txBody>
      </p:sp>
      <p:pic>
        <p:nvPicPr>
          <p:cNvPr id="17414" name="Picture 6" descr="Peripheral Nervous System: Cranial Nerves | Cranial nerves, Peripheral  nervous system, Nervous system"/>
          <p:cNvPicPr>
            <a:picLocks noChangeAspect="1" noChangeArrowheads="1"/>
          </p:cNvPicPr>
          <p:nvPr/>
        </p:nvPicPr>
        <p:blipFill>
          <a:blip r:embed="rId4" cstate="print"/>
          <a:srcRect/>
          <a:stretch>
            <a:fillRect/>
          </a:stretch>
        </p:blipFill>
        <p:spPr bwMode="auto">
          <a:xfrm>
            <a:off x="6156176" y="548680"/>
            <a:ext cx="2719157" cy="576064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281</Words>
  <Application>Microsoft Office PowerPoint</Application>
  <PresentationFormat>On-screen Show (4:3)</PresentationFormat>
  <Paragraphs>53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 MSC -V-UNIT NERVOUS SYSTEM –BRAIM AND SPINAL CORD</vt:lpstr>
      <vt:lpstr>Slide 2</vt:lpstr>
      <vt:lpstr>Slide 3</vt:lpstr>
      <vt:lpstr>Slide 4</vt:lpstr>
      <vt:lpstr>Slide 5</vt:lpstr>
      <vt:lpstr>Slide 6</vt:lpstr>
      <vt:lpstr>Slide 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MSC -V-UNIT NERVOUS SYSTEM –BRAIM AND SPINAL CORD</dc:title>
  <dc:creator>denesh th</dc:creator>
  <cp:lastModifiedBy>denesh th</cp:lastModifiedBy>
  <cp:revision>20</cp:revision>
  <dcterms:created xsi:type="dcterms:W3CDTF">2020-12-03T09:13:22Z</dcterms:created>
  <dcterms:modified xsi:type="dcterms:W3CDTF">2020-12-03T10:22:42Z</dcterms:modified>
</cp:coreProperties>
</file>