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4BFAF19-BFBA-4917-AEE2-9A045432020A}" type="datetimeFigureOut">
              <a:rPr lang="en-IN" smtClean="0"/>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E9A66D5-B348-4BE9-AB28-0E1A653E9B48}"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4BFAF19-BFBA-4917-AEE2-9A045432020A}" type="datetimeFigureOut">
              <a:rPr lang="en-IN" smtClean="0"/>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E9A66D5-B348-4BE9-AB28-0E1A653E9B48}"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4BFAF19-BFBA-4917-AEE2-9A045432020A}" type="datetimeFigureOut">
              <a:rPr lang="en-IN" smtClean="0"/>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E9A66D5-B348-4BE9-AB28-0E1A653E9B48}"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4BFAF19-BFBA-4917-AEE2-9A045432020A}" type="datetimeFigureOut">
              <a:rPr lang="en-IN" smtClean="0"/>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E9A66D5-B348-4BE9-AB28-0E1A653E9B48}"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BFAF19-BFBA-4917-AEE2-9A045432020A}" type="datetimeFigureOut">
              <a:rPr lang="en-IN" smtClean="0"/>
              <a:t>03-12-2020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E9A66D5-B348-4BE9-AB28-0E1A653E9B48}"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4BFAF19-BFBA-4917-AEE2-9A045432020A}" type="datetimeFigureOut">
              <a:rPr lang="en-IN" smtClean="0"/>
              <a:t>03-12-2020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E9A66D5-B348-4BE9-AB28-0E1A653E9B48}"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4BFAF19-BFBA-4917-AEE2-9A045432020A}" type="datetimeFigureOut">
              <a:rPr lang="en-IN" smtClean="0"/>
              <a:t>03-12-2020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E9A66D5-B348-4BE9-AB28-0E1A653E9B48}"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4BFAF19-BFBA-4917-AEE2-9A045432020A}" type="datetimeFigureOut">
              <a:rPr lang="en-IN" smtClean="0"/>
              <a:t>03-12-2020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E9A66D5-B348-4BE9-AB28-0E1A653E9B48}"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BFAF19-BFBA-4917-AEE2-9A045432020A}" type="datetimeFigureOut">
              <a:rPr lang="en-IN" smtClean="0"/>
              <a:t>03-12-2020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E9A66D5-B348-4BE9-AB28-0E1A653E9B48}"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BFAF19-BFBA-4917-AEE2-9A045432020A}" type="datetimeFigureOut">
              <a:rPr lang="en-IN" smtClean="0"/>
              <a:t>03-12-2020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E9A66D5-B348-4BE9-AB28-0E1A653E9B48}"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BFAF19-BFBA-4917-AEE2-9A045432020A}" type="datetimeFigureOut">
              <a:rPr lang="en-IN" smtClean="0"/>
              <a:t>03-12-2020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E9A66D5-B348-4BE9-AB28-0E1A653E9B48}"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BFAF19-BFBA-4917-AEE2-9A045432020A}" type="datetimeFigureOut">
              <a:rPr lang="en-IN" smtClean="0"/>
              <a:t>03-12-2020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9A66D5-B348-4BE9-AB28-0E1A653E9B48}"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s://api.seer.cancer.gov/rest/glossary/latest/id/550b50ade4b0c48f31d9ac92" TargetMode="External"/><Relationship Id="rId13" Type="http://schemas.openxmlformats.org/officeDocument/2006/relationships/hyperlink" Target="https://api.seer.cancer.gov/rest/glossary/latest/id/55a1a703e4b05cd0cdd907f0" TargetMode="External"/><Relationship Id="rId18" Type="http://schemas.openxmlformats.org/officeDocument/2006/relationships/hyperlink" Target="https://api.seer.cancer.gov/rest/glossary/latest/id/559d73fae4b084b72ee1fea1" TargetMode="External"/><Relationship Id="rId26" Type="http://schemas.openxmlformats.org/officeDocument/2006/relationships/hyperlink" Target="https://api.seer.cancer.gov/rest/glossary/latest/id/551171d5e4b0c48f31dbee8e" TargetMode="External"/><Relationship Id="rId3" Type="http://schemas.openxmlformats.org/officeDocument/2006/relationships/hyperlink" Target="https://api.seer.cancer.gov/rest/glossary/latest/id/55041268e4b0c48f31d6bd1e" TargetMode="External"/><Relationship Id="rId21" Type="http://schemas.openxmlformats.org/officeDocument/2006/relationships/hyperlink" Target="https://api.seer.cancer.gov/rest/glossary/latest/id/550b516ce4b0c48f31d9acd9" TargetMode="External"/><Relationship Id="rId7" Type="http://schemas.openxmlformats.org/officeDocument/2006/relationships/hyperlink" Target="https://api.seer.cancer.gov/rest/glossary/latest/id/55021d30e4b0c48f31d617f1" TargetMode="External"/><Relationship Id="rId12" Type="http://schemas.openxmlformats.org/officeDocument/2006/relationships/hyperlink" Target="https://api.seer.cancer.gov/rest/glossary/latest/id/5b32afd9770b65075ee6671b" TargetMode="External"/><Relationship Id="rId17" Type="http://schemas.openxmlformats.org/officeDocument/2006/relationships/hyperlink" Target="https://api.seer.cancer.gov/rest/glossary/latest/id/55510d02e4b0426fced84e5c" TargetMode="External"/><Relationship Id="rId25" Type="http://schemas.openxmlformats.org/officeDocument/2006/relationships/hyperlink" Target="https://api.seer.cancer.gov/rest/glossary/latest/id/5558fe42e4b031c70bba2917" TargetMode="External"/><Relationship Id="rId2" Type="http://schemas.openxmlformats.org/officeDocument/2006/relationships/hyperlink" Target="https://api.seer.cancer.gov/rest/glossary/latest/id/542eeea0102c1d14697ef869" TargetMode="External"/><Relationship Id="rId16" Type="http://schemas.openxmlformats.org/officeDocument/2006/relationships/hyperlink" Target="https://api.seer.cancer.gov/rest/glossary/latest/id/559e656fe4b084b72ee24bd4" TargetMode="External"/><Relationship Id="rId20" Type="http://schemas.openxmlformats.org/officeDocument/2006/relationships/hyperlink" Target="https://api.seer.cancer.gov/rest/glossary/latest/id/558e0218e4b084b72edb8ba8" TargetMode="External"/><Relationship Id="rId29" Type="http://schemas.openxmlformats.org/officeDocument/2006/relationships/hyperlink" Target="https://api.seer.cancer.gov/rest/glossary/latest/id/55042105e4b0c48f31d6bf57" TargetMode="External"/><Relationship Id="rId1" Type="http://schemas.openxmlformats.org/officeDocument/2006/relationships/slideLayout" Target="../slideLayouts/slideLayout7.xml"/><Relationship Id="rId6" Type="http://schemas.openxmlformats.org/officeDocument/2006/relationships/hyperlink" Target="https://api.seer.cancer.gov/rest/glossary/latest/id/5505f832e4b0c48f31d711fe" TargetMode="External"/><Relationship Id="rId11" Type="http://schemas.openxmlformats.org/officeDocument/2006/relationships/hyperlink" Target="https://api.seer.cancer.gov/rest/glossary/latest/id/55041e6ce4b0c48f31d6bebb" TargetMode="External"/><Relationship Id="rId24" Type="http://schemas.openxmlformats.org/officeDocument/2006/relationships/hyperlink" Target="https://api.seer.cancer.gov/rest/glossary/latest/id/55523c3be4b0426fced8d697" TargetMode="External"/><Relationship Id="rId32" Type="http://schemas.openxmlformats.org/officeDocument/2006/relationships/hyperlink" Target="https://api.seer.cancer.gov/rest/glossary/latest/id/546e0836e4b0d965832b041f" TargetMode="External"/><Relationship Id="rId5" Type="http://schemas.openxmlformats.org/officeDocument/2006/relationships/hyperlink" Target="https://api.seer.cancer.gov/rest/glossary/latest/id/55042013e4b0c48f31d6bef3" TargetMode="External"/><Relationship Id="rId15" Type="http://schemas.openxmlformats.org/officeDocument/2006/relationships/hyperlink" Target="https://api.seer.cancer.gov/rest/glossary/latest/id/55a1a9d8e4b05cd0cdd90974" TargetMode="External"/><Relationship Id="rId23" Type="http://schemas.openxmlformats.org/officeDocument/2006/relationships/hyperlink" Target="https://api.seer.cancer.gov/rest/glossary/latest/id/55022465e4b0c48f31d61ecf" TargetMode="External"/><Relationship Id="rId28" Type="http://schemas.openxmlformats.org/officeDocument/2006/relationships/hyperlink" Target="https://api.seer.cancer.gov/rest/glossary/latest/id/54fb800ee4b0c48f31d32344" TargetMode="External"/><Relationship Id="rId10" Type="http://schemas.openxmlformats.org/officeDocument/2006/relationships/hyperlink" Target="https://api.seer.cancer.gov/rest/glossary/latest/id/555a2e5ee4b031c70bba9e58" TargetMode="External"/><Relationship Id="rId19" Type="http://schemas.openxmlformats.org/officeDocument/2006/relationships/hyperlink" Target="https://api.seer.cancer.gov/rest/glossary/latest/id/55a8f3b3e4b05cd0cddc03af" TargetMode="External"/><Relationship Id="rId31" Type="http://schemas.openxmlformats.org/officeDocument/2006/relationships/hyperlink" Target="https://api.seer.cancer.gov/rest/glossary/latest/id/5559ff53e4b031c70bba7144" TargetMode="External"/><Relationship Id="rId4" Type="http://schemas.openxmlformats.org/officeDocument/2006/relationships/hyperlink" Target="https://api.seer.cancer.gov/rest/glossary/latest/id/55041f01e4b0c48f31d6bed9" TargetMode="External"/><Relationship Id="rId9" Type="http://schemas.openxmlformats.org/officeDocument/2006/relationships/hyperlink" Target="https://api.seer.cancer.gov/rest/glossary/latest/id/5521d6d5e4b0bc5c16bff3de" TargetMode="External"/><Relationship Id="rId14" Type="http://schemas.openxmlformats.org/officeDocument/2006/relationships/hyperlink" Target="https://api.seer.cancer.gov/rest/glossary/latest/id/55a234aae4b05cd0cdd91d66" TargetMode="External"/><Relationship Id="rId22" Type="http://schemas.openxmlformats.org/officeDocument/2006/relationships/hyperlink" Target="https://api.seer.cancer.gov/rest/glossary/latest/id/550421c3e4b0c48f31d6bf72" TargetMode="External"/><Relationship Id="rId27" Type="http://schemas.openxmlformats.org/officeDocument/2006/relationships/hyperlink" Target="https://api.seer.cancer.gov/rest/glossary/latest/id/554bcac8e4b0426fced72abe" TargetMode="External"/><Relationship Id="rId30" Type="http://schemas.openxmlformats.org/officeDocument/2006/relationships/hyperlink" Target="https://api.seer.cancer.gov/rest/glossary/latest/id/5521307fe4b0bc5c16bfbdd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1600" dirty="0" smtClean="0"/>
              <a:t>I-</a:t>
            </a:r>
            <a:r>
              <a:rPr lang="en-US" sz="1600" dirty="0" err="1" smtClean="0"/>
              <a:t>msc</a:t>
            </a:r>
            <a:r>
              <a:rPr lang="en-US" sz="1600" smtClean="0"/>
              <a:t/>
            </a:r>
            <a:br>
              <a:rPr lang="en-US" sz="1600" smtClean="0"/>
            </a:br>
            <a:r>
              <a:rPr lang="en-US" sz="1600" smtClean="0"/>
              <a:t>V-Unit-Accessory </a:t>
            </a:r>
            <a:r>
              <a:rPr lang="en-US" sz="1600" dirty="0" smtClean="0"/>
              <a:t>reproductive glands</a:t>
            </a:r>
            <a:endParaRPr lang="en-IN" sz="1600" dirty="0"/>
          </a:p>
        </p:txBody>
      </p:sp>
      <p:sp>
        <p:nvSpPr>
          <p:cNvPr id="3" name="Subtitle 2"/>
          <p:cNvSpPr>
            <a:spLocks noGrp="1"/>
          </p:cNvSpPr>
          <p:nvPr>
            <p:ph type="subTitle" idx="1"/>
          </p:nvPr>
        </p:nvSpPr>
        <p:spPr/>
        <p:txBody>
          <a:bodyPr/>
          <a:lstStyle/>
          <a:p>
            <a:r>
              <a:rPr lang="en-US" dirty="0" err="1" smtClean="0"/>
              <a:t>Dr.M.Deivanayaki</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836712"/>
            <a:ext cx="6318448" cy="923330"/>
          </a:xfrm>
          <a:prstGeom prst="rect">
            <a:avLst/>
          </a:prstGeom>
        </p:spPr>
        <p:txBody>
          <a:bodyPr wrap="square">
            <a:spAutoFit/>
          </a:bodyPr>
          <a:lstStyle/>
          <a:p>
            <a:r>
              <a:rPr lang="en-IN" dirty="0"/>
              <a:t>The </a:t>
            </a:r>
            <a:r>
              <a:rPr lang="en-IN" b="1" dirty="0"/>
              <a:t>accessory glands</a:t>
            </a:r>
            <a:r>
              <a:rPr lang="en-IN" dirty="0"/>
              <a:t> of the male </a:t>
            </a:r>
            <a:r>
              <a:rPr lang="en-IN" b="1" dirty="0"/>
              <a:t>reproductive system</a:t>
            </a:r>
            <a:r>
              <a:rPr lang="en-IN" dirty="0"/>
              <a:t> are the seminal vesicles, prostate </a:t>
            </a:r>
            <a:r>
              <a:rPr lang="en-IN" b="1" dirty="0"/>
              <a:t>gland</a:t>
            </a:r>
            <a:r>
              <a:rPr lang="en-IN" dirty="0"/>
              <a:t>, and the </a:t>
            </a:r>
            <a:r>
              <a:rPr lang="en-IN" dirty="0" err="1"/>
              <a:t>bulbourethral</a:t>
            </a:r>
            <a:r>
              <a:rPr lang="en-IN" dirty="0"/>
              <a:t> </a:t>
            </a:r>
            <a:r>
              <a:rPr lang="en-IN" b="1" dirty="0"/>
              <a:t>glands</a:t>
            </a:r>
            <a:r>
              <a:rPr lang="en-IN" dirty="0"/>
              <a:t>. These </a:t>
            </a:r>
            <a:r>
              <a:rPr lang="en-IN" b="1" dirty="0"/>
              <a:t>glands</a:t>
            </a:r>
            <a:r>
              <a:rPr lang="en-IN" dirty="0"/>
              <a:t> secrete fluids that enter the urethra</a:t>
            </a:r>
          </a:p>
        </p:txBody>
      </p:sp>
      <p:pic>
        <p:nvPicPr>
          <p:cNvPr id="1026" name="Picture 2" descr="Accessory Glands of Male Reproductive System"/>
          <p:cNvPicPr>
            <a:picLocks noChangeAspect="1" noChangeArrowheads="1"/>
          </p:cNvPicPr>
          <p:nvPr/>
        </p:nvPicPr>
        <p:blipFill>
          <a:blip r:embed="rId2" cstate="print"/>
          <a:srcRect/>
          <a:stretch>
            <a:fillRect/>
          </a:stretch>
        </p:blipFill>
        <p:spPr bwMode="auto">
          <a:xfrm>
            <a:off x="419539" y="1844824"/>
            <a:ext cx="5628117" cy="4221089"/>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0"/>
            <a:ext cx="8712968" cy="6453336"/>
          </a:xfrm>
          <a:prstGeom prst="rect">
            <a:avLst/>
          </a:prstGeom>
        </p:spPr>
        <p:txBody>
          <a:bodyPr wrap="square">
            <a:spAutoFit/>
          </a:bodyPr>
          <a:lstStyle/>
          <a:p>
            <a:r>
              <a:rPr lang="en-IN" sz="1400" dirty="0">
                <a:solidFill>
                  <a:srgbClr val="FF0000"/>
                </a:solidFill>
              </a:rPr>
              <a:t>Accessory Glands</a:t>
            </a:r>
          </a:p>
          <a:p>
            <a:r>
              <a:rPr lang="en-IN" sz="1400" dirty="0"/>
              <a:t>The </a:t>
            </a:r>
            <a:r>
              <a:rPr lang="en-IN" sz="1400" dirty="0">
                <a:hlinkClick r:id="rId2"/>
              </a:rPr>
              <a:t>accessory</a:t>
            </a:r>
            <a:r>
              <a:rPr lang="en-IN" sz="1400" dirty="0"/>
              <a:t> glands of the </a:t>
            </a:r>
            <a:r>
              <a:rPr lang="en-IN" sz="1400" dirty="0">
                <a:hlinkClick r:id="rId3"/>
              </a:rPr>
              <a:t>male reproductive system</a:t>
            </a:r>
            <a:r>
              <a:rPr lang="en-IN" sz="1400" dirty="0"/>
              <a:t> are the </a:t>
            </a:r>
            <a:r>
              <a:rPr lang="en-IN" sz="1400" dirty="0">
                <a:hlinkClick r:id="rId4"/>
              </a:rPr>
              <a:t>seminal vesicles</a:t>
            </a:r>
            <a:r>
              <a:rPr lang="en-IN" sz="1400" dirty="0"/>
              <a:t>, </a:t>
            </a:r>
            <a:r>
              <a:rPr lang="en-IN" sz="1400" dirty="0">
                <a:hlinkClick r:id="rId5"/>
              </a:rPr>
              <a:t>prostate gland</a:t>
            </a:r>
            <a:r>
              <a:rPr lang="en-IN" sz="1400" dirty="0"/>
              <a:t>, and the </a:t>
            </a:r>
            <a:r>
              <a:rPr lang="en-IN" sz="1400" dirty="0" err="1"/>
              <a:t>bulbourethral</a:t>
            </a:r>
            <a:r>
              <a:rPr lang="en-IN" sz="1400" dirty="0"/>
              <a:t> glands. These glands secrete fluids that enter the </a:t>
            </a:r>
            <a:r>
              <a:rPr lang="en-IN" sz="1400" dirty="0">
                <a:hlinkClick r:id="rId6"/>
              </a:rPr>
              <a:t>urethra</a:t>
            </a:r>
            <a:r>
              <a:rPr lang="en-IN" sz="1400" dirty="0"/>
              <a:t>.</a:t>
            </a:r>
          </a:p>
          <a:p>
            <a:r>
              <a:rPr lang="en-IN" sz="1400" dirty="0">
                <a:solidFill>
                  <a:srgbClr val="FF0000"/>
                </a:solidFill>
              </a:rPr>
              <a:t>Seminal Vesicles</a:t>
            </a:r>
          </a:p>
          <a:p>
            <a:r>
              <a:rPr lang="en-IN" sz="1400" dirty="0"/>
              <a:t>The paired seminal vesicles are </a:t>
            </a:r>
            <a:r>
              <a:rPr lang="en-IN" sz="1400" dirty="0" err="1"/>
              <a:t>saccular</a:t>
            </a:r>
            <a:r>
              <a:rPr lang="en-IN" sz="1400" dirty="0"/>
              <a:t> glands </a:t>
            </a:r>
            <a:r>
              <a:rPr lang="en-IN" sz="1400" dirty="0">
                <a:hlinkClick r:id="rId7"/>
              </a:rPr>
              <a:t>posterior</a:t>
            </a:r>
            <a:r>
              <a:rPr lang="en-IN" sz="1400" dirty="0"/>
              <a:t> to the </a:t>
            </a:r>
            <a:r>
              <a:rPr lang="en-IN" sz="1400" dirty="0">
                <a:hlinkClick r:id="rId8"/>
              </a:rPr>
              <a:t>urinary bladder</a:t>
            </a:r>
            <a:r>
              <a:rPr lang="en-IN" sz="1400" dirty="0"/>
              <a:t>. Each </a:t>
            </a:r>
            <a:r>
              <a:rPr lang="en-IN" sz="1400" dirty="0">
                <a:hlinkClick r:id="rId9"/>
              </a:rPr>
              <a:t>gland</a:t>
            </a:r>
            <a:r>
              <a:rPr lang="en-IN" sz="1400" dirty="0"/>
              <a:t> has a short </a:t>
            </a:r>
            <a:r>
              <a:rPr lang="en-IN" sz="1400" dirty="0">
                <a:hlinkClick r:id="rId10"/>
              </a:rPr>
              <a:t>duct</a:t>
            </a:r>
            <a:r>
              <a:rPr lang="en-IN" sz="1400" dirty="0"/>
              <a:t> that joins with the </a:t>
            </a:r>
            <a:r>
              <a:rPr lang="en-IN" sz="1400" dirty="0" err="1">
                <a:hlinkClick r:id="rId11"/>
              </a:rPr>
              <a:t>ductus</a:t>
            </a:r>
            <a:r>
              <a:rPr lang="en-IN" sz="1400" dirty="0">
                <a:hlinkClick r:id="rId11"/>
              </a:rPr>
              <a:t> deferens</a:t>
            </a:r>
            <a:r>
              <a:rPr lang="en-IN" sz="1400" dirty="0"/>
              <a:t> at the </a:t>
            </a:r>
            <a:r>
              <a:rPr lang="en-IN" sz="1400" dirty="0" err="1">
                <a:hlinkClick r:id="rId12"/>
              </a:rPr>
              <a:t>ampulla</a:t>
            </a:r>
            <a:r>
              <a:rPr lang="en-IN" sz="1400" dirty="0"/>
              <a:t> to form an </a:t>
            </a:r>
            <a:r>
              <a:rPr lang="en-IN" sz="1400" dirty="0">
                <a:hlinkClick r:id="rId13"/>
              </a:rPr>
              <a:t>ejaculatory duct</a:t>
            </a:r>
            <a:r>
              <a:rPr lang="en-IN" sz="1400" dirty="0"/>
              <a:t>, which then empties into the urethra. The fluid from the seminal vesicles is viscous and contains </a:t>
            </a:r>
            <a:r>
              <a:rPr lang="en-IN" sz="1400" dirty="0">
                <a:hlinkClick r:id="rId14"/>
              </a:rPr>
              <a:t>fructose</a:t>
            </a:r>
            <a:r>
              <a:rPr lang="en-IN" sz="1400" dirty="0"/>
              <a:t>, which provides an </a:t>
            </a:r>
            <a:r>
              <a:rPr lang="en-IN" sz="1400" dirty="0">
                <a:hlinkClick r:id="rId15"/>
              </a:rPr>
              <a:t>energy</a:t>
            </a:r>
            <a:r>
              <a:rPr lang="en-IN" sz="1400" dirty="0"/>
              <a:t> source for the sperm; prostaglandins, which contribute to the mobility and </a:t>
            </a:r>
            <a:r>
              <a:rPr lang="en-IN" sz="1400" dirty="0">
                <a:hlinkClick r:id="rId16"/>
              </a:rPr>
              <a:t>viability</a:t>
            </a:r>
            <a:r>
              <a:rPr lang="en-IN" sz="1400" dirty="0"/>
              <a:t> of the sperm; and proteins that cause slight coagulation reactions in the </a:t>
            </a:r>
            <a:r>
              <a:rPr lang="en-IN" sz="1400" dirty="0">
                <a:hlinkClick r:id="rId17"/>
              </a:rPr>
              <a:t>semen</a:t>
            </a:r>
            <a:r>
              <a:rPr lang="en-IN" sz="1400" dirty="0"/>
              <a:t> after ejaculation.</a:t>
            </a:r>
          </a:p>
          <a:p>
            <a:r>
              <a:rPr lang="en-IN" sz="1400" dirty="0">
                <a:solidFill>
                  <a:srgbClr val="FF0000"/>
                </a:solidFill>
              </a:rPr>
              <a:t>Prostate</a:t>
            </a:r>
          </a:p>
          <a:p>
            <a:r>
              <a:rPr lang="en-IN" sz="1400" dirty="0"/>
              <a:t>The prostate gland is a firm, dense structure that is located just </a:t>
            </a:r>
            <a:r>
              <a:rPr lang="en-IN" sz="1400" dirty="0">
                <a:hlinkClick r:id="rId18"/>
              </a:rPr>
              <a:t>inferior</a:t>
            </a:r>
            <a:r>
              <a:rPr lang="en-IN" sz="1400" dirty="0"/>
              <a:t> to the urinary bladder. It is about the size of a walnut and encircles the urethra as it leaves the urinary bladder. Numerous short ducts from the substance of the prostate gland empty into the </a:t>
            </a:r>
            <a:r>
              <a:rPr lang="en-IN" sz="1400" dirty="0">
                <a:hlinkClick r:id="rId19"/>
              </a:rPr>
              <a:t>prostatic urethra</a:t>
            </a:r>
            <a:r>
              <a:rPr lang="en-IN" sz="1400" dirty="0"/>
              <a:t>. The secretions of the </a:t>
            </a:r>
            <a:r>
              <a:rPr lang="en-IN" sz="1400" dirty="0">
                <a:hlinkClick r:id="rId5"/>
              </a:rPr>
              <a:t>prostate</a:t>
            </a:r>
            <a:r>
              <a:rPr lang="en-IN" sz="1400" dirty="0"/>
              <a:t> are thin, milky </a:t>
            </a:r>
            <a:r>
              <a:rPr lang="en-IN" sz="1400" dirty="0" err="1"/>
              <a:t>colored</a:t>
            </a:r>
            <a:r>
              <a:rPr lang="en-IN" sz="1400" dirty="0"/>
              <a:t>, and alkaline. They function to enhance the </a:t>
            </a:r>
            <a:r>
              <a:rPr lang="en-IN" sz="1400" dirty="0">
                <a:hlinkClick r:id="rId20"/>
              </a:rPr>
              <a:t>motility</a:t>
            </a:r>
            <a:r>
              <a:rPr lang="en-IN" sz="1400" dirty="0"/>
              <a:t> of the sperm.</a:t>
            </a:r>
          </a:p>
          <a:p>
            <a:r>
              <a:rPr lang="en-IN" sz="1400" dirty="0" err="1">
                <a:solidFill>
                  <a:srgbClr val="FF0000"/>
                </a:solidFill>
              </a:rPr>
              <a:t>Bulbourethral</a:t>
            </a:r>
            <a:r>
              <a:rPr lang="en-IN" sz="1400" dirty="0">
                <a:solidFill>
                  <a:srgbClr val="FF0000"/>
                </a:solidFill>
              </a:rPr>
              <a:t> Glands</a:t>
            </a:r>
          </a:p>
          <a:p>
            <a:r>
              <a:rPr lang="en-IN" sz="1400" dirty="0"/>
              <a:t>The paired </a:t>
            </a:r>
            <a:r>
              <a:rPr lang="en-IN" sz="1400" dirty="0" err="1"/>
              <a:t>bulbourethral</a:t>
            </a:r>
            <a:r>
              <a:rPr lang="en-IN" sz="1400" dirty="0"/>
              <a:t> (Cowper's) glands are small, about the size of a pea, and located near the </a:t>
            </a:r>
            <a:r>
              <a:rPr lang="en-IN" sz="1400" dirty="0">
                <a:hlinkClick r:id="rId21"/>
              </a:rPr>
              <a:t>base</a:t>
            </a:r>
            <a:r>
              <a:rPr lang="en-IN" sz="1400" dirty="0"/>
              <a:t> of the </a:t>
            </a:r>
            <a:r>
              <a:rPr lang="en-IN" sz="1400" dirty="0">
                <a:hlinkClick r:id="rId22"/>
              </a:rPr>
              <a:t>penis</a:t>
            </a:r>
            <a:r>
              <a:rPr lang="en-IN" sz="1400" dirty="0"/>
              <a:t>. A short duct from each gland enters the </a:t>
            </a:r>
            <a:r>
              <a:rPr lang="en-IN" sz="1400" dirty="0">
                <a:hlinkClick r:id="rId23"/>
              </a:rPr>
              <a:t>proximal</a:t>
            </a:r>
            <a:r>
              <a:rPr lang="en-IN" sz="1400" dirty="0"/>
              <a:t> end of the penile urethra. In </a:t>
            </a:r>
            <a:r>
              <a:rPr lang="en-IN" sz="1400" dirty="0">
                <a:hlinkClick r:id="rId24"/>
              </a:rPr>
              <a:t>response</a:t>
            </a:r>
            <a:r>
              <a:rPr lang="en-IN" sz="1400" dirty="0"/>
              <a:t> to sexual stimulation, the </a:t>
            </a:r>
            <a:r>
              <a:rPr lang="en-IN" sz="1400" dirty="0" err="1"/>
              <a:t>bulbourethral</a:t>
            </a:r>
            <a:r>
              <a:rPr lang="en-IN" sz="1400" dirty="0"/>
              <a:t> glands secrete an alkaline </a:t>
            </a:r>
            <a:r>
              <a:rPr lang="en-IN" sz="1400" dirty="0">
                <a:hlinkClick r:id="rId25"/>
              </a:rPr>
              <a:t>mucus</a:t>
            </a:r>
            <a:r>
              <a:rPr lang="en-IN" sz="1400" dirty="0"/>
              <a:t>-like fluid. This fluid neutralizes the </a:t>
            </a:r>
            <a:r>
              <a:rPr lang="en-IN" sz="1400" dirty="0">
                <a:hlinkClick r:id="rId26"/>
              </a:rPr>
              <a:t>acidity</a:t>
            </a:r>
            <a:r>
              <a:rPr lang="en-IN" sz="1400" dirty="0"/>
              <a:t> of the </a:t>
            </a:r>
            <a:r>
              <a:rPr lang="en-IN" sz="1400" dirty="0">
                <a:hlinkClick r:id="rId27"/>
              </a:rPr>
              <a:t>urine</a:t>
            </a:r>
            <a:r>
              <a:rPr lang="en-IN" sz="1400" dirty="0"/>
              <a:t> residue in the urethra, helps to neutralize the acidity of the </a:t>
            </a:r>
            <a:r>
              <a:rPr lang="en-IN" sz="1400" dirty="0">
                <a:hlinkClick r:id="rId28"/>
              </a:rPr>
              <a:t>vagina</a:t>
            </a:r>
            <a:r>
              <a:rPr lang="en-IN" sz="1400" dirty="0"/>
              <a:t>, and provides some lubrication for the tip of the penis during intercourse.</a:t>
            </a:r>
          </a:p>
          <a:p>
            <a:r>
              <a:rPr lang="en-IN" sz="1400" dirty="0">
                <a:solidFill>
                  <a:srgbClr val="FF0000"/>
                </a:solidFill>
              </a:rPr>
              <a:t>Seminal Fluid</a:t>
            </a:r>
          </a:p>
          <a:p>
            <a:r>
              <a:rPr lang="en-IN" sz="1400" dirty="0">
                <a:hlinkClick r:id="rId17"/>
              </a:rPr>
              <a:t>Seminal fluid</a:t>
            </a:r>
            <a:r>
              <a:rPr lang="en-IN" sz="1400" dirty="0"/>
              <a:t>, or semen, is a slightly alkaline mixture of sperm cells and secretions from the accessory glands. Secretions from the seminal vesicles make up about 60 percent of the volume of the semen, with most of the remainder coming from the prostate gland. The sperm and secretions from the </a:t>
            </a:r>
            <a:r>
              <a:rPr lang="en-IN" sz="1400" dirty="0" err="1">
                <a:hlinkClick r:id="rId29"/>
              </a:rPr>
              <a:t>bulbourethral</a:t>
            </a:r>
            <a:r>
              <a:rPr lang="en-IN" sz="1400" dirty="0">
                <a:hlinkClick r:id="rId29"/>
              </a:rPr>
              <a:t> gland</a:t>
            </a:r>
            <a:r>
              <a:rPr lang="en-IN" sz="1400" dirty="0"/>
              <a:t> contribute only a </a:t>
            </a:r>
            <a:r>
              <a:rPr lang="en-IN" sz="1400" dirty="0">
                <a:solidFill>
                  <a:srgbClr val="FF0000"/>
                </a:solidFill>
              </a:rPr>
              <a:t>small volume</a:t>
            </a:r>
            <a:r>
              <a:rPr lang="en-IN" sz="1400" dirty="0"/>
              <a:t>.</a:t>
            </a:r>
          </a:p>
          <a:p>
            <a:r>
              <a:rPr lang="en-IN" sz="1400" dirty="0"/>
              <a:t>The volume of semen in a single ejaculation may vary from 1.5 to 6.0 ml. There are usually between 50 to 150 million sperm per </a:t>
            </a:r>
            <a:r>
              <a:rPr lang="en-IN" sz="1400" dirty="0" err="1">
                <a:hlinkClick r:id="rId30"/>
              </a:rPr>
              <a:t>milliliter</a:t>
            </a:r>
            <a:r>
              <a:rPr lang="en-IN" sz="1400" dirty="0"/>
              <a:t> of semen. Sperm counts below 10 to 20 million per </a:t>
            </a:r>
            <a:r>
              <a:rPr lang="en-IN" sz="1400" dirty="0" err="1"/>
              <a:t>milliliter</a:t>
            </a:r>
            <a:r>
              <a:rPr lang="en-IN" sz="1400" dirty="0"/>
              <a:t> usually present </a:t>
            </a:r>
            <a:r>
              <a:rPr lang="en-IN" sz="1400" dirty="0">
                <a:hlinkClick r:id="rId31"/>
              </a:rPr>
              <a:t>fertility</a:t>
            </a:r>
            <a:r>
              <a:rPr lang="en-IN" sz="1400" dirty="0"/>
              <a:t> problems. Although only one sperm actually penetrates and fertilizes the ovum, it takes several million sperm in an ejaculation to ensure that </a:t>
            </a:r>
            <a:r>
              <a:rPr lang="en-IN" sz="1400" dirty="0">
                <a:hlinkClick r:id="rId32"/>
              </a:rPr>
              <a:t>fertilization</a:t>
            </a:r>
            <a:r>
              <a:rPr lang="en-IN" sz="1400" dirty="0"/>
              <a:t> will take place.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6</Words>
  <Application>Microsoft Office PowerPoint</Application>
  <PresentationFormat>On-screen Show (4:3)</PresentationFormat>
  <Paragraphs>14</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I-msc V-Unit-Accessory reproductive glands</vt:lpstr>
      <vt:lpstr>Slide 2</vt:lpstr>
      <vt:lpstr>Slide 3</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denesh th</dc:creator>
  <cp:lastModifiedBy>denesh th</cp:lastModifiedBy>
  <cp:revision>4</cp:revision>
  <dcterms:created xsi:type="dcterms:W3CDTF">2020-12-03T10:26:26Z</dcterms:created>
  <dcterms:modified xsi:type="dcterms:W3CDTF">2020-12-03T10:40:12Z</dcterms:modified>
</cp:coreProperties>
</file>