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B487B2C-3334-4630-81B9-6C21446BA168}" type="datetimeFigureOut">
              <a:rPr lang="en-IN" smtClean="0"/>
              <a:pPr/>
              <a:t>03-12-2020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EA617E1-78D1-441A-BB13-00F21831DB19}"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B487B2C-3334-4630-81B9-6C21446BA168}" type="datetimeFigureOut">
              <a:rPr lang="en-IN" smtClean="0"/>
              <a:pPr/>
              <a:t>03-12-2020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EA617E1-78D1-441A-BB13-00F21831DB1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B487B2C-3334-4630-81B9-6C21446BA168}" type="datetimeFigureOut">
              <a:rPr lang="en-IN" smtClean="0"/>
              <a:pPr/>
              <a:t>03-12-2020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EA617E1-78D1-441A-BB13-00F21831DB19}"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B487B2C-3334-4630-81B9-6C21446BA168}" type="datetimeFigureOut">
              <a:rPr lang="en-IN" smtClean="0"/>
              <a:pPr/>
              <a:t>03-12-2020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EA617E1-78D1-441A-BB13-00F21831DB19}"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487B2C-3334-4630-81B9-6C21446BA168}" type="datetimeFigureOut">
              <a:rPr lang="en-IN" smtClean="0"/>
              <a:pPr/>
              <a:t>03-12-2020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EA617E1-78D1-441A-BB13-00F21831DB19}"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7B487B2C-3334-4630-81B9-6C21446BA168}" type="datetimeFigureOut">
              <a:rPr lang="en-IN" smtClean="0"/>
              <a:pPr/>
              <a:t>03-12-2020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EA617E1-78D1-441A-BB13-00F21831DB19}"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7B487B2C-3334-4630-81B9-6C21446BA168}" type="datetimeFigureOut">
              <a:rPr lang="en-IN" smtClean="0"/>
              <a:pPr/>
              <a:t>03-12-2020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EA617E1-78D1-441A-BB13-00F21831DB19}"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B487B2C-3334-4630-81B9-6C21446BA168}" type="datetimeFigureOut">
              <a:rPr lang="en-IN" smtClean="0"/>
              <a:pPr/>
              <a:t>03-12-2020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EA617E1-78D1-441A-BB13-00F21831DB19}"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487B2C-3334-4630-81B9-6C21446BA168}" type="datetimeFigureOut">
              <a:rPr lang="en-IN" smtClean="0"/>
              <a:pPr/>
              <a:t>03-12-2020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EA617E1-78D1-441A-BB13-00F21831DB19}"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487B2C-3334-4630-81B9-6C21446BA168}" type="datetimeFigureOut">
              <a:rPr lang="en-IN" smtClean="0"/>
              <a:pPr/>
              <a:t>03-12-2020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EA617E1-78D1-441A-BB13-00F21831DB19}"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487B2C-3334-4630-81B9-6C21446BA168}" type="datetimeFigureOut">
              <a:rPr lang="en-IN" smtClean="0"/>
              <a:pPr/>
              <a:t>03-12-2020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EA617E1-78D1-441A-BB13-00F21831DB19}"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487B2C-3334-4630-81B9-6C21446BA168}" type="datetimeFigureOut">
              <a:rPr lang="en-IN" smtClean="0"/>
              <a:pPr/>
              <a:t>03-12-2020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A617E1-78D1-441A-BB13-00F21831DB19}"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biologydictionary.net/skeleton/" TargetMode="External"/><Relationship Id="rId2" Type="http://schemas.openxmlformats.org/officeDocument/2006/relationships/hyperlink" Target="https://biologydictionary.net/endoskeleton/" TargetMode="External"/><Relationship Id="rId1" Type="http://schemas.openxmlformats.org/officeDocument/2006/relationships/slideLayout" Target="../slideLayouts/slideLayout7.xml"/><Relationship Id="rId4" Type="http://schemas.openxmlformats.org/officeDocument/2006/relationships/hyperlink" Target="https://biologydictionary.net/muscle/"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www.newworldencyclopedia.org/entry/Vertebrate" TargetMode="External"/><Relationship Id="rId13" Type="http://schemas.openxmlformats.org/officeDocument/2006/relationships/hyperlink" Target="https://www.newworldencyclopedia.org/entry/Cartilage" TargetMode="External"/><Relationship Id="rId3" Type="http://schemas.openxmlformats.org/officeDocument/2006/relationships/hyperlink" Target="https://www.newworldencyclopedia.org/entry/Crab" TargetMode="External"/><Relationship Id="rId7" Type="http://schemas.openxmlformats.org/officeDocument/2006/relationships/hyperlink" Target="https://www.newworldencyclopedia.org/entry/Arthropod" TargetMode="External"/><Relationship Id="rId12" Type="http://schemas.openxmlformats.org/officeDocument/2006/relationships/hyperlink" Target="https://www.newworldencyclopedia.org/entry/Bone" TargetMode="External"/><Relationship Id="rId2" Type="http://schemas.openxmlformats.org/officeDocument/2006/relationships/hyperlink" Target="https://www.newworldencyclopedia.org/entry/Chitin" TargetMode="External"/><Relationship Id="rId1" Type="http://schemas.openxmlformats.org/officeDocument/2006/relationships/slideLayout" Target="../slideLayouts/slideLayout7.xml"/><Relationship Id="rId6" Type="http://schemas.openxmlformats.org/officeDocument/2006/relationships/hyperlink" Target="https://www.newworldencyclopedia.org/entry/Invertebrate" TargetMode="External"/><Relationship Id="rId11" Type="http://schemas.openxmlformats.org/officeDocument/2006/relationships/hyperlink" Target="https://www.newworldencyclopedia.org/entry/Placoderm" TargetMode="External"/><Relationship Id="rId5" Type="http://schemas.openxmlformats.org/officeDocument/2006/relationships/hyperlink" Target="https://www.newworldencyclopedia.org/entry/Mollusk" TargetMode="External"/><Relationship Id="rId10" Type="http://schemas.openxmlformats.org/officeDocument/2006/relationships/hyperlink" Target="https://www.newworldencyclopedia.org/entry/Fossil" TargetMode="External"/><Relationship Id="rId4" Type="http://schemas.openxmlformats.org/officeDocument/2006/relationships/hyperlink" Target="https://www.newworldencyclopedia.org/entry/Diatom" TargetMode="External"/><Relationship Id="rId9" Type="http://schemas.openxmlformats.org/officeDocument/2006/relationships/hyperlink" Target="https://www.newworldencyclopedia.org/entry/Turtl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newworldencyclopedia.org/entry/Turtle" TargetMode="External"/><Relationship Id="rId2" Type="http://schemas.openxmlformats.org/officeDocument/2006/relationships/hyperlink" Target="https://www.newworldencyclopedia.org/entry/Ostracoderm" TargetMode="External"/><Relationship Id="rId1" Type="http://schemas.openxmlformats.org/officeDocument/2006/relationships/slideLayout" Target="../slideLayouts/slideLayout7.xml"/><Relationship Id="rId6" Type="http://schemas.openxmlformats.org/officeDocument/2006/relationships/hyperlink" Target="https://www.newworldencyclopedia.org/entry/Horn" TargetMode="External"/><Relationship Id="rId5" Type="http://schemas.openxmlformats.org/officeDocument/2006/relationships/hyperlink" Target="https://www.newworldencyclopedia.org/entry/Pangolin" TargetMode="External"/><Relationship Id="rId4" Type="http://schemas.openxmlformats.org/officeDocument/2006/relationships/hyperlink" Target="https://www.newworldencyclopedia.org/entry/Armadill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IV-Unit-</a:t>
            </a:r>
            <a:endParaRPr lang="en-IN" dirty="0"/>
          </a:p>
        </p:txBody>
      </p:sp>
      <p:sp>
        <p:nvSpPr>
          <p:cNvPr id="3" name="Subtitle 2"/>
          <p:cNvSpPr>
            <a:spLocks noGrp="1"/>
          </p:cNvSpPr>
          <p:nvPr>
            <p:ph type="subTitle" idx="1"/>
          </p:nvPr>
        </p:nvSpPr>
        <p:spPr/>
        <p:txBody>
          <a:bodyPr/>
          <a:lstStyle/>
          <a:p>
            <a:r>
              <a:rPr lang="en-US" dirty="0" err="1" smtClean="0"/>
              <a:t>Dr.M.Deivanayaki</a:t>
            </a:r>
            <a:endParaRPr lang="en-IN" dirty="0"/>
          </a:p>
        </p:txBody>
      </p:sp>
      <p:sp>
        <p:nvSpPr>
          <p:cNvPr id="4" name="Rectangle 3"/>
          <p:cNvSpPr/>
          <p:nvPr/>
        </p:nvSpPr>
        <p:spPr>
          <a:xfrm>
            <a:off x="3908709" y="3244334"/>
            <a:ext cx="1326582" cy="369332"/>
          </a:xfrm>
          <a:prstGeom prst="rect">
            <a:avLst/>
          </a:prstGeom>
        </p:spPr>
        <p:txBody>
          <a:bodyPr wrap="none">
            <a:spAutoFit/>
          </a:bodyPr>
          <a:lstStyle/>
          <a:p>
            <a:r>
              <a:rPr lang="en-IN" b="1" smtClean="0"/>
              <a:t>Exoskeleton</a:t>
            </a:r>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04664"/>
            <a:ext cx="8064896" cy="4247317"/>
          </a:xfrm>
          <a:prstGeom prst="rect">
            <a:avLst/>
          </a:prstGeom>
        </p:spPr>
        <p:txBody>
          <a:bodyPr wrap="square">
            <a:spAutoFit/>
          </a:bodyPr>
          <a:lstStyle/>
          <a:p>
            <a:r>
              <a:rPr lang="en-IN" b="1" dirty="0"/>
              <a:t>Exoskeleton Definition</a:t>
            </a:r>
          </a:p>
          <a:p>
            <a:r>
              <a:rPr lang="en-IN" dirty="0"/>
              <a:t>An exoskeleton is the rigid covering found on the exterior of many animals, particularly </a:t>
            </a:r>
            <a:r>
              <a:rPr lang="en-IN" i="1" dirty="0"/>
              <a:t>invertebrates</a:t>
            </a:r>
            <a:r>
              <a:rPr lang="en-IN" dirty="0"/>
              <a:t> such as </a:t>
            </a:r>
            <a:r>
              <a:rPr lang="en-IN" i="1" dirty="0"/>
              <a:t>arthropods</a:t>
            </a:r>
            <a:r>
              <a:rPr lang="en-IN" dirty="0"/>
              <a:t> and </a:t>
            </a:r>
            <a:r>
              <a:rPr lang="en-IN" i="1" dirty="0" err="1"/>
              <a:t>mollusks</a:t>
            </a:r>
            <a:r>
              <a:rPr lang="en-IN" dirty="0"/>
              <a:t>.</a:t>
            </a:r>
          </a:p>
          <a:p>
            <a:r>
              <a:rPr lang="en-IN" dirty="0"/>
              <a:t>Much like the internal </a:t>
            </a:r>
            <a:r>
              <a:rPr lang="en-IN" i="1" u="sng" dirty="0">
                <a:hlinkClick r:id="rId2" tooltip="endoskeleton"/>
              </a:rPr>
              <a:t>endoskeleton</a:t>
            </a:r>
            <a:r>
              <a:rPr lang="en-IN" dirty="0"/>
              <a:t> of vertebrates, the exoskeleton is responsible for supporting the structure of an animal’s body.</a:t>
            </a:r>
          </a:p>
          <a:p>
            <a:r>
              <a:rPr lang="en-IN" dirty="0"/>
              <a:t>The exoskeleton also provides protection against attack from predators, and accidental damage of the soft internal organs. Furthermore, due to the waterproof qualities of the skeletal tissues, an exoskeleton acts as a barrier and protects organisms from desiccation.</a:t>
            </a:r>
          </a:p>
          <a:p>
            <a:r>
              <a:rPr lang="en-IN" dirty="0"/>
              <a:t>In arthropods, the muscles are attached directly to the interior of the exoskeleton—unlike in vertebrate endoskeletons, where the muscles are connected to the </a:t>
            </a:r>
            <a:r>
              <a:rPr lang="en-IN" u="sng" dirty="0">
                <a:hlinkClick r:id="rId3" tooltip="skeleton"/>
              </a:rPr>
              <a:t>skeleton</a:t>
            </a:r>
            <a:r>
              <a:rPr lang="en-IN" dirty="0"/>
              <a:t> via tendons and ligaments. This direct connection means that there is a larger surface area for the </a:t>
            </a:r>
            <a:r>
              <a:rPr lang="en-IN" u="sng" dirty="0">
                <a:hlinkClick r:id="rId4" tooltip="muscle"/>
              </a:rPr>
              <a:t>muscle</a:t>
            </a:r>
            <a:r>
              <a:rPr lang="en-IN" dirty="0"/>
              <a:t> to attach to, allowing for powerful movement and strength. Additionally, jointed limbs, which connect the hard exterior plates, permit a wide range of available movements.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188640"/>
            <a:ext cx="8424936" cy="2592288"/>
          </a:xfrm>
          <a:prstGeom prst="rect">
            <a:avLst/>
          </a:prstGeom>
        </p:spPr>
        <p:txBody>
          <a:bodyPr wrap="square">
            <a:spAutoFit/>
          </a:bodyPr>
          <a:lstStyle/>
          <a:p>
            <a:r>
              <a:rPr lang="en-IN" b="1" dirty="0"/>
              <a:t>Exoskeleton</a:t>
            </a:r>
            <a:r>
              <a:rPr lang="en-IN" dirty="0"/>
              <a:t> is a hard, external structure that covers, supports, and protects an animal's body, such as the </a:t>
            </a:r>
            <a:r>
              <a:rPr lang="en-IN" dirty="0" err="1">
                <a:hlinkClick r:id="rId2" tooltip="Chitin"/>
              </a:rPr>
              <a:t>chitinous</a:t>
            </a:r>
            <a:r>
              <a:rPr lang="en-IN" dirty="0"/>
              <a:t> covering of a </a:t>
            </a:r>
            <a:r>
              <a:rPr lang="en-IN" dirty="0">
                <a:hlinkClick r:id="rId3" tooltip="Crab"/>
              </a:rPr>
              <a:t>crab</a:t>
            </a:r>
            <a:r>
              <a:rPr lang="en-IN" dirty="0"/>
              <a:t>, the silica shells (frustules) of </a:t>
            </a:r>
            <a:r>
              <a:rPr lang="en-IN" dirty="0">
                <a:hlinkClick r:id="rId4" tooltip="Diatom"/>
              </a:rPr>
              <a:t>diatoms</a:t>
            </a:r>
            <a:r>
              <a:rPr lang="en-IN" dirty="0"/>
              <a:t>, or the calcareous shells, or valves, of bivalve </a:t>
            </a:r>
            <a:r>
              <a:rPr lang="en-IN" dirty="0" err="1">
                <a:hlinkClick r:id="rId5" tooltip="Mollusk"/>
              </a:rPr>
              <a:t>mollusks</a:t>
            </a:r>
            <a:r>
              <a:rPr lang="en-IN" dirty="0"/>
              <a:t>. The term exoskeleton is used in contrast to the endoskeleton, or internal support structure, that provides body structure and shape to such animals as chordates and echinoderms.</a:t>
            </a:r>
          </a:p>
          <a:p>
            <a:r>
              <a:rPr lang="en-IN" dirty="0"/>
              <a:t>While the term exoskeleton most commonly is used for </a:t>
            </a:r>
            <a:r>
              <a:rPr lang="en-IN" dirty="0">
                <a:hlinkClick r:id="rId6" tooltip="Invertebrate"/>
              </a:rPr>
              <a:t>invertebrates</a:t>
            </a:r>
            <a:r>
              <a:rPr lang="en-IN" dirty="0"/>
              <a:t>, such as </a:t>
            </a:r>
            <a:r>
              <a:rPr lang="en-IN" dirty="0">
                <a:hlinkClick r:id="rId7" tooltip="Arthropod"/>
              </a:rPr>
              <a:t>arthropods</a:t>
            </a:r>
            <a:r>
              <a:rPr lang="en-IN" dirty="0"/>
              <a:t>, it is sometimes extended to such </a:t>
            </a:r>
            <a:r>
              <a:rPr lang="en-IN" dirty="0">
                <a:hlinkClick r:id="rId8" tooltip="Vertebrate"/>
              </a:rPr>
              <a:t>vertebrate</a:t>
            </a:r>
            <a:r>
              <a:rPr lang="en-IN" dirty="0"/>
              <a:t> structures as the shell of </a:t>
            </a:r>
            <a:r>
              <a:rPr lang="en-IN" dirty="0">
                <a:hlinkClick r:id="rId9" tooltip="Turtle"/>
              </a:rPr>
              <a:t>turtles</a:t>
            </a:r>
            <a:r>
              <a:rPr lang="en-IN" dirty="0"/>
              <a:t> and the hard covering of many groups of </a:t>
            </a:r>
            <a:r>
              <a:rPr lang="en-IN" dirty="0">
                <a:hlinkClick r:id="rId10" tooltip="Fossil"/>
              </a:rPr>
              <a:t>fossil</a:t>
            </a:r>
            <a:r>
              <a:rPr lang="en-IN" dirty="0"/>
              <a:t> fishes (such as the </a:t>
            </a:r>
            <a:r>
              <a:rPr lang="en-IN" dirty="0" err="1">
                <a:hlinkClick r:id="rId11" tooltip="Placoderm"/>
              </a:rPr>
              <a:t>placoderms</a:t>
            </a:r>
            <a:r>
              <a:rPr lang="en-IN" dirty="0"/>
              <a:t>) (Gilbert et. 2007).</a:t>
            </a:r>
          </a:p>
        </p:txBody>
      </p:sp>
      <p:sp>
        <p:nvSpPr>
          <p:cNvPr id="5" name="Rectangle 4"/>
          <p:cNvSpPr/>
          <p:nvPr/>
        </p:nvSpPr>
        <p:spPr>
          <a:xfrm>
            <a:off x="395536" y="2996952"/>
            <a:ext cx="8496944" cy="2862322"/>
          </a:xfrm>
          <a:prstGeom prst="rect">
            <a:avLst/>
          </a:prstGeom>
        </p:spPr>
        <p:txBody>
          <a:bodyPr wrap="square">
            <a:spAutoFit/>
          </a:bodyPr>
          <a:lstStyle/>
          <a:p>
            <a:r>
              <a:rPr lang="en-IN" b="1" dirty="0"/>
              <a:t>Types and description</a:t>
            </a:r>
          </a:p>
          <a:p>
            <a:r>
              <a:rPr lang="en-IN" dirty="0"/>
              <a:t>Many </a:t>
            </a:r>
            <a:r>
              <a:rPr lang="en-IN" dirty="0" err="1"/>
              <a:t>taxa</a:t>
            </a:r>
            <a:r>
              <a:rPr lang="en-IN" dirty="0"/>
              <a:t> produce exoskeletons, which may be composed of a range of materials, including </a:t>
            </a:r>
            <a:r>
              <a:rPr lang="en-IN" dirty="0">
                <a:hlinkClick r:id="rId2" tooltip="Chitin"/>
              </a:rPr>
              <a:t>chitin</a:t>
            </a:r>
            <a:r>
              <a:rPr lang="en-IN" dirty="0"/>
              <a:t>, calcium carbonates, silica, </a:t>
            </a:r>
            <a:r>
              <a:rPr lang="en-IN" dirty="0">
                <a:hlinkClick r:id="rId12" tooltip="Bone"/>
              </a:rPr>
              <a:t>bone</a:t>
            </a:r>
            <a:r>
              <a:rPr lang="en-IN" dirty="0"/>
              <a:t>, </a:t>
            </a:r>
            <a:r>
              <a:rPr lang="en-IN" dirty="0">
                <a:hlinkClick r:id="rId13" tooltip="Cartilage"/>
              </a:rPr>
              <a:t>cartilage</a:t>
            </a:r>
            <a:r>
              <a:rPr lang="en-IN" dirty="0"/>
              <a:t>, and dentine. Organisms range from the microscopic diatoms and </a:t>
            </a:r>
            <a:r>
              <a:rPr lang="en-IN" dirty="0" err="1"/>
              <a:t>radiolaria</a:t>
            </a:r>
            <a:r>
              <a:rPr lang="en-IN" dirty="0"/>
              <a:t> to the innumerable species of </a:t>
            </a:r>
            <a:r>
              <a:rPr lang="en-IN" dirty="0">
                <a:hlinkClick r:id="rId7" tooltip="Arthropod"/>
              </a:rPr>
              <a:t>arthropods</a:t>
            </a:r>
            <a:r>
              <a:rPr lang="en-IN" dirty="0"/>
              <a:t>, to vertebrates such as </a:t>
            </a:r>
            <a:r>
              <a:rPr lang="en-IN" dirty="0">
                <a:hlinkClick r:id="rId9" tooltip="Turtle"/>
              </a:rPr>
              <a:t>turtles</a:t>
            </a:r>
            <a:r>
              <a:rPr lang="en-IN" dirty="0"/>
              <a:t>. Exoskeletons appear to have arisen independently many times, with eighteen lineages involving calcified exoskeletons alone (Porter 2007</a:t>
            </a:r>
            <a:r>
              <a:rPr lang="en-IN" dirty="0" smtClean="0"/>
              <a:t>).</a:t>
            </a:r>
            <a:r>
              <a:rPr lang="en-IN" dirty="0"/>
              <a:t> </a:t>
            </a:r>
            <a:r>
              <a:rPr lang="en-IN" b="1" dirty="0"/>
              <a:t>Arthropod exoskeleton</a:t>
            </a:r>
          </a:p>
          <a:p>
            <a:r>
              <a:rPr lang="en-IN" dirty="0"/>
              <a:t>The tough or resistant exoskeleton of arthropods (insects, crustaceans, and so on) typically is constructed of the tough polymer of </a:t>
            </a:r>
            <a:r>
              <a:rPr lang="en-IN" dirty="0">
                <a:hlinkClick r:id="rId2" tooltip="Chitin"/>
              </a:rPr>
              <a:t>chitin</a:t>
            </a:r>
            <a:endParaRPr lang="en-IN" dirty="0"/>
          </a:p>
          <a:p>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88639"/>
            <a:ext cx="8568952" cy="3416320"/>
          </a:xfrm>
          <a:prstGeom prst="rect">
            <a:avLst/>
          </a:prstGeom>
        </p:spPr>
        <p:txBody>
          <a:bodyPr wrap="square">
            <a:spAutoFit/>
          </a:bodyPr>
          <a:lstStyle/>
          <a:p>
            <a:r>
              <a:rPr lang="en-IN" b="1" dirty="0"/>
              <a:t>Vertebrate exoskeletons</a:t>
            </a:r>
          </a:p>
          <a:p>
            <a:r>
              <a:rPr lang="en-IN" dirty="0"/>
              <a:t>Bone, </a:t>
            </a:r>
            <a:r>
              <a:rPr lang="en-IN" dirty="0" err="1"/>
              <a:t>cartliage</a:t>
            </a:r>
            <a:r>
              <a:rPr lang="en-IN" dirty="0"/>
              <a:t>, and dentine are used for the exoskeleton in vertebrates such as the </a:t>
            </a:r>
            <a:r>
              <a:rPr lang="en-IN" dirty="0" err="1">
                <a:hlinkClick r:id="rId2" tooltip="Ostracoderm"/>
              </a:rPr>
              <a:t>Ostracoderm</a:t>
            </a:r>
            <a:r>
              <a:rPr lang="en-IN" dirty="0"/>
              <a:t> fish and </a:t>
            </a:r>
            <a:r>
              <a:rPr lang="en-IN" dirty="0">
                <a:hlinkClick r:id="rId3" tooltip="Turtle"/>
              </a:rPr>
              <a:t>turtles</a:t>
            </a:r>
            <a:r>
              <a:rPr lang="en-IN" dirty="0"/>
              <a:t>. Turtles, for example, have a special bony or cartilaginous shell. While some consider the turtle shell not to be an exoskeleton, on the basis of it being a modified ribcage and part of the vertebral column (</a:t>
            </a:r>
            <a:r>
              <a:rPr lang="en-IN" dirty="0" err="1"/>
              <a:t>Ardastra</a:t>
            </a:r>
            <a:r>
              <a:rPr lang="en-IN" dirty="0"/>
              <a:t> 2008; </a:t>
            </a:r>
            <a:r>
              <a:rPr lang="en-IN" dirty="0" err="1"/>
              <a:t>Martinelli</a:t>
            </a:r>
            <a:r>
              <a:rPr lang="en-IN" dirty="0"/>
              <a:t> 2007), others are specific that the turtle shell and the covering of fossil fishes (particularly </a:t>
            </a:r>
            <a:r>
              <a:rPr lang="en-IN" dirty="0" err="1"/>
              <a:t>placoderms</a:t>
            </a:r>
            <a:r>
              <a:rPr lang="en-IN" dirty="0"/>
              <a:t>) are indeed an exoskeleton (Smith and Hall 1993; Gilbert et al. 2007). Indeed, Gilbert et al. (2007) includes the cranial and facial dermal bones as part of the vertebrate exoskeleton, and attribute their being derived from the neural crest cells.</a:t>
            </a:r>
          </a:p>
          <a:p>
            <a:r>
              <a:rPr lang="en-IN" dirty="0"/>
              <a:t>Furthermore, other lineages have produced tough outer coatings analogous to an exoskeleton, such as some mammals—constructed from bone in the </a:t>
            </a:r>
            <a:r>
              <a:rPr lang="en-IN" dirty="0">
                <a:hlinkClick r:id="rId4" tooltip="Armadillo"/>
              </a:rPr>
              <a:t>armadillo</a:t>
            </a:r>
            <a:r>
              <a:rPr lang="en-IN" dirty="0"/>
              <a:t>, and hair in the </a:t>
            </a:r>
            <a:r>
              <a:rPr lang="en-IN" dirty="0">
                <a:hlinkClick r:id="rId5" tooltip="Pangolin"/>
              </a:rPr>
              <a:t>pangolin</a:t>
            </a:r>
            <a:r>
              <a:rPr lang="en-IN" dirty="0"/>
              <a:t>—and reptiles such as crocodiles with their bony </a:t>
            </a:r>
            <a:r>
              <a:rPr lang="en-IN" dirty="0" err="1"/>
              <a:t>scutes</a:t>
            </a:r>
            <a:r>
              <a:rPr lang="en-IN" dirty="0"/>
              <a:t> and </a:t>
            </a:r>
            <a:r>
              <a:rPr lang="en-IN" dirty="0">
                <a:hlinkClick r:id="rId6" tooltip="Horn"/>
              </a:rPr>
              <a:t>horny</a:t>
            </a:r>
            <a:r>
              <a:rPr lang="en-IN" dirty="0"/>
              <a:t> scales.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TotalTime>
  <Words>58</Words>
  <Application>Microsoft Office PowerPoint</Application>
  <PresentationFormat>On-screen Show (4:3)</PresentationFormat>
  <Paragraphs>16</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IV-Unit-</vt:lpstr>
      <vt:lpstr>Slide 2</vt:lpstr>
      <vt:lpstr>Slide 3</vt:lpstr>
      <vt:lpstr>Slide 4</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denesh th</dc:creator>
  <cp:lastModifiedBy>denesh th</cp:lastModifiedBy>
  <cp:revision>14</cp:revision>
  <dcterms:created xsi:type="dcterms:W3CDTF">2020-12-02T04:33:43Z</dcterms:created>
  <dcterms:modified xsi:type="dcterms:W3CDTF">2020-12-03T10:56:52Z</dcterms:modified>
</cp:coreProperties>
</file>