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6543868-524D-4133-9508-D10FF9E8C9FA}"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B57B72-7F2D-4816-93BF-B86D3570488E}"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6543868-524D-4133-9508-D10FF9E8C9FA}"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B57B72-7F2D-4816-93BF-B86D3570488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6543868-524D-4133-9508-D10FF9E8C9FA}"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B57B72-7F2D-4816-93BF-B86D3570488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6543868-524D-4133-9508-D10FF9E8C9FA}"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B57B72-7F2D-4816-93BF-B86D3570488E}"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543868-524D-4133-9508-D10FF9E8C9FA}"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B57B72-7F2D-4816-93BF-B86D3570488E}"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6543868-524D-4133-9508-D10FF9E8C9FA}"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B57B72-7F2D-4816-93BF-B86D3570488E}"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6543868-524D-4133-9508-D10FF9E8C9FA}" type="datetimeFigureOut">
              <a:rPr lang="en-IN" smtClean="0"/>
              <a:pPr/>
              <a:t>26-10-2020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0B57B72-7F2D-4816-93BF-B86D3570488E}"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6543868-524D-4133-9508-D10FF9E8C9FA}" type="datetimeFigureOut">
              <a:rPr lang="en-IN" smtClean="0"/>
              <a:pPr/>
              <a:t>26-10-2020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0B57B72-7F2D-4816-93BF-B86D3570488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43868-524D-4133-9508-D10FF9E8C9FA}" type="datetimeFigureOut">
              <a:rPr lang="en-IN" smtClean="0"/>
              <a:pPr/>
              <a:t>26-10-2020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0B57B72-7F2D-4816-93BF-B86D3570488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43868-524D-4133-9508-D10FF9E8C9FA}"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B57B72-7F2D-4816-93BF-B86D3570488E}"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43868-524D-4133-9508-D10FF9E8C9FA}"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B57B72-7F2D-4816-93BF-B86D3570488E}"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43868-524D-4133-9508-D10FF9E8C9FA}" type="datetimeFigureOut">
              <a:rPr lang="en-IN" smtClean="0"/>
              <a:pPr/>
              <a:t>26-10-2020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B57B72-7F2D-4816-93BF-B86D3570488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icrobenotes.com/dna-structure-properties-types-and-function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764704"/>
            <a:ext cx="8077200" cy="1673352"/>
          </a:xfrm>
        </p:spPr>
        <p:txBody>
          <a:bodyPr/>
          <a:lstStyle/>
          <a:p>
            <a:r>
              <a:rPr lang="en-US" dirty="0" smtClean="0"/>
              <a:t>BIO TECHNOLOGY GENE CLONING</a:t>
            </a:r>
            <a:endParaRPr lang="en-IN" dirty="0"/>
          </a:p>
        </p:txBody>
      </p:sp>
      <p:sp>
        <p:nvSpPr>
          <p:cNvPr id="3" name="Subtitle 2"/>
          <p:cNvSpPr>
            <a:spLocks noGrp="1"/>
          </p:cNvSpPr>
          <p:nvPr>
            <p:ph type="subTitle" idx="1"/>
          </p:nvPr>
        </p:nvSpPr>
        <p:spPr>
          <a:xfrm>
            <a:off x="539552" y="2636912"/>
            <a:ext cx="8077200" cy="1008112"/>
          </a:xfrm>
        </p:spPr>
        <p:txBody>
          <a:bodyPr>
            <a:normAutofit lnSpcReduction="10000"/>
          </a:bodyPr>
          <a:lstStyle/>
          <a:p>
            <a:r>
              <a:rPr lang="en-US" sz="3200" dirty="0" smtClean="0"/>
              <a:t>                                                                                         </a:t>
            </a:r>
            <a:r>
              <a:rPr lang="en-US" sz="3200" dirty="0" err="1" smtClean="0"/>
              <a:t>Dr.M.DEIVANAYAKI</a:t>
            </a:r>
            <a:endParaRPr lang="en-IN"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620688"/>
            <a:ext cx="7200800" cy="4893647"/>
          </a:xfrm>
          <a:prstGeom prst="rect">
            <a:avLst/>
          </a:prstGeom>
        </p:spPr>
        <p:txBody>
          <a:bodyPr wrap="square">
            <a:spAutoFit/>
          </a:bodyPr>
          <a:lstStyle/>
          <a:p>
            <a:r>
              <a:rPr lang="en-IN" sz="2400" dirty="0"/>
              <a:t>The production of exact copies of a particular gene or </a:t>
            </a:r>
            <a:r>
              <a:rPr lang="en-IN" sz="2400" b="1" dirty="0">
                <a:hlinkClick r:id="rId2"/>
              </a:rPr>
              <a:t>DNA</a:t>
            </a:r>
            <a:r>
              <a:rPr lang="en-IN" sz="2400" dirty="0"/>
              <a:t> sequence using genetic engineering techniques is called gene cloning</a:t>
            </a:r>
            <a:r>
              <a:rPr lang="en-IN" sz="2400" dirty="0" smtClean="0"/>
              <a:t>.</a:t>
            </a:r>
          </a:p>
          <a:p>
            <a:endParaRPr lang="en-US" sz="2400" dirty="0"/>
          </a:p>
          <a:p>
            <a:endParaRPr lang="en-IN" sz="2400" dirty="0" smtClean="0"/>
          </a:p>
          <a:p>
            <a:r>
              <a:rPr lang="en-IN" sz="2400" dirty="0" smtClean="0"/>
              <a:t>The </a:t>
            </a:r>
            <a:r>
              <a:rPr lang="en-IN" sz="2400" dirty="0"/>
              <a:t>term “gene cloning,” “DNA cloning,” “molecular cloning,” and “recombinant DNA technology” all refer to same technique</a:t>
            </a:r>
            <a:r>
              <a:rPr lang="en-IN" sz="2400" dirty="0" smtClean="0"/>
              <a:t>.</a:t>
            </a:r>
          </a:p>
          <a:p>
            <a:endParaRPr lang="en-US" sz="2400" dirty="0"/>
          </a:p>
          <a:p>
            <a:endParaRPr lang="en-IN" sz="2400" dirty="0"/>
          </a:p>
          <a:p>
            <a:r>
              <a:rPr lang="en-IN" sz="2400" dirty="0"/>
              <a:t>When DNA is extracted from an organism, all its genes are obtained. In gene (DNA) cloning a particular gene is copied forming “clones”.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Who discovered cloning?</a:t>
            </a:r>
            <a:endParaRPr lang="en-IN" dirty="0"/>
          </a:p>
        </p:txBody>
      </p:sp>
      <p:sp>
        <p:nvSpPr>
          <p:cNvPr id="3" name="Content Placeholder 2"/>
          <p:cNvSpPr>
            <a:spLocks noGrp="1"/>
          </p:cNvSpPr>
          <p:nvPr>
            <p:ph idx="1"/>
          </p:nvPr>
        </p:nvSpPr>
        <p:spPr/>
        <p:txBody>
          <a:bodyPr/>
          <a:lstStyle/>
          <a:p>
            <a:r>
              <a:rPr lang="en-IN" dirty="0"/>
              <a:t>The first instance of cloning dated back over one hundred years ago in 1885 with the cloning of a sea urchin by </a:t>
            </a:r>
            <a:r>
              <a:rPr lang="en-IN" b="1" dirty="0"/>
              <a:t>Hans </a:t>
            </a:r>
            <a:r>
              <a:rPr lang="en-IN" b="1" dirty="0" err="1"/>
              <a:t>Dreisch</a:t>
            </a:r>
            <a:r>
              <a:rPr lang="en-IN"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808" y="118872"/>
            <a:ext cx="8013192" cy="1077880"/>
          </a:xfrm>
        </p:spPr>
        <p:txBody>
          <a:bodyPr>
            <a:normAutofit/>
          </a:bodyPr>
          <a:lstStyle/>
          <a:p>
            <a:r>
              <a:rPr lang="en-IN" dirty="0" smtClean="0"/>
              <a:t>IMPORTANCE OF GENE CLONING</a:t>
            </a:r>
            <a:endParaRPr lang="en-IN" dirty="0"/>
          </a:p>
        </p:txBody>
      </p:sp>
      <p:sp>
        <p:nvSpPr>
          <p:cNvPr id="3" name="Text Placeholder 2"/>
          <p:cNvSpPr>
            <a:spLocks noGrp="1"/>
          </p:cNvSpPr>
          <p:nvPr>
            <p:ph type="body" idx="1"/>
          </p:nvPr>
        </p:nvSpPr>
        <p:spPr>
          <a:xfrm>
            <a:off x="323528" y="836712"/>
            <a:ext cx="8454384" cy="5760640"/>
          </a:xfrm>
        </p:spPr>
        <p:txBody>
          <a:bodyPr>
            <a:normAutofit/>
          </a:bodyPr>
          <a:lstStyle/>
          <a:p>
            <a:r>
              <a:rPr lang="en-IN" b="1" dirty="0" smtClean="0"/>
              <a:t>In medicine : </a:t>
            </a:r>
            <a:r>
              <a:rPr lang="en-IN" dirty="0" smtClean="0"/>
              <a:t>cloning is used to find out about many genes that cause diseases, this is also known as gene therapy. </a:t>
            </a:r>
          </a:p>
          <a:p>
            <a:r>
              <a:rPr lang="en-IN" dirty="0" smtClean="0"/>
              <a:t>By using cloning a person is able to find out if he or she has inherited a gene on a chromosome from an affected parent by a procedure called genetic screening. </a:t>
            </a:r>
          </a:p>
          <a:p>
            <a:r>
              <a:rPr lang="en-IN" b="1" dirty="0" smtClean="0"/>
              <a:t>Producing livestock faster</a:t>
            </a:r>
            <a:r>
              <a:rPr lang="en-IN" dirty="0" smtClean="0"/>
              <a:t>:</a:t>
            </a:r>
            <a:br>
              <a:rPr lang="en-IN" dirty="0" smtClean="0"/>
            </a:br>
            <a:r>
              <a:rPr lang="en-IN" dirty="0" smtClean="0"/>
              <a:t>Instead of cloning livestock for consumption livestock is cloned to make breeding stock. This is a more time effective way to breed livestock, however, only cells from a high-quality carcass can b cloned to give rise to an animal that is able to  pass its superior genes to its offspring. </a:t>
            </a:r>
          </a:p>
          <a:p>
            <a:r>
              <a:rPr lang="en-IN" b="1" dirty="0" smtClean="0"/>
              <a:t>Improving crops</a:t>
            </a:r>
            <a:r>
              <a:rPr lang="en-IN" dirty="0" smtClean="0"/>
              <a:t>:</a:t>
            </a:r>
            <a:br>
              <a:rPr lang="en-IN" dirty="0" smtClean="0"/>
            </a:br>
            <a:r>
              <a:rPr lang="en-IN" dirty="0" smtClean="0"/>
              <a:t>Cloning can make plants resistant to herbicides, pest damage, infections and diseases improving the quality of the crops we eat. </a:t>
            </a:r>
          </a:p>
          <a:p>
            <a:r>
              <a:rPr lang="en-IN" b="1" dirty="0" smtClean="0"/>
              <a:t>Use by police</a:t>
            </a:r>
            <a:r>
              <a:rPr lang="en-IN" dirty="0" smtClean="0"/>
              <a:t>:</a:t>
            </a:r>
            <a:br>
              <a:rPr lang="en-IN" dirty="0" smtClean="0"/>
            </a:br>
            <a:r>
              <a:rPr lang="en-IN" dirty="0" smtClean="0"/>
              <a:t>Police have also used cloning in investigations for identification, this is called genetic fingerprinting. This process is done by extracting DNA from body fluid such as blood or saliva and cutting the DNA with restriction enzymes.</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476672"/>
            <a:ext cx="6552728" cy="6001643"/>
          </a:xfrm>
          <a:prstGeom prst="rect">
            <a:avLst/>
          </a:prstGeom>
        </p:spPr>
        <p:txBody>
          <a:bodyPr wrap="square">
            <a:spAutoFit/>
          </a:bodyPr>
          <a:lstStyle/>
          <a:p>
            <a:pPr fontAlgn="base"/>
            <a:r>
              <a:rPr lang="en-IN" sz="2400" b="1" dirty="0" smtClean="0"/>
              <a:t>Restriction enzymes</a:t>
            </a:r>
            <a:r>
              <a:rPr lang="en-IN" sz="2400" dirty="0" smtClean="0"/>
              <a:t> are DNA-cutting enzymes. Each enzyme recognizes one or a few target sequences and cuts DNA at or near those sequences.</a:t>
            </a:r>
          </a:p>
          <a:p>
            <a:pPr fontAlgn="base"/>
            <a:endParaRPr lang="en-IN" sz="2400" dirty="0" smtClean="0"/>
          </a:p>
          <a:p>
            <a:pPr fontAlgn="base"/>
            <a:r>
              <a:rPr lang="en-IN" sz="2400" dirty="0" smtClean="0"/>
              <a:t>Many restriction enzymes make staggered cuts, producing ends with single-stranded DNA overhangs. However, some produce blunt ends.</a:t>
            </a:r>
          </a:p>
          <a:p>
            <a:pPr fontAlgn="base"/>
            <a:endParaRPr lang="en-IN" sz="2400" dirty="0" smtClean="0"/>
          </a:p>
          <a:p>
            <a:pPr fontAlgn="base"/>
            <a:r>
              <a:rPr lang="en-IN" sz="2400" b="1" dirty="0" smtClean="0"/>
              <a:t>DNA </a:t>
            </a:r>
            <a:r>
              <a:rPr lang="en-IN" sz="2400" b="1" dirty="0" err="1" smtClean="0"/>
              <a:t>ligase</a:t>
            </a:r>
            <a:r>
              <a:rPr lang="en-IN" sz="2400" dirty="0" smtClean="0"/>
              <a:t> is a DNA-joining enzyme. If two pieces of DNA have matching ends, </a:t>
            </a:r>
            <a:r>
              <a:rPr lang="en-IN" sz="2400" dirty="0" err="1" smtClean="0"/>
              <a:t>ligase</a:t>
            </a:r>
            <a:r>
              <a:rPr lang="en-IN" sz="2400" dirty="0" smtClean="0"/>
              <a:t> can link them to form a single, unbroken molecule of DNA.</a:t>
            </a:r>
          </a:p>
          <a:p>
            <a:pPr fontAlgn="base"/>
            <a:endParaRPr lang="en-IN" sz="2400" dirty="0" smtClean="0"/>
          </a:p>
          <a:p>
            <a:pPr fontAlgn="base"/>
            <a:r>
              <a:rPr lang="en-IN" sz="2400" dirty="0" smtClean="0"/>
              <a:t>In DNA cloning, restriction enzymes and DNA </a:t>
            </a:r>
            <a:r>
              <a:rPr lang="en-IN" sz="2400" dirty="0" err="1" smtClean="0"/>
              <a:t>ligase</a:t>
            </a:r>
            <a:r>
              <a:rPr lang="en-IN" sz="2400" dirty="0" smtClean="0"/>
              <a:t> are used to insert genes and other pieces of DNA into plasmids.</a:t>
            </a:r>
            <a:endParaRPr lang="en-IN"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TotalTime>
  <Words>65</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BIO TECHNOLOGY GENE CLONING</vt:lpstr>
      <vt:lpstr>Slide 2</vt:lpstr>
      <vt:lpstr>Who discovered cloning?</vt:lpstr>
      <vt:lpstr>IMPORTANCE OF GENE CLONING</vt:lpstr>
      <vt:lpstr>Slide 5</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 TECHNOLOGY GENE CLONING</dc:title>
  <dc:creator>denesh th</dc:creator>
  <cp:lastModifiedBy>denesh th</cp:lastModifiedBy>
  <cp:revision>13</cp:revision>
  <dcterms:created xsi:type="dcterms:W3CDTF">2020-08-04T14:30:57Z</dcterms:created>
  <dcterms:modified xsi:type="dcterms:W3CDTF">2020-10-26T16:48:30Z</dcterms:modified>
</cp:coreProperties>
</file>