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800361B0-39D2-48D8-B235-5AA58AFB628C}" type="datetimeFigureOut">
              <a:rPr lang="en-IN" smtClean="0"/>
              <a:pPr/>
              <a:t>19-08-2020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9B6EC1E-78C1-4988-B055-80DA00CC06D9}"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00361B0-39D2-48D8-B235-5AA58AFB628C}" type="datetimeFigureOut">
              <a:rPr lang="en-IN" smtClean="0"/>
              <a:pPr/>
              <a:t>19-08-2020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9B6EC1E-78C1-4988-B055-80DA00CC06D9}"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00361B0-39D2-48D8-B235-5AA58AFB628C}" type="datetimeFigureOut">
              <a:rPr lang="en-IN" smtClean="0"/>
              <a:pPr/>
              <a:t>19-08-2020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9B6EC1E-78C1-4988-B055-80DA00CC06D9}"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00361B0-39D2-48D8-B235-5AA58AFB628C}" type="datetimeFigureOut">
              <a:rPr lang="en-IN" smtClean="0"/>
              <a:pPr/>
              <a:t>19-08-2020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9B6EC1E-78C1-4988-B055-80DA00CC06D9}"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0361B0-39D2-48D8-B235-5AA58AFB628C}" type="datetimeFigureOut">
              <a:rPr lang="en-IN" smtClean="0"/>
              <a:pPr/>
              <a:t>19-08-2020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9B6EC1E-78C1-4988-B055-80DA00CC06D9}"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800361B0-39D2-48D8-B235-5AA58AFB628C}" type="datetimeFigureOut">
              <a:rPr lang="en-IN" smtClean="0"/>
              <a:pPr/>
              <a:t>19-08-2020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9B6EC1E-78C1-4988-B055-80DA00CC06D9}"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800361B0-39D2-48D8-B235-5AA58AFB628C}" type="datetimeFigureOut">
              <a:rPr lang="en-IN" smtClean="0"/>
              <a:pPr/>
              <a:t>19-08-2020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9B6EC1E-78C1-4988-B055-80DA00CC06D9}"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800361B0-39D2-48D8-B235-5AA58AFB628C}" type="datetimeFigureOut">
              <a:rPr lang="en-IN" smtClean="0"/>
              <a:pPr/>
              <a:t>19-08-2020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9B6EC1E-78C1-4988-B055-80DA00CC06D9}"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0361B0-39D2-48D8-B235-5AA58AFB628C}" type="datetimeFigureOut">
              <a:rPr lang="en-IN" smtClean="0"/>
              <a:pPr/>
              <a:t>19-08-2020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9B6EC1E-78C1-4988-B055-80DA00CC06D9}"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0361B0-39D2-48D8-B235-5AA58AFB628C}" type="datetimeFigureOut">
              <a:rPr lang="en-IN" smtClean="0"/>
              <a:pPr/>
              <a:t>19-08-2020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9B6EC1E-78C1-4988-B055-80DA00CC06D9}"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0361B0-39D2-48D8-B235-5AA58AFB628C}" type="datetimeFigureOut">
              <a:rPr lang="en-IN" smtClean="0"/>
              <a:pPr/>
              <a:t>19-08-2020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9B6EC1E-78C1-4988-B055-80DA00CC06D9}"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0361B0-39D2-48D8-B235-5AA58AFB628C}" type="datetimeFigureOut">
              <a:rPr lang="en-IN" smtClean="0"/>
              <a:pPr/>
              <a:t>19-08-2020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B6EC1E-78C1-4988-B055-80DA00CC06D9}"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en.wikipedia.org/wiki/Plasmid" TargetMode="External"/><Relationship Id="rId3" Type="http://schemas.openxmlformats.org/officeDocument/2006/relationships/hyperlink" Target="https://en.wikipedia.org/wiki/Double-stranded_DNA" TargetMode="External"/><Relationship Id="rId7" Type="http://schemas.openxmlformats.org/officeDocument/2006/relationships/hyperlink" Target="https://en.wikipedia.org/wiki/CDNA" TargetMode="External"/><Relationship Id="rId12" Type="http://schemas.openxmlformats.org/officeDocument/2006/relationships/hyperlink" Target="https://en.wikipedia.org/wiki/Bam_H1" TargetMode="External"/><Relationship Id="rId2" Type="http://schemas.openxmlformats.org/officeDocument/2006/relationships/hyperlink" Target="https://en.wikipedia.org/wiki/Genetic_engineering" TargetMode="External"/><Relationship Id="rId1" Type="http://schemas.openxmlformats.org/officeDocument/2006/relationships/slideLayout" Target="../slideLayouts/slideLayout7.xml"/><Relationship Id="rId6" Type="http://schemas.openxmlformats.org/officeDocument/2006/relationships/hyperlink" Target="https://en.wikipedia.org/wiki/Sticky_ends" TargetMode="External"/><Relationship Id="rId11" Type="http://schemas.openxmlformats.org/officeDocument/2006/relationships/hyperlink" Target="https://en.wikipedia.org/wiki/EcoR1" TargetMode="External"/><Relationship Id="rId5" Type="http://schemas.openxmlformats.org/officeDocument/2006/relationships/hyperlink" Target="https://en.wikipedia.org/wiki/DNA_end" TargetMode="External"/><Relationship Id="rId10" Type="http://schemas.openxmlformats.org/officeDocument/2006/relationships/hyperlink" Target="https://en.wikipedia.org/wiki/Restriction_enzyme" TargetMode="External"/><Relationship Id="rId4" Type="http://schemas.openxmlformats.org/officeDocument/2006/relationships/hyperlink" Target="https://en.wikipedia.org/wiki/DNA" TargetMode="External"/><Relationship Id="rId9" Type="http://schemas.openxmlformats.org/officeDocument/2006/relationships/hyperlink" Target="https://en.wikipedia.org/wiki/Pyrimidine_dimer"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Linkers and selection of </a:t>
            </a:r>
            <a:r>
              <a:rPr lang="en-US" dirty="0" err="1" smtClean="0"/>
              <a:t>recombinents</a:t>
            </a:r>
            <a:r>
              <a:rPr lang="en-US" dirty="0" smtClean="0"/>
              <a:t/>
            </a:r>
            <a:br>
              <a:rPr lang="en-US" dirty="0" smtClean="0"/>
            </a:br>
            <a:endParaRPr lang="en-IN" dirty="0"/>
          </a:p>
        </p:txBody>
      </p:sp>
      <p:sp>
        <p:nvSpPr>
          <p:cNvPr id="3" name="Subtitle 2"/>
          <p:cNvSpPr>
            <a:spLocks noGrp="1"/>
          </p:cNvSpPr>
          <p:nvPr>
            <p:ph type="subTitle" idx="1"/>
          </p:nvPr>
        </p:nvSpPr>
        <p:spPr/>
        <p:txBody>
          <a:bodyPr/>
          <a:lstStyle/>
          <a:p>
            <a:r>
              <a:rPr lang="en-US" smtClean="0"/>
              <a:t>Dr,M.Deivanayaki</a:t>
            </a:r>
            <a:endParaRPr lang="en-I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1600" y="332657"/>
            <a:ext cx="7344816" cy="3970318"/>
          </a:xfrm>
          <a:prstGeom prst="rect">
            <a:avLst/>
          </a:prstGeom>
        </p:spPr>
        <p:txBody>
          <a:bodyPr wrap="square">
            <a:spAutoFit/>
          </a:bodyPr>
          <a:lstStyle/>
          <a:p>
            <a:r>
              <a:rPr lang="en-IN" dirty="0" smtClean="0"/>
              <a:t>An </a:t>
            </a:r>
            <a:r>
              <a:rPr lang="en-IN" b="1" dirty="0" smtClean="0"/>
              <a:t>adapter</a:t>
            </a:r>
            <a:r>
              <a:rPr lang="en-IN" dirty="0" smtClean="0"/>
              <a:t> or </a:t>
            </a:r>
            <a:r>
              <a:rPr lang="en-IN" b="1" dirty="0" smtClean="0"/>
              <a:t>adaptor</a:t>
            </a:r>
            <a:r>
              <a:rPr lang="en-IN" dirty="0" smtClean="0"/>
              <a:t>, or a linker in </a:t>
            </a:r>
            <a:r>
              <a:rPr lang="en-IN" dirty="0" smtClean="0">
                <a:hlinkClick r:id="rId2" tooltip="Genetic engineering"/>
              </a:rPr>
              <a:t>genetic engineering</a:t>
            </a:r>
            <a:r>
              <a:rPr lang="en-IN" dirty="0" smtClean="0"/>
              <a:t> is a short, chemically synthesized, single-stranded or double-stranded </a:t>
            </a:r>
            <a:r>
              <a:rPr lang="en-IN" dirty="0" err="1" smtClean="0"/>
              <a:t>oligonucleotide</a:t>
            </a:r>
            <a:r>
              <a:rPr lang="en-IN" dirty="0" smtClean="0"/>
              <a:t> that can be </a:t>
            </a:r>
            <a:r>
              <a:rPr lang="en-IN" dirty="0" err="1" smtClean="0"/>
              <a:t>ligated</a:t>
            </a:r>
            <a:r>
              <a:rPr lang="en-IN" dirty="0" smtClean="0"/>
              <a:t> to the ends of other DNA or RNA molecules. Double stranded adapters can be synthesized to have blunt ends to both terminals or to have sticky end at one end and blunt end at the other. For instance, a </a:t>
            </a:r>
            <a:r>
              <a:rPr lang="en-IN" dirty="0" smtClean="0">
                <a:hlinkClick r:id="rId3" tooltip="Double-stranded DNA"/>
              </a:rPr>
              <a:t>double stranded</a:t>
            </a:r>
            <a:r>
              <a:rPr lang="en-IN" dirty="0" smtClean="0"/>
              <a:t> </a:t>
            </a:r>
            <a:r>
              <a:rPr lang="en-IN" dirty="0" smtClean="0">
                <a:hlinkClick r:id="rId4" tooltip="DNA"/>
              </a:rPr>
              <a:t>DNA</a:t>
            </a:r>
            <a:r>
              <a:rPr lang="en-IN" dirty="0" smtClean="0"/>
              <a:t> adapter can be used to link the </a:t>
            </a:r>
            <a:r>
              <a:rPr lang="en-IN" dirty="0" smtClean="0">
                <a:hlinkClick r:id="rId5" tooltip="DNA end"/>
              </a:rPr>
              <a:t>ends</a:t>
            </a:r>
            <a:r>
              <a:rPr lang="en-IN" dirty="0" smtClean="0"/>
              <a:t> of two other DNA molecules (i.e., ends that do not have "sticky ends", that is complementary protruding single strands by themselves). It may be used to add </a:t>
            </a:r>
            <a:r>
              <a:rPr lang="en-IN" dirty="0" smtClean="0">
                <a:hlinkClick r:id="rId6" tooltip="Sticky ends"/>
              </a:rPr>
              <a:t>sticky ends</a:t>
            </a:r>
            <a:r>
              <a:rPr lang="en-IN" dirty="0" smtClean="0"/>
              <a:t> to </a:t>
            </a:r>
            <a:r>
              <a:rPr lang="en-IN" dirty="0" err="1" smtClean="0">
                <a:hlinkClick r:id="rId7" tooltip="CDNA"/>
              </a:rPr>
              <a:t>cDNA</a:t>
            </a:r>
            <a:r>
              <a:rPr lang="en-IN" dirty="0" smtClean="0"/>
              <a:t> allowing it to be </a:t>
            </a:r>
            <a:r>
              <a:rPr lang="en-IN" dirty="0" err="1" smtClean="0"/>
              <a:t>ligated</a:t>
            </a:r>
            <a:r>
              <a:rPr lang="en-IN" dirty="0" smtClean="0"/>
              <a:t> into the </a:t>
            </a:r>
            <a:r>
              <a:rPr lang="en-IN" dirty="0" smtClean="0">
                <a:hlinkClick r:id="rId8" tooltip="Plasmid"/>
              </a:rPr>
              <a:t>plasmid</a:t>
            </a:r>
            <a:r>
              <a:rPr lang="en-IN" dirty="0" smtClean="0"/>
              <a:t> much more efficiently. Two adapters could base pair to each other to form </a:t>
            </a:r>
            <a:r>
              <a:rPr lang="en-IN" dirty="0" err="1" smtClean="0">
                <a:hlinkClick r:id="rId9" tooltip="Pyrimidine dimer"/>
              </a:rPr>
              <a:t>dimers</a:t>
            </a:r>
            <a:r>
              <a:rPr lang="en-IN" dirty="0" smtClean="0"/>
              <a:t>. A conversion adapter is used to join a DNA insert cut with one </a:t>
            </a:r>
            <a:r>
              <a:rPr lang="en-IN" dirty="0" smtClean="0">
                <a:hlinkClick r:id="rId10" tooltip="Restriction enzyme"/>
              </a:rPr>
              <a:t>restriction enzyme</a:t>
            </a:r>
            <a:r>
              <a:rPr lang="en-IN" dirty="0" smtClean="0"/>
              <a:t>, say </a:t>
            </a:r>
            <a:r>
              <a:rPr lang="en-IN" dirty="0" err="1" smtClean="0">
                <a:hlinkClick r:id="rId11" tooltip="EcoR1"/>
              </a:rPr>
              <a:t>EcoRl</a:t>
            </a:r>
            <a:r>
              <a:rPr lang="en-IN" dirty="0" smtClean="0"/>
              <a:t>, with a vector opened with another enzyme, </a:t>
            </a:r>
            <a:r>
              <a:rPr lang="en-IN" dirty="0" smtClean="0">
                <a:hlinkClick r:id="rId12" tooltip="Bam H1"/>
              </a:rPr>
              <a:t>Bam Hl</a:t>
            </a:r>
            <a:r>
              <a:rPr lang="en-IN" dirty="0" smtClean="0"/>
              <a:t>. This adapter can be used to convert the cohesive end produced by Bam Hl to one produced by Eco </a:t>
            </a:r>
            <a:r>
              <a:rPr lang="en-IN" dirty="0" err="1" smtClean="0"/>
              <a:t>Rl</a:t>
            </a:r>
            <a:r>
              <a:rPr lang="en-IN" dirty="0" smtClean="0"/>
              <a:t> or vice </a:t>
            </a:r>
            <a:r>
              <a:rPr lang="en-IN" dirty="0" smtClean="0"/>
              <a:t>versa.</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76673"/>
            <a:ext cx="8136904" cy="1754326"/>
          </a:xfrm>
          <a:prstGeom prst="rect">
            <a:avLst/>
          </a:prstGeom>
        </p:spPr>
        <p:txBody>
          <a:bodyPr wrap="square">
            <a:spAutoFit/>
          </a:bodyPr>
          <a:lstStyle/>
          <a:p>
            <a:r>
              <a:rPr lang="en-IN" dirty="0" smtClean="0">
                <a:latin typeface="Arial Black" pitchFamily="34" charset="0"/>
              </a:rPr>
              <a:t>SELECTION OF RESTRICTION ENZYMES</a:t>
            </a:r>
          </a:p>
          <a:p>
            <a:endParaRPr lang="en-IN" dirty="0" smtClean="0"/>
          </a:p>
          <a:p>
            <a:r>
              <a:rPr lang="en-IN" dirty="0" smtClean="0"/>
              <a:t>When</a:t>
            </a:r>
            <a:r>
              <a:rPr lang="en-IN" dirty="0" smtClean="0"/>
              <a:t> </a:t>
            </a:r>
            <a:r>
              <a:rPr lang="en-IN" b="1" dirty="0" smtClean="0"/>
              <a:t>selecting restriction enzymes</a:t>
            </a:r>
            <a:r>
              <a:rPr lang="en-IN" dirty="0" smtClean="0"/>
              <a:t>, you want to choose </a:t>
            </a:r>
            <a:r>
              <a:rPr lang="en-IN" b="1" dirty="0" smtClean="0"/>
              <a:t>enzymes</a:t>
            </a:r>
            <a:r>
              <a:rPr lang="en-IN" dirty="0" smtClean="0"/>
              <a:t> that: Flank your insert, but do not cut within your insert. Are in the desired location in your recipient plasmid (usually in the Multiple Cloning Site (MCS)), but do not cut elsewhere on the plasmid.</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416278"/>
            <a:ext cx="8676456" cy="5755422"/>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575757"/>
                </a:solidFill>
                <a:effectLst/>
                <a:latin typeface="Arial" pitchFamily="34" charset="0"/>
                <a:cs typeface="Arial" pitchFamily="34" charset="0"/>
              </a:rPr>
              <a:t>DNA HYBRIZATION</a:t>
            </a:r>
          </a:p>
          <a:p>
            <a:pPr marL="0" marR="0" lvl="0" indent="0" algn="l" defTabSz="914400" rtl="0" eaLnBrk="1" fontAlgn="base" latinLnBrk="0" hangingPunct="1">
              <a:lnSpc>
                <a:spcPct val="100000"/>
              </a:lnSpc>
              <a:spcBef>
                <a:spcPct val="0"/>
              </a:spcBef>
              <a:spcAft>
                <a:spcPct val="0"/>
              </a:spcAft>
              <a:buClrTx/>
              <a:buSzTx/>
              <a:buFontTx/>
              <a:buNone/>
              <a:tabLst/>
            </a:pPr>
            <a:endParaRPr lang="en-US" sz="1600" b="1" dirty="0" smtClean="0">
              <a:solidFill>
                <a:srgbClr val="575757"/>
              </a:solidFill>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575757"/>
                </a:solidFill>
                <a:effectLst/>
                <a:latin typeface="Arial" pitchFamily="34" charset="0"/>
                <a:cs typeface="Arial" pitchFamily="34" charset="0"/>
              </a:rPr>
              <a:t>Evolution</a:t>
            </a:r>
            <a:r>
              <a:rPr kumimoji="0" lang="en-US" sz="1600" b="0" i="0" u="none" strike="noStrike" cap="none" normalizeH="0" baseline="0" dirty="0" smtClean="0">
                <a:ln>
                  <a:noFill/>
                </a:ln>
                <a:solidFill>
                  <a:srgbClr val="575757"/>
                </a:solidFill>
                <a:effectLst/>
                <a:latin typeface="Arial" pitchFamily="34" charset="0"/>
                <a:cs typeface="Arial" pitchFamily="34" charset="0"/>
              </a:rPr>
              <a:t> deals with heritable changes in populations over time. Because </a:t>
            </a:r>
            <a:r>
              <a:rPr kumimoji="0" lang="en-US" sz="1600" b="1" i="0" u="none" strike="noStrike" cap="none" normalizeH="0" baseline="0" dirty="0" smtClean="0">
                <a:ln>
                  <a:noFill/>
                </a:ln>
                <a:solidFill>
                  <a:srgbClr val="575757"/>
                </a:solidFill>
                <a:effectLst/>
                <a:latin typeface="Arial" pitchFamily="34" charset="0"/>
                <a:cs typeface="Arial" pitchFamily="34" charset="0"/>
              </a:rPr>
              <a:t>DNA</a:t>
            </a:r>
            <a:r>
              <a:rPr kumimoji="0" lang="en-US" sz="1600" b="0" i="0" u="none" strike="noStrike" cap="none" normalizeH="0" baseline="0" dirty="0" smtClean="0">
                <a:ln>
                  <a:noFill/>
                </a:ln>
                <a:solidFill>
                  <a:srgbClr val="575757"/>
                </a:solidFill>
                <a:effectLst/>
                <a:latin typeface="Arial" pitchFamily="34" charset="0"/>
                <a:cs typeface="Arial" pitchFamily="34" charset="0"/>
              </a:rPr>
              <a:t> is the molecule of heredity, evolutionary changes will be reflected in changes in the base pairs in DNA. Two species that have evolved from a common ancestor will have DNA that has very similar base pair sequences. The degree of relatedness of two species can be estimated by examining how similar their base pair sequences are. One method of assessing relatedness uses hybridization of DNA.</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575757"/>
                </a:solidFill>
                <a:effectLst/>
                <a:latin typeface="Arial" pitchFamily="34" charset="0"/>
                <a:cs typeface="Arial" pitchFamily="34" charset="0"/>
              </a:rPr>
              <a:t>In the molecular genetic technique of hybridization of DNA, single strands of DNA from two different species are allowed to join together to form hybrid double helices. These hybrid segments of DNA can be used to determine the evolutionary relatedness of organisms by examining how similar or dissimilar the DNA base pair sequences are.</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575757"/>
                </a:solidFill>
                <a:effectLst/>
                <a:latin typeface="Arial" pitchFamily="34" charset="0"/>
                <a:cs typeface="Arial" pitchFamily="34" charset="0"/>
              </a:rPr>
              <a:t>The technique of DNA hybridization is based on two principles: the first, that double strands of DNA are held together by hydrogen bonds between complementary base pairs, and the second is that the more closely related two species are, the greater will be the number of complementary base pairs in the hybrid DNA. In other words, the degree of hybridization is proportional to the degree of similarity between the molecules of DNA from the two species.</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575757"/>
                </a:solidFill>
                <a:effectLst/>
                <a:latin typeface="Arial" pitchFamily="34" charset="0"/>
                <a:cs typeface="Arial" pitchFamily="34" charset="0"/>
              </a:rPr>
              <a:t>Hybridization of DNA is accomplished by heating strands of DNA from two different species to 86</a:t>
            </a:r>
            <a:r>
              <a:rPr kumimoji="0" lang="en-US" sz="1600" b="0" i="0" u="none" strike="noStrike" cap="none" normalizeH="0" baseline="0" dirty="0" smtClean="0">
                <a:ln>
                  <a:noFill/>
                </a:ln>
                <a:solidFill>
                  <a:srgbClr val="575757"/>
                </a:solidFill>
                <a:effectLst/>
                <a:latin typeface="Lucida Sans Unicode" pitchFamily="34" charset="0"/>
                <a:cs typeface="Lucida Sans Unicode" pitchFamily="34" charset="0"/>
              </a:rPr>
              <a:t>°</a:t>
            </a:r>
            <a:r>
              <a:rPr kumimoji="0" lang="en-US" sz="1600" b="0" i="0" u="none" strike="noStrike" cap="none" normalizeH="0" baseline="0" dirty="0" smtClean="0">
                <a:ln>
                  <a:noFill/>
                </a:ln>
                <a:solidFill>
                  <a:srgbClr val="575757"/>
                </a:solidFill>
                <a:effectLst/>
                <a:latin typeface="Arial" pitchFamily="34" charset="0"/>
                <a:cs typeface="Arial" pitchFamily="34" charset="0"/>
              </a:rPr>
              <a:t> C [186.8</a:t>
            </a:r>
            <a:r>
              <a:rPr kumimoji="0" lang="en-US" sz="1600" b="0" i="0" u="none" strike="noStrike" cap="none" normalizeH="0" baseline="0" dirty="0" smtClean="0">
                <a:ln>
                  <a:noFill/>
                </a:ln>
                <a:solidFill>
                  <a:srgbClr val="575757"/>
                </a:solidFill>
                <a:effectLst/>
                <a:latin typeface="Lucida Sans Unicode" pitchFamily="34" charset="0"/>
                <a:cs typeface="Lucida Sans Unicode" pitchFamily="34" charset="0"/>
              </a:rPr>
              <a:t>°</a:t>
            </a:r>
            <a:r>
              <a:rPr kumimoji="0" lang="en-US" sz="1600" b="0" i="0" u="none" strike="noStrike" cap="none" normalizeH="0" baseline="0" dirty="0" smtClean="0">
                <a:ln>
                  <a:noFill/>
                </a:ln>
                <a:solidFill>
                  <a:srgbClr val="575757"/>
                </a:solidFill>
                <a:effectLst/>
                <a:latin typeface="Arial" pitchFamily="34" charset="0"/>
                <a:cs typeface="Arial" pitchFamily="34" charset="0"/>
              </a:rPr>
              <a:t> F]. This breaks the hydrogen bonds between all complementary base pairs. The result is many single-stranded segments of DNA. The single-stranded DNA from both species is mixed together and allowed to slowly cool. Similar strands of DNA from both species will begin to chemically join together or re-anneal at complementary base pairs by reforming hydrogen bonds.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548680"/>
            <a:ext cx="7848872" cy="4524315"/>
          </a:xfrm>
          <a:prstGeom prst="rect">
            <a:avLst/>
          </a:prstGeom>
        </p:spPr>
        <p:txBody>
          <a:bodyPr wrap="square">
            <a:spAutoFit/>
          </a:bodyPr>
          <a:lstStyle/>
          <a:p>
            <a:r>
              <a:rPr lang="en-IN" dirty="0" smtClean="0"/>
              <a:t>The resulting hybrid DNA is then reheated and the temperature at which the DNA once again becomes single-stranded is noted. Because one cannot observe DNA separating, another technique must be used simultaneously with heating to show when separation has occurred. This technique employs the absorption of UV light by DNA. Single strands of DNA absorb UV light more effectively than do double strands. Therefore, the separation of the DNA strands is measured by UV light absorption; as more single strands are liberated, more UV light is absorbed.</a:t>
            </a:r>
          </a:p>
          <a:p>
            <a:r>
              <a:rPr lang="en-IN" dirty="0" smtClean="0"/>
              <a:t>The temperature at which hybrid DNA separation occurs is related to the number of hydrogen bonds formed between complementary base pairs. Therefore, if the two species are closely related, most base pairs will be complementary and the temperature of separation will be very close to 86° C [186.8° F]. If the two species are not closely related, they will not share many common DNA sequences and fewer complementary base pairs will form. The temperature of separation will be less than 86° C [186.8° F] because less energy is required to break fewer hydrogen bonds. Using this type of information, a tree of evolutionary relationships based on the separation temperature of the hybrid helices can be generated.</a:t>
            </a:r>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161</Words>
  <Application>Microsoft Office PowerPoint</Application>
  <PresentationFormat>On-screen Show (4:3)</PresentationFormat>
  <Paragraphs>14</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Linkers and selection of recombinents </vt:lpstr>
      <vt:lpstr>Slide 2</vt:lpstr>
      <vt:lpstr>Slide 3</vt:lpstr>
      <vt:lpstr>Slide 4</vt:lpstr>
      <vt:lpstr>Slide 5</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Linkers and selection of recombinents </dc:title>
  <dc:creator>denesh th</dc:creator>
  <cp:lastModifiedBy>denesh th</cp:lastModifiedBy>
  <cp:revision>7</cp:revision>
  <dcterms:created xsi:type="dcterms:W3CDTF">2020-08-18T16:43:59Z</dcterms:created>
  <dcterms:modified xsi:type="dcterms:W3CDTF">2020-08-19T07:03:26Z</dcterms:modified>
</cp:coreProperties>
</file>