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6" r:id="rId9"/>
    <p:sldId id="277" r:id="rId10"/>
    <p:sldId id="264" r:id="rId11"/>
    <p:sldId id="272" r:id="rId12"/>
    <p:sldId id="266" r:id="rId13"/>
    <p:sldId id="265" r:id="rId14"/>
    <p:sldId id="267" r:id="rId15"/>
    <p:sldId id="275" r:id="rId16"/>
    <p:sldId id="268" r:id="rId17"/>
    <p:sldId id="269" r:id="rId18"/>
    <p:sldId id="270" r:id="rId19"/>
    <p:sldId id="271" r:id="rId20"/>
    <p:sldId id="278" r:id="rId21"/>
    <p:sldId id="273" r:id="rId22"/>
    <p:sldId id="274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8F933-5E0D-47A8-846E-F81A48E97CB5}" type="datetimeFigureOut">
              <a:rPr lang="en-US" smtClean="0"/>
              <a:pPr/>
              <a:t>11/27/2020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2A1E-878F-43A0-80A1-8E82D7282D5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8F933-5E0D-47A8-846E-F81A48E97CB5}" type="datetimeFigureOut">
              <a:rPr lang="en-US" smtClean="0"/>
              <a:pPr/>
              <a:t>11/27/2020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2A1E-878F-43A0-80A1-8E82D7282D5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8F933-5E0D-47A8-846E-F81A48E97CB5}" type="datetimeFigureOut">
              <a:rPr lang="en-US" smtClean="0"/>
              <a:pPr/>
              <a:t>11/27/2020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2A1E-878F-43A0-80A1-8E82D7282D5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8F933-5E0D-47A8-846E-F81A48E97CB5}" type="datetimeFigureOut">
              <a:rPr lang="en-US" smtClean="0"/>
              <a:pPr/>
              <a:t>11/27/2020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2A1E-878F-43A0-80A1-8E82D7282D5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8F933-5E0D-47A8-846E-F81A48E97CB5}" type="datetimeFigureOut">
              <a:rPr lang="en-US" smtClean="0"/>
              <a:pPr/>
              <a:t>11/27/2020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2A1E-878F-43A0-80A1-8E82D7282D5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8F933-5E0D-47A8-846E-F81A48E97CB5}" type="datetimeFigureOut">
              <a:rPr lang="en-US" smtClean="0"/>
              <a:pPr/>
              <a:t>11/27/2020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2A1E-878F-43A0-80A1-8E82D7282D5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8F933-5E0D-47A8-846E-F81A48E97CB5}" type="datetimeFigureOut">
              <a:rPr lang="en-US" smtClean="0"/>
              <a:pPr/>
              <a:t>11/27/2020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2A1E-878F-43A0-80A1-8E82D7282D5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8F933-5E0D-47A8-846E-F81A48E97CB5}" type="datetimeFigureOut">
              <a:rPr lang="en-US" smtClean="0"/>
              <a:pPr/>
              <a:t>11/27/2020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2A1E-878F-43A0-80A1-8E82D7282D5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8F933-5E0D-47A8-846E-F81A48E97CB5}" type="datetimeFigureOut">
              <a:rPr lang="en-US" smtClean="0"/>
              <a:pPr/>
              <a:t>11/27/2020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2A1E-878F-43A0-80A1-8E82D7282D5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8F933-5E0D-47A8-846E-F81A48E97CB5}" type="datetimeFigureOut">
              <a:rPr lang="en-US" smtClean="0"/>
              <a:pPr/>
              <a:t>11/27/2020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2A1E-878F-43A0-80A1-8E82D7282D5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8F933-5E0D-47A8-846E-F81A48E97CB5}" type="datetimeFigureOut">
              <a:rPr lang="en-US" smtClean="0"/>
              <a:pPr/>
              <a:t>11/27/2020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2A1E-878F-43A0-80A1-8E82D7282D5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8F933-5E0D-47A8-846E-F81A48E97CB5}" type="datetimeFigureOut">
              <a:rPr lang="en-US" smtClean="0"/>
              <a:pPr/>
              <a:t>11/27/2020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C2A1E-878F-43A0-80A1-8E82D7282D52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85852" y="2285992"/>
            <a:ext cx="5715040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2"/>
                </a:solidFill>
                <a:latin typeface="Algerian" pitchFamily="82" charset="0"/>
              </a:rPr>
              <a:t>       STEROIDS</a:t>
            </a:r>
            <a:endParaRPr lang="en-IN" sz="5400" b="1" dirty="0">
              <a:solidFill>
                <a:schemeClr val="bg2"/>
              </a:solidFill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20px-Androsterone-3D-ball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2143116"/>
            <a:ext cx="6261202" cy="42862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00100" y="285728"/>
            <a:ext cx="6000792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ANDROSTERONE</a:t>
            </a:r>
            <a:endParaRPr lang="en-IN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190814-WA00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190814-WA00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42978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5000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BIOSYNTHESIS OF CHOLESTEROL</a:t>
            </a:r>
            <a:endParaRPr lang="en-IN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85794"/>
            <a:ext cx="785814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b="1" dirty="0">
                <a:solidFill>
                  <a:srgbClr val="0033CC"/>
                </a:solidFill>
              </a:rPr>
              <a:t>        THE KEY STEP IN THE BIOSYNTHESIS OF CHOLESTEROL  IS THE  CONVERSION OF 3-HYDROXY-3-METHYL-GLUTARYL-COENZYME A TO MEVALONATE BY HMG COA REDUCTASE.</a:t>
            </a:r>
          </a:p>
          <a:p>
            <a:pPr>
              <a:buFont typeface="Arial" pitchFamily="34" charset="0"/>
              <a:buChar char="•"/>
            </a:pPr>
            <a:endParaRPr lang="en-US" sz="3200" b="1" dirty="0">
              <a:solidFill>
                <a:srgbClr val="0033CC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200" b="1" dirty="0">
                <a:solidFill>
                  <a:srgbClr val="0033CC"/>
                </a:solidFill>
              </a:rPr>
              <a:t>      THIS IS THE RATE LIMITING STEP IN CHOLESTEROL BIOSYNTHESIS. </a:t>
            </a:r>
          </a:p>
          <a:p>
            <a:pPr>
              <a:buFont typeface="Arial" pitchFamily="34" charset="0"/>
              <a:buChar char="•"/>
            </a:pPr>
            <a:endParaRPr lang="en-US" sz="3200" b="1" dirty="0">
              <a:solidFill>
                <a:srgbClr val="0033CC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200" b="1" dirty="0">
                <a:solidFill>
                  <a:srgbClr val="0033CC"/>
                </a:solidFill>
              </a:rPr>
              <a:t>        CHOLESTEROL IS THE RAW MATERIAL FOR SYNTHESIS OF ALL STEROID HORMONES.</a:t>
            </a:r>
          </a:p>
          <a:p>
            <a:pPr>
              <a:buFont typeface="Arial" pitchFamily="34" charset="0"/>
              <a:buChar char="•"/>
            </a:pPr>
            <a:endParaRPr lang="en-IN" sz="32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ro.1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3525" y="-122464"/>
            <a:ext cx="935834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190815-WA00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roids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roids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roids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190814-WA00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60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190815-WA00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5776"/>
            <a:ext cx="9144000" cy="714377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190816_0708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9523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190816_0707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6233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600" b="1" dirty="0">
                <a:solidFill>
                  <a:srgbClr val="FF0000"/>
                </a:solidFill>
              </a:rPr>
              <a:t>MEDICAL USE:</a:t>
            </a:r>
          </a:p>
          <a:p>
            <a:pPr>
              <a:lnSpc>
                <a:spcPct val="200000"/>
              </a:lnSpc>
            </a:pPr>
            <a:r>
              <a:rPr lang="en-US" sz="3600" b="1" dirty="0">
                <a:solidFill>
                  <a:srgbClr val="FF0000"/>
                </a:solidFill>
              </a:rPr>
              <a:t>       </a:t>
            </a:r>
          </a:p>
          <a:p>
            <a:pPr>
              <a:lnSpc>
                <a:spcPct val="200000"/>
              </a:lnSpc>
            </a:pPr>
            <a:r>
              <a:rPr lang="en-US" sz="3600" b="1" dirty="0">
                <a:solidFill>
                  <a:srgbClr val="FF0000"/>
                </a:solidFill>
              </a:rPr>
              <a:t>          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</a:rPr>
              <a:t>Estrone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 Has Been Available As An Injected Estrogen For Medical Use, For Instance In Hormone Therapy For Menopausal Symptoms, But It Is Now Mostly No Longer Marketed.</a:t>
            </a:r>
            <a:endParaRPr lang="en-IN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2285992"/>
            <a:ext cx="75009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</a:rPr>
              <a:t>THANK YOU</a:t>
            </a:r>
            <a:endParaRPr lang="en-IN" sz="8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190814-WA00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190814-WA00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190814-WA00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604"/>
            <a:ext cx="9144000" cy="707233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190815-WA00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190815-WA00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246" y="-780871"/>
            <a:ext cx="8243876" cy="618290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89</Words>
  <Application>Microsoft Office PowerPoint</Application>
  <PresentationFormat>On-screen Show (4:3)</PresentationFormat>
  <Paragraphs>12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lap</dc:creator>
  <cp:lastModifiedBy>Unknown User</cp:lastModifiedBy>
  <cp:revision>21</cp:revision>
  <dcterms:created xsi:type="dcterms:W3CDTF">2019-08-15T08:32:43Z</dcterms:created>
  <dcterms:modified xsi:type="dcterms:W3CDTF">2020-11-27T05:58:14Z</dcterms:modified>
</cp:coreProperties>
</file>