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>
      <p:cViewPr varScale="1">
        <p:scale>
          <a:sx n="73" d="100"/>
          <a:sy n="73" d="100"/>
        </p:scale>
        <p:origin x="-127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68A93-58F7-4407-9F8A-79A4A64CE73A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63DC4-90B9-42F2-B7DC-B73624A624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CD01-ED9E-4CE8-AD1E-11AB33E858C4}" type="datetime1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94D8-47F7-41B5-B036-10EB6D991499}" type="datetime1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82E3-B9CF-428C-9773-58738BBFD7ED}" type="datetime1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2344-048A-4258-861D-684591709611}" type="datetime1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2359-E059-4DF7-9BF5-0589D53CE799}" type="datetime1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074F-1A14-4605-84BD-185F50C2FE89}" type="datetime1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2256-244A-48A1-8E01-A978E0F34EB9}" type="datetime1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AEF1-3BBF-482E-93DF-4E416B4AE258}" type="datetime1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EDB4-93F3-4648-9D7D-BE22C9135B60}" type="datetime1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AAB4-D6A5-42F1-81EC-90FC9974A024}" type="datetime1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B66E-5E20-4A50-AA33-8E07470771BB}" type="datetime1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5F211-4160-4340-B376-3FAEBBF96262}" type="datetime1">
              <a:rPr lang="zh-CN" altLang="en-US" smtClean="0"/>
              <a:t>2020/8/3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pic>
        <p:nvPicPr>
          <p:cNvPr id="2" name="Imag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80516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95671"/>
            <a:ext cx="9144000" cy="1862328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4038600" y="3886200"/>
            <a:ext cx="4648200" cy="713016"/>
          </a:xfrm>
          <a:prstGeom prst="rect">
            <a:avLst/>
          </a:prstGeom>
          <a:solidFill>
            <a:srgbClr val="AC1E1A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95"/>
              </a:lnSpc>
            </a:pPr>
            <a:r>
              <a:rPr lang="en-US" sz="2400" dirty="0" err="1" smtClean="0"/>
              <a:t>M.Kiruthiga</a:t>
            </a:r>
            <a:r>
              <a:rPr lang="en-US" sz="2400" dirty="0" smtClean="0"/>
              <a:t> </a:t>
            </a:r>
            <a:r>
              <a:rPr lang="en-US" sz="2400" dirty="0" err="1" smtClean="0"/>
              <a:t>Guset</a:t>
            </a:r>
            <a:r>
              <a:rPr lang="en-US" sz="2400" dirty="0" smtClean="0"/>
              <a:t> lecturer</a:t>
            </a:r>
          </a:p>
          <a:p>
            <a:pPr algn="l">
              <a:lnSpc>
                <a:spcPts val="1295"/>
              </a:lnSpc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 algn="l">
              <a:lnSpc>
                <a:spcPts val="1295"/>
              </a:lnSpc>
            </a:pPr>
            <a:endParaRPr lang="en-US" sz="2400" dirty="0" smtClean="0"/>
          </a:p>
          <a:p>
            <a:pPr algn="l">
              <a:lnSpc>
                <a:spcPts val="1295"/>
              </a:lnSpc>
            </a:pPr>
            <a:r>
              <a:rPr lang="en-US" sz="2400" dirty="0" err="1" smtClean="0"/>
              <a:t>Gcwk</a:t>
            </a:r>
            <a:endParaRPr lang="en-US" sz="2400" dirty="0" smtClean="0"/>
          </a:p>
        </p:txBody>
      </p:sp>
      <p:sp>
        <p:nvSpPr>
          <p:cNvPr id="5" name="Text Box5"/>
          <p:cNvSpPr txBox="1"/>
          <p:nvPr/>
        </p:nvSpPr>
        <p:spPr>
          <a:xfrm>
            <a:off x="639166" y="2710513"/>
            <a:ext cx="7918646" cy="8263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6506"/>
              </a:lnSpc>
            </a:pPr>
            <a:r>
              <a:rPr lang="en-US" altLang="zh-CN" sz="6500" b="1" spc="7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ELECTRON</a:t>
            </a:r>
            <a:r>
              <a:rPr lang="en-US" altLang="zh-CN" sz="6500" b="1" spc="-117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6500" b="1" spc="3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CONFIGURATION</a:t>
            </a:r>
            <a:endParaRPr lang="en-US" altLang="zh-CN" sz="6500">
              <a:latin typeface="Gabriola"/>
              <a:ea typeface="Gabriola"/>
              <a:cs typeface="Gabriol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pic>
        <p:nvPicPr>
          <p:cNvPr id="84" name="Image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80516"/>
          </a:xfrm>
          <a:prstGeom prst="rect">
            <a:avLst/>
          </a:prstGeom>
          <a:noFill/>
        </p:spPr>
      </p:pic>
      <p:sp>
        <p:nvSpPr>
          <p:cNvPr id="85" name="Text Box85"/>
          <p:cNvSpPr txBox="1"/>
          <p:nvPr/>
        </p:nvSpPr>
        <p:spPr>
          <a:xfrm>
            <a:off x="1143000" y="1905000"/>
            <a:ext cx="7010400" cy="2369820"/>
          </a:xfrm>
          <a:prstGeom prst="rect">
            <a:avLst/>
          </a:prstGeom>
          <a:solidFill>
            <a:srgbClr val="AC1E1A"/>
          </a:solidFill>
        </p:spPr>
        <p:txBody>
          <a:bodyPr wrap="square" lIns="0" tIns="0" rIns="0" rtlCol="0">
            <a:spAutoFit/>
          </a:bodyPr>
          <a:lstStyle/>
          <a:p>
            <a:pPr marL="91745" marR="709197" algn="l" rtl="0">
              <a:lnSpc>
                <a:spcPts val="5718"/>
              </a:lnSpc>
            </a:pPr>
            <a:r>
              <a:rPr lang="en-US" altLang="zh-CN" sz="3600" spc="0" dirty="0">
                <a:solidFill>
                  <a:srgbClr val="F2D986"/>
                </a:solidFill>
                <a:latin typeface="Arial"/>
                <a:ea typeface="Arial"/>
                <a:cs typeface="Arial"/>
              </a:rPr>
              <a:t>b.</a:t>
            </a:r>
            <a:r>
              <a:rPr lang="en-US" altLang="zh-CN" sz="3600" spc="-8" dirty="0">
                <a:solidFill>
                  <a:srgbClr val="F2D986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b="1" spc="-89" dirty="0">
                <a:solidFill>
                  <a:srgbClr val="F2D986"/>
                </a:solidFill>
                <a:latin typeface="Microsoft YaHei UI Light"/>
                <a:ea typeface="Microsoft YaHei UI Light"/>
                <a:cs typeface="Microsoft YaHei UI Light"/>
              </a:rPr>
              <a:t>PAULI</a:t>
            </a:r>
            <a:r>
              <a:rPr lang="en-US" altLang="zh-CN" sz="3200" b="1" spc="-3" dirty="0">
                <a:solidFill>
                  <a:srgbClr val="F2D986"/>
                </a:solidFill>
                <a:latin typeface="Microsoft YaHei UI Light"/>
                <a:ea typeface="Microsoft YaHei UI Light"/>
                <a:cs typeface="Microsoft YaHei UI Light"/>
              </a:rPr>
              <a:t>’S</a:t>
            </a:r>
            <a:r>
              <a:rPr lang="en-US" altLang="zh-CN" sz="3200" b="1" spc="-34" dirty="0">
                <a:solidFill>
                  <a:srgbClr val="F2D986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3200" b="1" spc="-13" dirty="0">
                <a:solidFill>
                  <a:srgbClr val="F2D986"/>
                </a:solidFill>
                <a:latin typeface="Microsoft YaHei UI Light"/>
                <a:ea typeface="Microsoft YaHei UI Light"/>
                <a:cs typeface="Microsoft YaHei UI Light"/>
              </a:rPr>
              <a:t>EXCLUSION</a:t>
            </a:r>
            <a:r>
              <a:rPr lang="en-US" altLang="zh-CN" sz="3200" b="1" spc="-27" dirty="0">
                <a:solidFill>
                  <a:srgbClr val="F2D986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3200" b="1" spc="3" dirty="0">
                <a:solidFill>
                  <a:srgbClr val="F2D986"/>
                </a:solidFill>
                <a:latin typeface="Microsoft YaHei UI Light"/>
                <a:ea typeface="Microsoft YaHei UI Light"/>
                <a:cs typeface="Microsoft YaHei UI Light"/>
              </a:rPr>
              <a:t>PRINCIPLE</a:t>
            </a:r>
            <a:r>
              <a:rPr lang="en-US" altLang="zh-CN" sz="3200" b="1" dirty="0">
                <a:solidFill>
                  <a:srgbClr val="F2D986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*For</a:t>
            </a:r>
            <a:r>
              <a:rPr lang="en-US" altLang="zh-CN" sz="28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1s</a:t>
            </a:r>
            <a:r>
              <a:rPr lang="en-US" altLang="zh-CN" sz="28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orbital:Max</a:t>
            </a:r>
            <a:r>
              <a:rPr lang="en-US" altLang="zh-CN" sz="2800" spc="-1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electron</a:t>
            </a:r>
            <a:r>
              <a:rPr lang="en-US" altLang="zh-CN" sz="2800" spc="1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=</a:t>
            </a:r>
            <a:r>
              <a:rPr lang="en-US" altLang="zh-CN" sz="28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2</a:t>
            </a:r>
            <a:endParaRPr lang="en-US" altLang="zh-CN" sz="2800">
              <a:latin typeface="Microsoft YaHei UI Light"/>
              <a:ea typeface="Microsoft YaHei UI Light"/>
              <a:cs typeface="Microsoft YaHei UI Light"/>
            </a:endParaRPr>
          </a:p>
          <a:p>
            <a:pPr marL="91745" marR="938897" algn="l" rtl="0">
              <a:lnSpc>
                <a:spcPts val="3360"/>
              </a:lnSpc>
            </a:pPr>
            <a:r>
              <a:rPr lang="en-US" altLang="zh-CN" sz="28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one</a:t>
            </a:r>
            <a:r>
              <a:rPr lang="en-US" altLang="zh-CN" sz="2800" spc="1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electron:</a:t>
            </a:r>
            <a:r>
              <a:rPr lang="en-US" altLang="zh-CN" sz="2800" spc="66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n=1,</a:t>
            </a:r>
            <a:r>
              <a:rPr lang="en-US" altLang="zh-CN" sz="2800" spc="1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l=0,</a:t>
            </a:r>
            <a:r>
              <a:rPr lang="en-US" altLang="zh-CN" sz="28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ml=0,ms=+½</a:t>
            </a:r>
            <a:r>
              <a:rPr lang="en-US" altLang="zh-CN" sz="28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one</a:t>
            </a:r>
            <a:r>
              <a:rPr lang="en-US" altLang="zh-CN" sz="2800" spc="1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electron:</a:t>
            </a:r>
            <a:r>
              <a:rPr lang="en-US" altLang="zh-CN" sz="2800" spc="66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n=1,</a:t>
            </a:r>
            <a:r>
              <a:rPr lang="en-US" altLang="zh-CN" sz="2800" spc="1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l=0,</a:t>
            </a:r>
            <a:r>
              <a:rPr lang="en-US" altLang="zh-CN" sz="28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ml=0,ms=-½</a:t>
            </a:r>
            <a:endParaRPr lang="en-US" altLang="zh-CN" sz="28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299"/>
          </a:xfrm>
          <a:prstGeom prst="rect">
            <a:avLst/>
          </a:prstGeom>
          <a:noFill/>
        </p:spPr>
      </p:pic>
      <p:sp>
        <p:nvSpPr>
          <p:cNvPr id="87" name="Text Box87"/>
          <p:cNvSpPr txBox="1"/>
          <p:nvPr/>
        </p:nvSpPr>
        <p:spPr>
          <a:xfrm>
            <a:off x="702564" y="5134356"/>
            <a:ext cx="2456688" cy="941832"/>
          </a:xfrm>
          <a:prstGeom prst="rect">
            <a:avLst/>
          </a:prstGeom>
          <a:ln w="9144">
            <a:solidFill>
              <a:srgbClr val="E9BF35"/>
            </a:solidFill>
          </a:ln>
        </p:spPr>
        <p:txBody>
          <a:bodyPr wrap="square" lIns="0" tIns="0" rIns="0" rtlCol="0">
            <a:spAutoFit/>
          </a:bodyPr>
          <a:lstStyle/>
          <a:p>
            <a:pPr marL="100279" marR="300165" algn="l" rtl="0">
              <a:lnSpc>
                <a:spcPts val="2170"/>
              </a:lnSpc>
              <a:spcBef>
                <a:spcPts val="434"/>
              </a:spcBef>
            </a:pPr>
            <a:r>
              <a:rPr lang="en-US" altLang="zh-CN" sz="1800" spc="0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Don’t</a:t>
            </a:r>
            <a:r>
              <a:rPr lang="en-US" altLang="zh-CN" sz="1800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1800" spc="2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pair</a:t>
            </a:r>
            <a:r>
              <a:rPr lang="en-US" altLang="zh-CN" sz="1800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up</a:t>
            </a:r>
            <a:r>
              <a:rPr lang="en-US" altLang="zh-CN" sz="1800" spc="9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the</a:t>
            </a:r>
            <a:r>
              <a:rPr lang="en-US" altLang="zh-CN" sz="1800" spc="-7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2p</a:t>
            </a:r>
            <a:r>
              <a:rPr lang="en-US" altLang="zh-CN" sz="1800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1800" spc="1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electrons</a:t>
            </a:r>
            <a:r>
              <a:rPr lang="en-US" altLang="zh-CN" sz="1800" spc="-6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until</a:t>
            </a:r>
            <a:r>
              <a:rPr lang="en-US" altLang="zh-CN" sz="1800" spc="9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all</a:t>
            </a:r>
            <a:r>
              <a:rPr lang="en-US" altLang="zh-CN" sz="1800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3</a:t>
            </a:r>
            <a:endParaRPr lang="en-US" altLang="zh-CN" sz="1800">
              <a:latin typeface="Book Antiqua"/>
              <a:ea typeface="Book Antiqua"/>
              <a:cs typeface="Book Antiqua"/>
            </a:endParaRPr>
          </a:p>
          <a:p>
            <a:pPr marL="100279" algn="l" rtl="0">
              <a:lnSpc>
                <a:spcPts val="2160"/>
              </a:lnSpc>
            </a:pPr>
            <a:r>
              <a:rPr lang="en-US" altLang="zh-CN" sz="1800" spc="1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orbitals</a:t>
            </a:r>
            <a:r>
              <a:rPr lang="en-US" altLang="zh-CN" sz="1800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are</a:t>
            </a:r>
            <a:r>
              <a:rPr lang="en-US" altLang="zh-CN" sz="1800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half</a:t>
            </a:r>
            <a:r>
              <a:rPr lang="en-US" altLang="zh-CN" sz="1800" spc="7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full.</a:t>
            </a:r>
            <a:endParaRPr lang="en-US" altLang="zh-CN" sz="1800">
              <a:latin typeface="Book Antiqua"/>
              <a:ea typeface="Book Antiqua"/>
              <a:cs typeface="Book Antiqua"/>
            </a:endParaRPr>
          </a:p>
        </p:txBody>
      </p:sp>
      <p:sp>
        <p:nvSpPr>
          <p:cNvPr id="88" name="Text Box88"/>
          <p:cNvSpPr txBox="1"/>
          <p:nvPr/>
        </p:nvSpPr>
        <p:spPr>
          <a:xfrm>
            <a:off x="5153533" y="854464"/>
            <a:ext cx="3249510" cy="62218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899"/>
              </a:lnSpc>
            </a:pPr>
            <a:r>
              <a:rPr lang="en-US" altLang="zh-CN" sz="4000" spc="-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HUND</a:t>
            </a:r>
            <a:r>
              <a:rPr lang="en-US" altLang="zh-CN" sz="40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’S</a:t>
            </a:r>
            <a:r>
              <a:rPr lang="en-US" altLang="zh-CN" sz="4000" spc="2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40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RULE</a:t>
            </a:r>
            <a:endParaRPr lang="en-US" altLang="zh-CN" sz="40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89" name="Text Box89"/>
          <p:cNvSpPr txBox="1"/>
          <p:nvPr/>
        </p:nvSpPr>
        <p:spPr>
          <a:xfrm>
            <a:off x="3749675" y="1855152"/>
            <a:ext cx="4461112" cy="120883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28600" indent="-228600" algn="just" rtl="0">
              <a:lnSpc>
                <a:spcPts val="2380"/>
              </a:lnSpc>
            </a:pPr>
            <a:r>
              <a:rPr lang="en-US" altLang="zh-CN" sz="2000" spc="0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</a:t>
            </a:r>
            <a:r>
              <a:rPr lang="en-US" altLang="zh-CN" sz="2000" spc="-1308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 </a:t>
            </a:r>
            <a:r>
              <a:rPr lang="en-US" altLang="zh-CN" sz="2000" b="1" spc="9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Hunds</a:t>
            </a:r>
            <a:r>
              <a:rPr lang="en-US" altLang="zh-CN" sz="2000" b="1" spc="-60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8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Rule</a:t>
            </a:r>
            <a:r>
              <a:rPr lang="en-US" altLang="zh-CN" sz="2000" b="1" spc="-52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3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states</a:t>
            </a:r>
            <a:r>
              <a:rPr lang="en-US" altLang="zh-CN" sz="2000" b="1" spc="-61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8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that</a:t>
            </a:r>
            <a:r>
              <a:rPr lang="en-US" altLang="zh-CN" sz="2000" b="1" spc="-63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7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when</a:t>
            </a:r>
            <a:r>
              <a:rPr lang="en-US" altLang="zh-CN" sz="2000" b="1" spc="-44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8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you</a:t>
            </a:r>
            <a:r>
              <a:rPr lang="en-US" altLang="zh-CN" sz="2000" b="1" spc="-47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6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get</a:t>
            </a:r>
            <a:r>
              <a:rPr lang="en-US" altLang="zh-CN" sz="2000" b="1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7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to</a:t>
            </a:r>
            <a:r>
              <a:rPr lang="en-US" altLang="zh-CN" sz="2000" b="1" spc="-42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1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degenerate</a:t>
            </a:r>
            <a:r>
              <a:rPr lang="en-US" altLang="zh-CN" sz="2000" b="1" spc="-43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2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orbitals,</a:t>
            </a:r>
            <a:r>
              <a:rPr lang="en-US" altLang="zh-CN" sz="2000" b="1" spc="-55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8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you</a:t>
            </a:r>
            <a:r>
              <a:rPr lang="en-US" altLang="zh-CN" sz="2000" b="1" spc="-46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7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fill</a:t>
            </a:r>
            <a:r>
              <a:rPr lang="en-US" altLang="zh-CN" sz="2000" b="1" spc="-28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4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them</a:t>
            </a:r>
            <a:r>
              <a:rPr lang="en-US" altLang="zh-CN" sz="2000" b="1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5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all</a:t>
            </a:r>
            <a:r>
              <a:rPr lang="en-US" altLang="zh-CN" sz="2000" b="1" spc="-37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8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half</a:t>
            </a:r>
            <a:r>
              <a:rPr lang="en-US" altLang="zh-CN" sz="2000" b="1" spc="-46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6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way</a:t>
            </a:r>
            <a:r>
              <a:rPr lang="en-US" altLang="zh-CN" sz="2000" b="1" spc="-44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8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first,</a:t>
            </a:r>
            <a:r>
              <a:rPr lang="en-US" altLang="zh-CN" sz="2000" b="1" spc="-61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8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and</a:t>
            </a:r>
            <a:r>
              <a:rPr lang="en-US" altLang="zh-CN" sz="2000" b="1" spc="-40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4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then</a:t>
            </a:r>
            <a:r>
              <a:rPr lang="en-US" altLang="zh-CN" sz="2000" b="1" spc="-39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8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you</a:t>
            </a:r>
            <a:r>
              <a:rPr lang="en-US" altLang="zh-CN" sz="2000" b="1" spc="-46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22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start</a:t>
            </a:r>
            <a:r>
              <a:rPr lang="en-US" altLang="zh-CN" sz="2000" b="1" spc="-24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4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pairing</a:t>
            </a:r>
            <a:r>
              <a:rPr lang="en-US" altLang="zh-CN" sz="2000" b="1" spc="-38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8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up</a:t>
            </a:r>
            <a:r>
              <a:rPr lang="en-US" altLang="zh-CN" sz="2000" b="1" spc="-28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5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000" b="1" spc="-43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-2" dirty="0">
                <a:solidFill>
                  <a:srgbClr val="CCFFCC"/>
                </a:solidFill>
                <a:latin typeface="Microsoft YaHei UI Light"/>
                <a:ea typeface="Microsoft YaHei UI Light"/>
                <a:cs typeface="Microsoft YaHei UI Light"/>
              </a:rPr>
              <a:t>electrons.</a:t>
            </a:r>
            <a:endParaRPr lang="en-US" altLang="zh-CN" sz="20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90" name="Text Box90"/>
          <p:cNvSpPr txBox="1"/>
          <p:nvPr/>
        </p:nvSpPr>
        <p:spPr>
          <a:xfrm>
            <a:off x="3749675" y="3178675"/>
            <a:ext cx="3726483" cy="312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57"/>
              </a:lnSpc>
            </a:pPr>
            <a:r>
              <a:rPr lang="en-US" altLang="zh-CN" sz="2000" spc="0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</a:t>
            </a:r>
            <a:r>
              <a:rPr lang="en-US" altLang="zh-CN" sz="2000" spc="-1308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What</a:t>
            </a:r>
            <a:r>
              <a:rPr lang="en-US" altLang="zh-CN" sz="2000" spc="-1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are</a:t>
            </a:r>
            <a:r>
              <a:rPr lang="en-US" altLang="zh-CN" sz="2000" spc="-1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degenerate</a:t>
            </a:r>
            <a:r>
              <a:rPr lang="en-US" altLang="zh-CN" sz="2000" spc="-5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orbitals?</a:t>
            </a:r>
            <a:endParaRPr lang="en-US" altLang="zh-CN" sz="20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91" name="Text Box91"/>
          <p:cNvSpPr txBox="1"/>
          <p:nvPr/>
        </p:nvSpPr>
        <p:spPr>
          <a:xfrm>
            <a:off x="3749675" y="3604125"/>
            <a:ext cx="4064723" cy="6107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28600" indent="-228600" algn="l" rtl="0">
              <a:lnSpc>
                <a:spcPts val="2404"/>
              </a:lnSpc>
            </a:pPr>
            <a:r>
              <a:rPr lang="en-US" altLang="zh-CN" sz="2000" spc="0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</a:t>
            </a:r>
            <a:r>
              <a:rPr lang="en-US" altLang="zh-CN" sz="2000" spc="-1308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 </a:t>
            </a:r>
            <a:r>
              <a:rPr lang="en-US" altLang="zh-CN" sz="2000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Degenerate</a:t>
            </a:r>
            <a:r>
              <a:rPr lang="en-US" altLang="zh-CN" sz="2000" spc="-5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means</a:t>
            </a:r>
            <a:r>
              <a:rPr lang="en-US" altLang="zh-CN" sz="2000" spc="-1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they</a:t>
            </a:r>
            <a:r>
              <a:rPr lang="en-US" altLang="zh-CN" sz="2000" spc="-2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have</a:t>
            </a:r>
            <a:r>
              <a:rPr lang="en-US" altLang="zh-CN" sz="2000" spc="-3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000" spc="-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same</a:t>
            </a:r>
            <a:r>
              <a:rPr lang="en-US" altLang="zh-CN" sz="2000" spc="-2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-3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energy.</a:t>
            </a:r>
            <a:endParaRPr lang="en-US" altLang="zh-CN" sz="20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92" name="Text Box92"/>
          <p:cNvSpPr txBox="1"/>
          <p:nvPr/>
        </p:nvSpPr>
        <p:spPr>
          <a:xfrm>
            <a:off x="3749675" y="4328025"/>
            <a:ext cx="4604027" cy="90943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28600" indent="-228600" algn="l" rtl="0">
              <a:lnSpc>
                <a:spcPts val="2387"/>
              </a:lnSpc>
            </a:pPr>
            <a:r>
              <a:rPr lang="en-US" altLang="zh-CN" sz="2000" spc="0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</a:t>
            </a:r>
            <a:r>
              <a:rPr lang="en-US" altLang="zh-CN" sz="2000" spc="-1308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So,</a:t>
            </a:r>
            <a:r>
              <a:rPr lang="en-US" altLang="zh-CN" sz="2000" spc="-1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000" spc="-2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3</a:t>
            </a:r>
            <a:r>
              <a:rPr lang="en-US" altLang="zh-CN" sz="2000" spc="-1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p</a:t>
            </a:r>
            <a:r>
              <a:rPr lang="en-US" altLang="zh-CN" sz="20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orbitals</a:t>
            </a:r>
            <a:r>
              <a:rPr lang="en-US" altLang="zh-CN" sz="2000" spc="-4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on</a:t>
            </a:r>
            <a:r>
              <a:rPr lang="en-US" altLang="zh-CN" sz="2000" spc="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each</a:t>
            </a:r>
            <a:r>
              <a:rPr lang="en-US" altLang="zh-CN" sz="2000" spc="-1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level</a:t>
            </a:r>
            <a:r>
              <a:rPr lang="en-US" altLang="zh-CN" sz="2000" spc="-3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-1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are</a:t>
            </a:r>
            <a:r>
              <a:rPr lang="en-US" altLang="zh-CN" sz="20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degenerate,</a:t>
            </a:r>
            <a:r>
              <a:rPr lang="en-US" altLang="zh-CN" sz="2000" spc="-4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because</a:t>
            </a:r>
            <a:r>
              <a:rPr lang="en-US" altLang="zh-CN" sz="2000" spc="-1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they</a:t>
            </a:r>
            <a:r>
              <a:rPr lang="en-US" altLang="zh-CN" sz="2000" spc="-2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all</a:t>
            </a:r>
            <a:r>
              <a:rPr lang="en-US" altLang="zh-CN" sz="2000" spc="-2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have</a:t>
            </a:r>
            <a:r>
              <a:rPr lang="en-US" altLang="zh-CN" sz="2000" spc="-3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000" spc="-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same</a:t>
            </a:r>
            <a:r>
              <a:rPr lang="en-US" altLang="zh-CN" sz="2000" spc="-2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-3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energy.</a:t>
            </a:r>
            <a:endParaRPr lang="en-US" altLang="zh-CN" sz="20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93" name="Text Box93"/>
          <p:cNvSpPr txBox="1"/>
          <p:nvPr/>
        </p:nvSpPr>
        <p:spPr>
          <a:xfrm>
            <a:off x="3749675" y="5352483"/>
            <a:ext cx="3911765" cy="6107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28600" indent="-228600" algn="l" rtl="0">
              <a:lnSpc>
                <a:spcPts val="2404"/>
              </a:lnSpc>
            </a:pPr>
            <a:r>
              <a:rPr lang="en-US" altLang="zh-CN" sz="2000" spc="0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</a:t>
            </a:r>
            <a:r>
              <a:rPr lang="en-US" altLang="zh-CN" sz="2000" spc="-1308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 </a:t>
            </a:r>
            <a:r>
              <a:rPr lang="en-US" altLang="zh-CN" sz="2000" spc="-1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Similarly,</a:t>
            </a:r>
            <a:r>
              <a:rPr lang="en-US" altLang="zh-CN" sz="2000" spc="-5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000" spc="-2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d</a:t>
            </a:r>
            <a:r>
              <a:rPr lang="en-US" altLang="zh-CN" sz="20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and</a:t>
            </a:r>
            <a:r>
              <a:rPr lang="en-US" altLang="zh-CN" sz="2000" spc="-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f</a:t>
            </a:r>
            <a:r>
              <a:rPr lang="en-US" altLang="zh-CN" sz="20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orbitals</a:t>
            </a:r>
            <a:r>
              <a:rPr lang="en-US" altLang="zh-CN" sz="2000" spc="-3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-1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are</a:t>
            </a:r>
            <a:r>
              <a:rPr lang="en-US" altLang="zh-CN" sz="20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degenerate</a:t>
            </a:r>
            <a:r>
              <a:rPr lang="en-US" altLang="zh-CN" sz="2000" spc="-5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too.</a:t>
            </a:r>
            <a:endParaRPr lang="en-US" altLang="zh-CN" sz="20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pic>
        <p:nvPicPr>
          <p:cNvPr id="95" name="Image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80516"/>
          </a:xfrm>
          <a:prstGeom prst="rect">
            <a:avLst/>
          </a:prstGeom>
          <a:noFill/>
        </p:spPr>
      </p:pic>
      <p:sp>
        <p:nvSpPr>
          <p:cNvPr id="96" name="Path96"/>
          <p:cNvSpPr/>
          <p:nvPr/>
        </p:nvSpPr>
        <p:spPr>
          <a:xfrm>
            <a:off x="838200" y="2194560"/>
            <a:ext cx="7711440" cy="3368040"/>
          </a:xfrm>
          <a:custGeom>
            <a:avLst/>
            <a:gdLst/>
            <a:ahLst/>
            <a:cxnLst/>
            <a:rect l="l" t="t" r="r" b="b"/>
            <a:pathLst>
              <a:path w="7711440" h="3368040">
                <a:moveTo>
                  <a:pt x="0" y="3368040"/>
                </a:moveTo>
                <a:lnTo>
                  <a:pt x="7711440" y="3368040"/>
                </a:lnTo>
                <a:lnTo>
                  <a:pt x="7711440" y="0"/>
                </a:lnTo>
                <a:lnTo>
                  <a:pt x="0" y="0"/>
                </a:lnTo>
                <a:lnTo>
                  <a:pt x="0" y="3368040"/>
                </a:lnTo>
                <a:close/>
              </a:path>
            </a:pathLst>
          </a:custGeom>
          <a:solidFill>
            <a:srgbClr val="AC1E1A">
              <a:alpha val="27058"/>
            </a:srgbClr>
          </a:solidFill>
          <a:ln w="0" cap="sq">
            <a:solidFill>
              <a:srgbClr val="AC1E1A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7" name="Text Box97"/>
          <p:cNvSpPr txBox="1"/>
          <p:nvPr/>
        </p:nvSpPr>
        <p:spPr>
          <a:xfrm>
            <a:off x="1727962" y="1188220"/>
            <a:ext cx="5967638" cy="62218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899"/>
              </a:lnSpc>
            </a:pPr>
            <a:r>
              <a:rPr lang="en-US" altLang="zh-CN" sz="4000" b="1" spc="-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EXCEPTION</a:t>
            </a:r>
            <a:r>
              <a:rPr lang="en-US" altLang="zh-CN" sz="4000" b="1" spc="-2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4000" b="1" spc="-14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TO</a:t>
            </a:r>
            <a:r>
              <a:rPr lang="en-US" altLang="zh-CN" sz="4000" b="1" spc="-1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4000" b="1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4000" b="1" spc="-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40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RULE</a:t>
            </a:r>
            <a:endParaRPr lang="en-US" altLang="zh-CN" sz="40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98" name="Text Box98"/>
          <p:cNvSpPr txBox="1"/>
          <p:nvPr/>
        </p:nvSpPr>
        <p:spPr>
          <a:xfrm>
            <a:off x="929640" y="2193781"/>
            <a:ext cx="7393811" cy="64367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28905" indent="-228905" algn="l" rtl="0">
              <a:lnSpc>
                <a:spcPts val="2534"/>
              </a:lnSpc>
            </a:pPr>
            <a:r>
              <a:rPr lang="en-US" altLang="zh-CN" sz="2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200" spc="42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b="1" spc="-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There</a:t>
            </a:r>
            <a:r>
              <a:rPr lang="en-US" altLang="zh-CN" sz="2200" b="1" spc="-3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-1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are</a:t>
            </a:r>
            <a:r>
              <a:rPr lang="en-US" altLang="zh-CN" sz="2200" b="1" spc="-1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two</a:t>
            </a:r>
            <a:r>
              <a:rPr lang="en-US" altLang="zh-CN" sz="2200" b="1" spc="-2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main</a:t>
            </a:r>
            <a:r>
              <a:rPr lang="en-US" altLang="zh-CN" sz="2200" b="1" spc="-3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exceptions</a:t>
            </a:r>
            <a:r>
              <a:rPr lang="en-US" altLang="zh-CN" sz="2200" b="1" spc="-3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to</a:t>
            </a:r>
            <a:r>
              <a:rPr lang="en-US" altLang="zh-CN" sz="2200" b="1" spc="-1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-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electron</a:t>
            </a:r>
            <a:r>
              <a:rPr lang="en-US" altLang="zh-CN" sz="2200" b="1" spc="-3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configuration:</a:t>
            </a:r>
            <a:r>
              <a:rPr lang="en-US" altLang="zh-CN" sz="2200" b="1" spc="-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-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chromium</a:t>
            </a:r>
            <a:r>
              <a:rPr lang="en-US" altLang="zh-CN" sz="2200" b="1" spc="-4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and</a:t>
            </a:r>
            <a:r>
              <a:rPr lang="en-US" altLang="zh-CN" sz="2200" b="1" spc="-2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-4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copper.</a:t>
            </a:r>
            <a:endParaRPr lang="en-US" altLang="zh-CN" sz="22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99" name="Text Box99"/>
          <p:cNvSpPr txBox="1"/>
          <p:nvPr/>
        </p:nvSpPr>
        <p:spPr>
          <a:xfrm>
            <a:off x="929640" y="2925301"/>
            <a:ext cx="7378038" cy="12474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28905" indent="-228905" algn="l" rtl="0">
              <a:lnSpc>
                <a:spcPts val="2456"/>
              </a:lnSpc>
            </a:pPr>
            <a:r>
              <a:rPr lang="en-US" altLang="zh-CN" sz="2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200" spc="106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2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In</a:t>
            </a:r>
            <a:r>
              <a:rPr lang="en-US" altLang="zh-CN" sz="2200" b="1" spc="-1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these</a:t>
            </a:r>
            <a:r>
              <a:rPr lang="en-US" altLang="zh-CN" sz="2200" b="1" spc="-4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cases,</a:t>
            </a:r>
            <a:r>
              <a:rPr lang="en-US" altLang="zh-CN" sz="2200" b="1" spc="-4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</a:t>
            </a:r>
            <a:r>
              <a:rPr lang="en-US" altLang="zh-CN" sz="2200" b="1" spc="-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completely</a:t>
            </a:r>
            <a:r>
              <a:rPr lang="en-US" altLang="zh-CN" sz="2200" b="1" spc="-4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full</a:t>
            </a:r>
            <a:r>
              <a:rPr lang="en-US" altLang="zh-CN" sz="2200" b="1" spc="-4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or</a:t>
            </a:r>
            <a:r>
              <a:rPr lang="en-US" altLang="zh-CN" sz="2200" b="1" spc="-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half</a:t>
            </a:r>
            <a:r>
              <a:rPr lang="en-US" altLang="zh-CN" sz="2200" b="1" spc="-4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full</a:t>
            </a:r>
            <a:r>
              <a:rPr lang="en-US" altLang="zh-CN" sz="2200" b="1" spc="-4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d</a:t>
            </a:r>
            <a:r>
              <a:rPr lang="en-US" altLang="zh-CN" sz="2200" b="1" spc="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1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sub-level</a:t>
            </a:r>
            <a:r>
              <a:rPr lang="en-US" altLang="zh-CN" sz="2200" b="1" spc="-4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is</a:t>
            </a:r>
            <a:r>
              <a:rPr lang="en-US" altLang="zh-CN" sz="2200" b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-1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more</a:t>
            </a:r>
            <a:r>
              <a:rPr lang="en-US" altLang="zh-CN" sz="2200" b="1" spc="-1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stable</a:t>
            </a:r>
            <a:r>
              <a:rPr lang="en-US" altLang="zh-CN" sz="2200" b="1" spc="-4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than</a:t>
            </a:r>
            <a:r>
              <a:rPr lang="en-US" altLang="zh-CN" sz="2200" b="1" spc="-3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</a:t>
            </a:r>
            <a:r>
              <a:rPr lang="en-US" altLang="zh-CN" sz="2200" b="1" spc="-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1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partially</a:t>
            </a:r>
            <a:r>
              <a:rPr lang="en-US" altLang="zh-CN" sz="2200" b="1" spc="-5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filled</a:t>
            </a:r>
            <a:r>
              <a:rPr lang="en-US" altLang="zh-CN" sz="2200" b="1" spc="-3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d</a:t>
            </a:r>
            <a:r>
              <a:rPr lang="en-US" altLang="zh-CN" sz="2200" b="1" spc="-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sub-level,</a:t>
            </a:r>
            <a:r>
              <a:rPr lang="en-US" altLang="zh-CN" sz="2200" b="1" spc="-4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so</a:t>
            </a:r>
            <a:r>
              <a:rPr lang="en-US" altLang="zh-CN" sz="2200" b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an</a:t>
            </a:r>
            <a:r>
              <a:rPr lang="en-US" altLang="zh-CN" sz="2200" b="1" spc="65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-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electron</a:t>
            </a:r>
            <a:r>
              <a:rPr lang="en-US" altLang="zh-CN" sz="2200" b="1" spc="-4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-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from</a:t>
            </a:r>
            <a:r>
              <a:rPr lang="en-US" altLang="zh-CN" sz="2200" b="1" spc="-2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200" b="1" spc="-2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4s</a:t>
            </a:r>
            <a:r>
              <a:rPr lang="en-US" altLang="zh-CN" sz="2200" b="1" spc="-2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orbital</a:t>
            </a:r>
            <a:r>
              <a:rPr lang="en-US" altLang="zh-CN" sz="2200" b="1" spc="-4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is</a:t>
            </a:r>
            <a:r>
              <a:rPr lang="en-US" altLang="zh-CN" sz="2200" b="1" spc="-3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excited</a:t>
            </a:r>
            <a:r>
              <a:rPr lang="en-US" altLang="zh-CN" sz="2200" b="1" spc="-3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and</a:t>
            </a:r>
            <a:r>
              <a:rPr lang="en-US" altLang="zh-CN" sz="2200" b="1" spc="-2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rises</a:t>
            </a:r>
            <a:r>
              <a:rPr lang="en-US" altLang="zh-CN" sz="2200" b="1" spc="-4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to</a:t>
            </a:r>
            <a:r>
              <a:rPr lang="en-US" altLang="zh-CN" sz="2200" b="1" spc="-1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</a:t>
            </a:r>
            <a:r>
              <a:rPr lang="en-US" altLang="zh-CN" sz="2200" b="1" spc="-1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3d</a:t>
            </a:r>
            <a:r>
              <a:rPr lang="en-US" altLang="zh-CN" sz="2200" b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b="1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orbital.</a:t>
            </a:r>
            <a:endParaRPr lang="en-US" altLang="zh-CN" sz="22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pic>
        <p:nvPicPr>
          <p:cNvPr id="101" name="Image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80516"/>
          </a:xfrm>
          <a:prstGeom prst="rect">
            <a:avLst/>
          </a:prstGeom>
          <a:noFill/>
        </p:spPr>
      </p:pic>
      <p:sp>
        <p:nvSpPr>
          <p:cNvPr id="102" name="Text Box102"/>
          <p:cNvSpPr txBox="1"/>
          <p:nvPr/>
        </p:nvSpPr>
        <p:spPr>
          <a:xfrm>
            <a:off x="533400" y="1219200"/>
            <a:ext cx="8077200" cy="707136"/>
          </a:xfrm>
          <a:prstGeom prst="rect">
            <a:avLst/>
          </a:prstGeom>
          <a:solidFill>
            <a:srgbClr val="AC1E1A"/>
          </a:solidFill>
        </p:spPr>
        <p:txBody>
          <a:bodyPr wrap="square" lIns="0" tIns="0" rIns="0" rtlCol="0">
            <a:spAutoFit/>
          </a:bodyPr>
          <a:lstStyle/>
          <a:p>
            <a:pPr marL="171298" algn="l" rtl="0">
              <a:lnSpc>
                <a:spcPts val="2234"/>
              </a:lnSpc>
              <a:spcBef>
                <a:spcPts val="492"/>
              </a:spcBef>
            </a:pPr>
            <a:r>
              <a:rPr lang="en-US" altLang="zh-CN" sz="2000" b="1" spc="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ARRANGEMENT</a:t>
            </a:r>
            <a:r>
              <a:rPr lang="en-US" altLang="zh-CN" sz="2000" b="1" spc="-1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000" b="1" spc="-1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ELECTRONS</a:t>
            </a:r>
            <a:r>
              <a:rPr lang="en-US" altLang="zh-CN" sz="2000" b="1" spc="-1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000" b="1" spc="-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000" b="1" spc="-8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-3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ATOMS</a:t>
            </a:r>
            <a:r>
              <a:rPr lang="en-US" altLang="zh-CN" sz="2000" b="1" spc="-1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000" b="1" spc="-1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000" b="1" spc="-1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FIRST</a:t>
            </a:r>
            <a:endParaRPr lang="en-US" altLang="zh-CN" sz="2000">
              <a:latin typeface="Arial"/>
              <a:ea typeface="Arial"/>
              <a:cs typeface="Arial"/>
            </a:endParaRPr>
          </a:p>
          <a:p>
            <a:pPr marL="3171190" algn="l" rtl="0">
              <a:lnSpc>
                <a:spcPts val="2234"/>
              </a:lnSpc>
              <a:spcBef>
                <a:spcPts val="166"/>
              </a:spcBef>
            </a:pPr>
            <a:r>
              <a:rPr lang="en-US" altLang="zh-CN" sz="2000" b="1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10</a:t>
            </a:r>
            <a:r>
              <a:rPr lang="en-US" altLang="zh-CN" sz="2000" b="1" spc="-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ELEMENTS</a:t>
            </a:r>
            <a:endParaRPr lang="en-US" altLang="zh-CN" sz="2000">
              <a:latin typeface="Arial"/>
              <a:ea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pic>
        <p:nvPicPr>
          <p:cNvPr id="104" name="Image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80516"/>
          </a:xfrm>
          <a:prstGeom prst="rect">
            <a:avLst/>
          </a:prstGeom>
          <a:noFill/>
        </p:spPr>
      </p:pic>
      <p:sp>
        <p:nvSpPr>
          <p:cNvPr id="105" name="Path105"/>
          <p:cNvSpPr/>
          <p:nvPr/>
        </p:nvSpPr>
        <p:spPr>
          <a:xfrm>
            <a:off x="3429000" y="4343400"/>
            <a:ext cx="2819400" cy="367284"/>
          </a:xfrm>
          <a:custGeom>
            <a:avLst/>
            <a:gdLst/>
            <a:ahLst/>
            <a:cxnLst/>
            <a:rect l="l" t="t" r="r" b="b"/>
            <a:pathLst>
              <a:path w="2819400" h="367284">
                <a:moveTo>
                  <a:pt x="0" y="367284"/>
                </a:moveTo>
                <a:lnTo>
                  <a:pt x="2819400" y="367284"/>
                </a:lnTo>
                <a:lnTo>
                  <a:pt x="2819400" y="0"/>
                </a:lnTo>
                <a:lnTo>
                  <a:pt x="0" y="0"/>
                </a:lnTo>
                <a:lnTo>
                  <a:pt x="0" y="367284"/>
                </a:lnTo>
                <a:close/>
              </a:path>
            </a:pathLst>
          </a:custGeom>
          <a:solidFill>
            <a:srgbClr val="D15E01">
              <a:alpha val="100000"/>
            </a:srgbClr>
          </a:solidFill>
          <a:ln w="0" cap="sq">
            <a:solidFill>
              <a:srgbClr val="D15E01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106" name="Group106"/>
          <p:cNvGrpSpPr/>
          <p:nvPr/>
        </p:nvGrpSpPr>
        <p:grpSpPr>
          <a:xfrm>
            <a:off x="3557778" y="5660898"/>
            <a:ext cx="2758440" cy="842010"/>
            <a:chOff x="3557778" y="5660898"/>
            <a:chExt cx="2758440" cy="842010"/>
          </a:xfrm>
        </p:grpSpPr>
        <p:sp>
          <p:nvSpPr>
            <p:cNvPr id="107" name="Path107"/>
            <p:cNvSpPr/>
            <p:nvPr/>
          </p:nvSpPr>
          <p:spPr>
            <a:xfrm>
              <a:off x="3586734" y="5689854"/>
              <a:ext cx="457200" cy="413004"/>
            </a:xfrm>
            <a:custGeom>
              <a:avLst/>
              <a:gdLst/>
              <a:ahLst/>
              <a:cxnLst/>
              <a:rect l="l" t="t" r="r" b="b"/>
              <a:pathLst>
                <a:path w="457200" h="413004">
                  <a:moveTo>
                    <a:pt x="0" y="413004"/>
                  </a:moveTo>
                  <a:lnTo>
                    <a:pt x="457200" y="413004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13004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08" name="Path108"/>
            <p:cNvSpPr/>
            <p:nvPr/>
          </p:nvSpPr>
          <p:spPr>
            <a:xfrm>
              <a:off x="3557778" y="5660898"/>
              <a:ext cx="515112" cy="470916"/>
            </a:xfrm>
            <a:custGeom>
              <a:avLst/>
              <a:gdLst/>
              <a:ahLst/>
              <a:cxnLst/>
              <a:rect l="l" t="t" r="r" b="b"/>
              <a:pathLst>
                <a:path w="515112" h="470916">
                  <a:moveTo>
                    <a:pt x="28956" y="441960"/>
                  </a:moveTo>
                  <a:lnTo>
                    <a:pt x="486156" y="441960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441960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09" name="Text Box109"/>
            <p:cNvSpPr txBox="1"/>
            <p:nvPr/>
          </p:nvSpPr>
          <p:spPr>
            <a:xfrm>
              <a:off x="4686300" y="6170676"/>
              <a:ext cx="438912" cy="332232"/>
            </a:xfrm>
            <a:prstGeom prst="rect">
              <a:avLst/>
            </a:prstGeom>
            <a:solidFill>
              <a:srgbClr val="AC1E1A"/>
            </a:solidFill>
          </p:spPr>
          <p:txBody>
            <a:bodyPr wrap="square" lIns="0" tIns="0" rIns="0" rtlCol="0">
              <a:spAutoFit/>
            </a:bodyPr>
            <a:lstStyle/>
            <a:p>
              <a:pPr marL="92075" algn="l" rtl="0">
                <a:lnSpc>
                  <a:spcPts val="2007"/>
                </a:lnSpc>
                <a:spcBef>
                  <a:spcPts val="500"/>
                </a:spcBef>
              </a:pPr>
              <a:r>
                <a:rPr lang="en-US" altLang="zh-CN" sz="1800" spc="0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3d</a:t>
              </a:r>
              <a:endParaRPr lang="en-US" altLang="zh-CN" sz="1800"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Path110"/>
            <p:cNvSpPr/>
            <p:nvPr/>
          </p:nvSpPr>
          <p:spPr>
            <a:xfrm>
              <a:off x="4708399" y="5689854"/>
              <a:ext cx="457200" cy="413004"/>
            </a:xfrm>
            <a:custGeom>
              <a:avLst/>
              <a:gdLst/>
              <a:ahLst/>
              <a:cxnLst/>
              <a:rect l="l" t="t" r="r" b="b"/>
              <a:pathLst>
                <a:path w="457200" h="413004">
                  <a:moveTo>
                    <a:pt x="0" y="413004"/>
                  </a:moveTo>
                  <a:lnTo>
                    <a:pt x="457200" y="413004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13004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11" name="Path111"/>
            <p:cNvSpPr/>
            <p:nvPr/>
          </p:nvSpPr>
          <p:spPr>
            <a:xfrm>
              <a:off x="4679443" y="5660898"/>
              <a:ext cx="515111" cy="470916"/>
            </a:xfrm>
            <a:custGeom>
              <a:avLst/>
              <a:gdLst/>
              <a:ahLst/>
              <a:cxnLst/>
              <a:rect l="l" t="t" r="r" b="b"/>
              <a:pathLst>
                <a:path w="515111" h="470916">
                  <a:moveTo>
                    <a:pt x="28956" y="441960"/>
                  </a:moveTo>
                  <a:lnTo>
                    <a:pt x="486156" y="441960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441960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12" name="Path112"/>
            <p:cNvSpPr/>
            <p:nvPr/>
          </p:nvSpPr>
          <p:spPr>
            <a:xfrm>
              <a:off x="4147566" y="5689854"/>
              <a:ext cx="457200" cy="413004"/>
            </a:xfrm>
            <a:custGeom>
              <a:avLst/>
              <a:gdLst/>
              <a:ahLst/>
              <a:cxnLst/>
              <a:rect l="l" t="t" r="r" b="b"/>
              <a:pathLst>
                <a:path w="457200" h="413004">
                  <a:moveTo>
                    <a:pt x="0" y="413004"/>
                  </a:moveTo>
                  <a:lnTo>
                    <a:pt x="457200" y="413004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13004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13" name="Path113"/>
            <p:cNvSpPr/>
            <p:nvPr/>
          </p:nvSpPr>
          <p:spPr>
            <a:xfrm>
              <a:off x="4118610" y="5660898"/>
              <a:ext cx="515112" cy="470916"/>
            </a:xfrm>
            <a:custGeom>
              <a:avLst/>
              <a:gdLst/>
              <a:ahLst/>
              <a:cxnLst/>
              <a:rect l="l" t="t" r="r" b="b"/>
              <a:pathLst>
                <a:path w="515112" h="470916">
                  <a:moveTo>
                    <a:pt x="28956" y="441960"/>
                  </a:moveTo>
                  <a:lnTo>
                    <a:pt x="486156" y="441960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441960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14" name="Path114"/>
            <p:cNvSpPr/>
            <p:nvPr/>
          </p:nvSpPr>
          <p:spPr>
            <a:xfrm>
              <a:off x="5267706" y="5689854"/>
              <a:ext cx="457200" cy="413004"/>
            </a:xfrm>
            <a:custGeom>
              <a:avLst/>
              <a:gdLst/>
              <a:ahLst/>
              <a:cxnLst/>
              <a:rect l="l" t="t" r="r" b="b"/>
              <a:pathLst>
                <a:path w="457200" h="413004">
                  <a:moveTo>
                    <a:pt x="0" y="413004"/>
                  </a:moveTo>
                  <a:lnTo>
                    <a:pt x="457200" y="413004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13004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15" name="Path115"/>
            <p:cNvSpPr/>
            <p:nvPr/>
          </p:nvSpPr>
          <p:spPr>
            <a:xfrm>
              <a:off x="5238750" y="5660898"/>
              <a:ext cx="515112" cy="470916"/>
            </a:xfrm>
            <a:custGeom>
              <a:avLst/>
              <a:gdLst/>
              <a:ahLst/>
              <a:cxnLst/>
              <a:rect l="l" t="t" r="r" b="b"/>
              <a:pathLst>
                <a:path w="515112" h="470916">
                  <a:moveTo>
                    <a:pt x="28956" y="441960"/>
                  </a:moveTo>
                  <a:lnTo>
                    <a:pt x="486156" y="441960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441960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16" name="Path116"/>
            <p:cNvSpPr/>
            <p:nvPr/>
          </p:nvSpPr>
          <p:spPr>
            <a:xfrm>
              <a:off x="5830062" y="5689854"/>
              <a:ext cx="457200" cy="413004"/>
            </a:xfrm>
            <a:custGeom>
              <a:avLst/>
              <a:gdLst/>
              <a:ahLst/>
              <a:cxnLst/>
              <a:rect l="l" t="t" r="r" b="b"/>
              <a:pathLst>
                <a:path w="457200" h="413004">
                  <a:moveTo>
                    <a:pt x="0" y="413004"/>
                  </a:moveTo>
                  <a:lnTo>
                    <a:pt x="457200" y="413004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13004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17" name="Path117"/>
            <p:cNvSpPr/>
            <p:nvPr/>
          </p:nvSpPr>
          <p:spPr>
            <a:xfrm>
              <a:off x="5801106" y="5660898"/>
              <a:ext cx="515112" cy="470916"/>
            </a:xfrm>
            <a:custGeom>
              <a:avLst/>
              <a:gdLst/>
              <a:ahLst/>
              <a:cxnLst/>
              <a:rect l="l" t="t" r="r" b="b"/>
              <a:pathLst>
                <a:path w="515112" h="470916">
                  <a:moveTo>
                    <a:pt x="28956" y="441960"/>
                  </a:moveTo>
                  <a:lnTo>
                    <a:pt x="486156" y="441960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441960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118" name="Group118"/>
          <p:cNvGrpSpPr/>
          <p:nvPr/>
        </p:nvGrpSpPr>
        <p:grpSpPr>
          <a:xfrm>
            <a:off x="4724400" y="5181600"/>
            <a:ext cx="3829052" cy="1357884"/>
            <a:chOff x="4724400" y="5181600"/>
            <a:chExt cx="3829052" cy="1357884"/>
          </a:xfrm>
        </p:grpSpPr>
        <p:sp>
          <p:nvSpPr>
            <p:cNvPr id="119" name="Text Box119"/>
            <p:cNvSpPr txBox="1"/>
            <p:nvPr/>
          </p:nvSpPr>
          <p:spPr>
            <a:xfrm>
              <a:off x="4724400" y="5181600"/>
              <a:ext cx="3124200" cy="367284"/>
            </a:xfrm>
            <a:prstGeom prst="rect">
              <a:avLst/>
            </a:prstGeom>
            <a:solidFill>
              <a:srgbClr val="D15E01"/>
            </a:solidFill>
          </p:spPr>
          <p:txBody>
            <a:bodyPr wrap="square" lIns="0" tIns="0" rIns="0" rtlCol="0">
              <a:spAutoFit/>
            </a:bodyPr>
            <a:lstStyle/>
            <a:p>
              <a:pPr marL="92075" algn="l" rtl="0">
                <a:lnSpc>
                  <a:spcPts val="2007"/>
                </a:lnSpc>
                <a:spcBef>
                  <a:spcPts val="493"/>
                </a:spcBef>
              </a:pPr>
              <a:r>
                <a:rPr lang="en-US" altLang="zh-CN" sz="1800" spc="1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There</a:t>
              </a:r>
              <a:r>
                <a:rPr lang="en-US" altLang="zh-CN" sz="1800" spc="-13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lang="en-US" altLang="zh-CN" sz="1800" spc="0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are</a:t>
              </a:r>
              <a:r>
                <a:rPr lang="en-US" altLang="zh-CN" sz="1800" spc="5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lang="en-US" altLang="zh-CN" sz="1800" spc="0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18</a:t>
              </a:r>
              <a:r>
                <a:rPr lang="en-US" altLang="zh-CN" sz="1800" spc="-9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lang="en-US" altLang="zh-CN" sz="1800" spc="-2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inner</a:t>
              </a:r>
              <a:r>
                <a:rPr lang="en-US" altLang="zh-CN" sz="1800" spc="10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lang="en-US" altLang="zh-CN" sz="1800" spc="-1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electrons.</a:t>
              </a:r>
              <a:endParaRPr lang="en-US" altLang="zh-CN" sz="1800"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Path120"/>
            <p:cNvSpPr/>
            <p:nvPr/>
          </p:nvSpPr>
          <p:spPr>
            <a:xfrm>
              <a:off x="6945631" y="563956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21" name="Path121"/>
            <p:cNvSpPr/>
            <p:nvPr/>
          </p:nvSpPr>
          <p:spPr>
            <a:xfrm>
              <a:off x="6916674" y="5610606"/>
              <a:ext cx="515113" cy="515112"/>
            </a:xfrm>
            <a:custGeom>
              <a:avLst/>
              <a:gdLst/>
              <a:ahLst/>
              <a:cxnLst/>
              <a:rect l="l" t="t" r="r" b="b"/>
              <a:pathLst>
                <a:path w="515113" h="515112">
                  <a:moveTo>
                    <a:pt x="28956" y="486156"/>
                  </a:moveTo>
                  <a:lnTo>
                    <a:pt x="486156" y="486156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486156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22" name="Path122"/>
            <p:cNvSpPr/>
            <p:nvPr/>
          </p:nvSpPr>
          <p:spPr>
            <a:xfrm>
              <a:off x="7504938" y="563956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23" name="Path123"/>
            <p:cNvSpPr/>
            <p:nvPr/>
          </p:nvSpPr>
          <p:spPr>
            <a:xfrm>
              <a:off x="7475982" y="5610606"/>
              <a:ext cx="515113" cy="515112"/>
            </a:xfrm>
            <a:custGeom>
              <a:avLst/>
              <a:gdLst/>
              <a:ahLst/>
              <a:cxnLst/>
              <a:rect l="l" t="t" r="r" b="b"/>
              <a:pathLst>
                <a:path w="515113" h="515112">
                  <a:moveTo>
                    <a:pt x="28956" y="486156"/>
                  </a:moveTo>
                  <a:lnTo>
                    <a:pt x="486156" y="486156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486156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24" name="Path124"/>
            <p:cNvSpPr/>
            <p:nvPr/>
          </p:nvSpPr>
          <p:spPr>
            <a:xfrm>
              <a:off x="8067295" y="5639562"/>
              <a:ext cx="457199" cy="457200"/>
            </a:xfrm>
            <a:custGeom>
              <a:avLst/>
              <a:gdLst/>
              <a:ahLst/>
              <a:cxnLst/>
              <a:rect l="l" t="t" r="r" b="b"/>
              <a:pathLst>
                <a:path w="457199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25" name="Path125"/>
            <p:cNvSpPr/>
            <p:nvPr/>
          </p:nvSpPr>
          <p:spPr>
            <a:xfrm>
              <a:off x="8038338" y="5610606"/>
              <a:ext cx="515114" cy="515112"/>
            </a:xfrm>
            <a:custGeom>
              <a:avLst/>
              <a:gdLst/>
              <a:ahLst/>
              <a:cxnLst/>
              <a:rect l="l" t="t" r="r" b="b"/>
              <a:pathLst>
                <a:path w="515114" h="515112">
                  <a:moveTo>
                    <a:pt x="28956" y="486156"/>
                  </a:moveTo>
                  <a:lnTo>
                    <a:pt x="486156" y="486156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486156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26" name="Text Box126"/>
            <p:cNvSpPr txBox="1"/>
            <p:nvPr/>
          </p:nvSpPr>
          <p:spPr>
            <a:xfrm>
              <a:off x="7533132" y="6172200"/>
              <a:ext cx="438912" cy="367284"/>
            </a:xfrm>
            <a:prstGeom prst="rect">
              <a:avLst/>
            </a:prstGeom>
            <a:solidFill>
              <a:srgbClr val="AC1E1A"/>
            </a:solidFill>
          </p:spPr>
          <p:txBody>
            <a:bodyPr wrap="square" lIns="0" tIns="0" rIns="0" rtlCol="0">
              <a:spAutoFit/>
            </a:bodyPr>
            <a:lstStyle/>
            <a:p>
              <a:pPr marL="92965" algn="l" rtl="0">
                <a:lnSpc>
                  <a:spcPts val="2007"/>
                </a:lnSpc>
                <a:spcBef>
                  <a:spcPts val="493"/>
                </a:spcBef>
              </a:pPr>
              <a:r>
                <a:rPr lang="en-US" altLang="zh-CN" sz="1800" spc="0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4p</a:t>
              </a:r>
              <a:endParaRPr lang="en-US" altLang="zh-CN" sz="180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7" name="Group127"/>
          <p:cNvGrpSpPr/>
          <p:nvPr/>
        </p:nvGrpSpPr>
        <p:grpSpPr>
          <a:xfrm>
            <a:off x="2612136" y="5660898"/>
            <a:ext cx="529590" cy="959359"/>
            <a:chOff x="2612136" y="5660898"/>
            <a:chExt cx="529590" cy="959359"/>
          </a:xfrm>
        </p:grpSpPr>
        <p:sp>
          <p:nvSpPr>
            <p:cNvPr id="128" name="Path128"/>
            <p:cNvSpPr/>
            <p:nvPr/>
          </p:nvSpPr>
          <p:spPr>
            <a:xfrm>
              <a:off x="2655570" y="5689854"/>
              <a:ext cx="457200" cy="507492"/>
            </a:xfrm>
            <a:custGeom>
              <a:avLst/>
              <a:gdLst/>
              <a:ahLst/>
              <a:cxnLst/>
              <a:rect l="l" t="t" r="r" b="b"/>
              <a:pathLst>
                <a:path w="457200" h="507492">
                  <a:moveTo>
                    <a:pt x="0" y="507492"/>
                  </a:moveTo>
                  <a:lnTo>
                    <a:pt x="457200" y="507492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507492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29" name="Path129"/>
            <p:cNvSpPr/>
            <p:nvPr/>
          </p:nvSpPr>
          <p:spPr>
            <a:xfrm>
              <a:off x="2626614" y="5660898"/>
              <a:ext cx="515112" cy="565404"/>
            </a:xfrm>
            <a:custGeom>
              <a:avLst/>
              <a:gdLst/>
              <a:ahLst/>
              <a:cxnLst/>
              <a:rect l="l" t="t" r="r" b="b"/>
              <a:pathLst>
                <a:path w="515112" h="565404">
                  <a:moveTo>
                    <a:pt x="28956" y="536448"/>
                  </a:moveTo>
                  <a:lnTo>
                    <a:pt x="486156" y="536448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536448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0" name="Image1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7076" y="5689854"/>
              <a:ext cx="86868" cy="414947"/>
            </a:xfrm>
            <a:prstGeom prst="rect">
              <a:avLst/>
            </a:prstGeom>
            <a:noFill/>
          </p:spPr>
        </p:pic>
        <p:sp>
          <p:nvSpPr>
            <p:cNvPr id="131" name="Path131"/>
            <p:cNvSpPr/>
            <p:nvPr/>
          </p:nvSpPr>
          <p:spPr>
            <a:xfrm>
              <a:off x="2612136" y="6213348"/>
              <a:ext cx="509016" cy="406909"/>
            </a:xfrm>
            <a:custGeom>
              <a:avLst/>
              <a:gdLst/>
              <a:ahLst/>
              <a:cxnLst/>
              <a:rect l="l" t="t" r="r" b="b"/>
              <a:pathLst>
                <a:path w="509016" h="406909">
                  <a:moveTo>
                    <a:pt x="0" y="406909"/>
                  </a:moveTo>
                  <a:lnTo>
                    <a:pt x="509016" y="406909"/>
                  </a:lnTo>
                  <a:lnTo>
                    <a:pt x="509016" y="0"/>
                  </a:lnTo>
                  <a:lnTo>
                    <a:pt x="0" y="0"/>
                  </a:lnTo>
                  <a:lnTo>
                    <a:pt x="0" y="406909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32" name="Text Box132"/>
            <p:cNvSpPr txBox="1"/>
            <p:nvPr/>
          </p:nvSpPr>
          <p:spPr>
            <a:xfrm>
              <a:off x="2703322" y="6275299"/>
              <a:ext cx="304292" cy="254889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2007"/>
                </a:lnSpc>
              </a:pPr>
              <a:r>
                <a:rPr lang="en-US" altLang="zh-CN" sz="1800" spc="0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4s</a:t>
              </a:r>
              <a:endParaRPr lang="en-US" altLang="zh-CN" sz="180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Text Box133"/>
            <p:cNvSpPr txBox="1"/>
            <p:nvPr/>
          </p:nvSpPr>
          <p:spPr>
            <a:xfrm>
              <a:off x="2944114" y="6275680"/>
              <a:ext cx="148235" cy="169926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338"/>
                </a:lnSpc>
              </a:pPr>
              <a:r>
                <a:rPr lang="en-US" altLang="zh-CN" sz="1200" spc="0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1</a:t>
              </a:r>
              <a:endParaRPr lang="en-US" altLang="zh-CN" sz="120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4" name="Text Box134"/>
          <p:cNvSpPr txBox="1"/>
          <p:nvPr/>
        </p:nvSpPr>
        <p:spPr>
          <a:xfrm>
            <a:off x="457200" y="1161288"/>
            <a:ext cx="1479804" cy="365760"/>
          </a:xfrm>
          <a:prstGeom prst="rect">
            <a:avLst/>
          </a:prstGeom>
          <a:solidFill>
            <a:srgbClr val="618C31"/>
          </a:solidFill>
        </p:spPr>
        <p:txBody>
          <a:bodyPr wrap="square" lIns="0" tIns="0" rIns="0" rtlCol="0">
            <a:spAutoFit/>
          </a:bodyPr>
          <a:lstStyle/>
          <a:p>
            <a:pPr marL="91440" algn="l" rtl="0">
              <a:lnSpc>
                <a:spcPts val="2007"/>
              </a:lnSpc>
              <a:spcBef>
                <a:spcPts val="483"/>
              </a:spcBef>
            </a:pPr>
            <a:r>
              <a:rPr lang="en-US" altLang="zh-CN" sz="1800" b="1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PROBLEM: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35" name="Text Box135"/>
          <p:cNvSpPr txBox="1"/>
          <p:nvPr/>
        </p:nvSpPr>
        <p:spPr>
          <a:xfrm>
            <a:off x="1981200" y="1161288"/>
            <a:ext cx="7010400" cy="923544"/>
          </a:xfrm>
          <a:prstGeom prst="rect">
            <a:avLst/>
          </a:prstGeom>
          <a:solidFill>
            <a:srgbClr val="AC1E1A"/>
          </a:solidFill>
        </p:spPr>
        <p:txBody>
          <a:bodyPr wrap="square" lIns="0" tIns="0" rIns="0" rtlCol="0">
            <a:spAutoFit/>
          </a:bodyPr>
          <a:lstStyle/>
          <a:p>
            <a:pPr marL="91694" marR="252916" algn="l" rtl="0">
              <a:lnSpc>
                <a:spcPts val="2161"/>
              </a:lnSpc>
              <a:spcBef>
                <a:spcPts val="330"/>
              </a:spcBef>
            </a:pPr>
            <a:r>
              <a:rPr lang="en-US" altLang="zh-CN" sz="18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Using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periodic</a:t>
            </a:r>
            <a:r>
              <a:rPr lang="en-US" altLang="zh-CN" sz="1800" spc="2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table</a:t>
            </a:r>
            <a:r>
              <a:rPr lang="en-US" altLang="zh-CN" sz="1800" spc="-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give</a:t>
            </a:r>
            <a:r>
              <a:rPr lang="en-US" altLang="zh-CN" sz="1800" spc="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1800" spc="-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full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1800" spc="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condensed</a:t>
            </a:r>
            <a:r>
              <a:rPr lang="en-US" altLang="zh-CN" sz="1800" spc="2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electrons</a:t>
            </a:r>
            <a:r>
              <a:rPr lang="en-US" altLang="zh-CN" sz="1800" spc="5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configurations,</a:t>
            </a:r>
            <a:r>
              <a:rPr lang="en-US" altLang="zh-CN" sz="1800" spc="2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partial</a:t>
            </a:r>
            <a:r>
              <a:rPr lang="en-US" altLang="zh-CN" sz="1800" spc="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orbital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diagrams</a:t>
            </a:r>
            <a:r>
              <a:rPr lang="en-US" altLang="zh-CN" sz="1800" spc="1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showing</a:t>
            </a:r>
            <a:r>
              <a:rPr lang="en-US" altLang="zh-CN" sz="1800" spc="5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valence</a:t>
            </a:r>
            <a:r>
              <a:rPr lang="en-US" altLang="zh-CN" sz="1800" spc="1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electrons,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1800" spc="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number</a:t>
            </a:r>
            <a:r>
              <a:rPr lang="en-US" altLang="zh-CN" sz="1800" spc="1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1800" spc="-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inner</a:t>
            </a:r>
            <a:r>
              <a:rPr lang="en-US" altLang="zh-CN" sz="1800" spc="1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electrons</a:t>
            </a:r>
            <a:r>
              <a:rPr lang="en-US" altLang="zh-CN" sz="1800" spc="1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for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1800" spc="-1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following</a:t>
            </a:r>
            <a:r>
              <a:rPr lang="en-US" altLang="zh-CN" sz="1800" spc="5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elements: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36" name="Text Box136"/>
          <p:cNvSpPr txBox="1"/>
          <p:nvPr/>
        </p:nvSpPr>
        <p:spPr>
          <a:xfrm>
            <a:off x="1565148" y="2708148"/>
            <a:ext cx="7315200" cy="917448"/>
          </a:xfrm>
          <a:prstGeom prst="rect">
            <a:avLst/>
          </a:prstGeom>
          <a:solidFill>
            <a:srgbClr val="D15E01"/>
          </a:solidFill>
        </p:spPr>
        <p:txBody>
          <a:bodyPr wrap="square" lIns="0" tIns="0" rIns="0" rtlCol="0">
            <a:spAutoFit/>
          </a:bodyPr>
          <a:lstStyle/>
          <a:p>
            <a:pPr marL="92329" marR="188120" algn="l" rtl="0">
              <a:lnSpc>
                <a:spcPts val="2160"/>
              </a:lnSpc>
              <a:spcBef>
                <a:spcPts val="342"/>
              </a:spcBef>
            </a:pP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Use</a:t>
            </a:r>
            <a:r>
              <a:rPr lang="en-US" altLang="zh-CN" sz="1800" spc="-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1800" spc="-1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atomic</a:t>
            </a:r>
            <a:r>
              <a:rPr lang="en-US" altLang="zh-CN" sz="1800" spc="1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number</a:t>
            </a:r>
            <a:r>
              <a:rPr lang="en-US" altLang="zh-CN" sz="1800" spc="1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for</a:t>
            </a:r>
            <a:r>
              <a:rPr lang="en-US" altLang="zh-CN" sz="1800" spc="-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1800" spc="-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number</a:t>
            </a:r>
            <a:r>
              <a:rPr lang="en-US" altLang="zh-CN" sz="1800" spc="1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electrons</a:t>
            </a:r>
            <a:r>
              <a:rPr lang="en-US" altLang="zh-CN" sz="1800" spc="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1800" spc="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1800" spc="-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periodic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table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for</a:t>
            </a:r>
            <a:r>
              <a:rPr lang="en-US" altLang="zh-CN" sz="1800" spc="-1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1800" spc="-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order</a:t>
            </a:r>
            <a:r>
              <a:rPr lang="en-US" altLang="zh-CN" sz="1800" spc="1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filling</a:t>
            </a:r>
            <a:r>
              <a:rPr lang="en-US" altLang="zh-CN" sz="1800" spc="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for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electron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orbitals.</a:t>
            </a:r>
            <a:r>
              <a:rPr lang="en-US" altLang="zh-CN" sz="1800" spc="50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Condensed</a:t>
            </a:r>
            <a:r>
              <a:rPr lang="en-US" altLang="zh-CN" sz="1800" spc="5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configurations</a:t>
            </a:r>
            <a:r>
              <a:rPr lang="en-US" altLang="zh-CN" sz="1800" spc="2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consist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preceding</a:t>
            </a:r>
            <a:r>
              <a:rPr lang="en-US" altLang="zh-CN" sz="1800" spc="2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noble</a:t>
            </a:r>
            <a:r>
              <a:rPr lang="en-US" altLang="zh-CN" sz="1800" spc="1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gas</a:t>
            </a:r>
            <a:r>
              <a:rPr lang="en-US" altLang="zh-CN" sz="1800" spc="1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outer</a:t>
            </a:r>
            <a:r>
              <a:rPr lang="en-US" altLang="zh-CN" sz="1800" spc="1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electrons.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37" name="Text Box137"/>
          <p:cNvSpPr txBox="1"/>
          <p:nvPr/>
        </p:nvSpPr>
        <p:spPr>
          <a:xfrm>
            <a:off x="3761867" y="4406011"/>
            <a:ext cx="1803552" cy="1699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38"/>
              </a:lnSpc>
            </a:pP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r>
              <a:rPr lang="en-US" altLang="zh-CN" sz="1200" spc="15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r>
              <a:rPr lang="en-US" altLang="zh-CN" sz="1200" spc="166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6</a:t>
            </a:r>
            <a:r>
              <a:rPr lang="en-US" altLang="zh-CN" sz="1200" spc="15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r>
              <a:rPr lang="en-US" altLang="zh-CN" sz="1200" spc="166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6</a:t>
            </a:r>
            <a:r>
              <a:rPr lang="en-US" altLang="zh-CN" sz="1200" spc="15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</a:t>
            </a:r>
            <a:endParaRPr lang="en-US" altLang="zh-CN" sz="1200">
              <a:latin typeface="Arial"/>
              <a:ea typeface="Arial"/>
              <a:cs typeface="Arial"/>
            </a:endParaRPr>
          </a:p>
        </p:txBody>
      </p:sp>
      <p:sp>
        <p:nvSpPr>
          <p:cNvPr id="138" name="Text Box138"/>
          <p:cNvSpPr txBox="1"/>
          <p:nvPr/>
        </p:nvSpPr>
        <p:spPr>
          <a:xfrm>
            <a:off x="3521075" y="4405631"/>
            <a:ext cx="1959610" cy="25488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007"/>
              </a:lnSpc>
            </a:pP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1s</a:t>
            </a:r>
            <a:r>
              <a:rPr lang="en-US" altLang="zh-CN" sz="1800" spc="1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2s</a:t>
            </a:r>
            <a:r>
              <a:rPr lang="en-US" altLang="zh-CN" sz="1800" spc="1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2p</a:t>
            </a:r>
            <a:r>
              <a:rPr lang="en-US" altLang="zh-CN" sz="1800" spc="16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3s</a:t>
            </a:r>
            <a:r>
              <a:rPr lang="en-US" altLang="zh-CN" sz="1800" spc="1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3p</a:t>
            </a:r>
            <a:r>
              <a:rPr lang="en-US" altLang="zh-CN" sz="1800" spc="16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4s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39" name="Text Box139"/>
          <p:cNvSpPr txBox="1"/>
          <p:nvPr/>
        </p:nvSpPr>
        <p:spPr>
          <a:xfrm>
            <a:off x="669036" y="4800600"/>
            <a:ext cx="2759964" cy="368808"/>
          </a:xfrm>
          <a:prstGeom prst="rect">
            <a:avLst/>
          </a:prstGeom>
          <a:solidFill>
            <a:srgbClr val="C19915"/>
          </a:solidFill>
        </p:spPr>
        <p:txBody>
          <a:bodyPr wrap="square" lIns="0" tIns="0" rIns="0" rtlCol="0">
            <a:spAutoFit/>
          </a:bodyPr>
          <a:lstStyle/>
          <a:p>
            <a:pPr marL="90830" algn="l" rtl="0">
              <a:lnSpc>
                <a:spcPts val="2007"/>
              </a:lnSpc>
              <a:spcBef>
                <a:spcPts val="485"/>
              </a:spcBef>
            </a:pPr>
            <a:r>
              <a:rPr lang="en-US" altLang="zh-CN" sz="1800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condensed</a:t>
            </a:r>
            <a:r>
              <a:rPr lang="en-US" altLang="zh-CN" sz="1800" spc="2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configuration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40" name="Text Box140"/>
          <p:cNvSpPr txBox="1"/>
          <p:nvPr/>
        </p:nvSpPr>
        <p:spPr>
          <a:xfrm>
            <a:off x="644652" y="5215128"/>
            <a:ext cx="2819400" cy="367284"/>
          </a:xfrm>
          <a:prstGeom prst="rect">
            <a:avLst/>
          </a:prstGeom>
          <a:solidFill>
            <a:srgbClr val="26957F"/>
          </a:solidFill>
        </p:spPr>
        <p:txBody>
          <a:bodyPr wrap="square" lIns="0" tIns="0" rIns="0" rtlCol="0">
            <a:spAutoFit/>
          </a:bodyPr>
          <a:lstStyle/>
          <a:p>
            <a:pPr marL="91440" algn="l" rtl="0">
              <a:lnSpc>
                <a:spcPts val="2007"/>
              </a:lnSpc>
              <a:spcBef>
                <a:spcPts val="497"/>
              </a:spcBef>
            </a:pPr>
            <a:r>
              <a:rPr lang="en-US" altLang="zh-CN" sz="18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partial</a:t>
            </a:r>
            <a:r>
              <a:rPr lang="en-US" altLang="zh-CN" sz="1800" spc="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orbital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diagram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41" name="Text Box141"/>
          <p:cNvSpPr txBox="1"/>
          <p:nvPr/>
        </p:nvSpPr>
        <p:spPr>
          <a:xfrm>
            <a:off x="762000" y="4332732"/>
            <a:ext cx="1850136" cy="367284"/>
          </a:xfrm>
          <a:prstGeom prst="rect">
            <a:avLst/>
          </a:prstGeom>
          <a:solidFill>
            <a:srgbClr val="D15E01"/>
          </a:solidFill>
        </p:spPr>
        <p:txBody>
          <a:bodyPr wrap="square" lIns="0" tIns="0" rIns="0" rtlCol="0">
            <a:spAutoFit/>
          </a:bodyPr>
          <a:lstStyle/>
          <a:p>
            <a:pPr marL="91440" algn="l" rtl="0">
              <a:lnSpc>
                <a:spcPts val="2007"/>
              </a:lnSpc>
              <a:spcBef>
                <a:spcPts val="493"/>
              </a:spcBef>
            </a:pP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full</a:t>
            </a:r>
            <a:r>
              <a:rPr lang="en-US" altLang="zh-CN" sz="1800" spc="-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configuration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42" name="Text Box142"/>
          <p:cNvSpPr txBox="1"/>
          <p:nvPr/>
        </p:nvSpPr>
        <p:spPr>
          <a:xfrm>
            <a:off x="4180967" y="4863211"/>
            <a:ext cx="148235" cy="1699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38"/>
              </a:lnSpc>
            </a:pP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</a:t>
            </a:r>
            <a:endParaRPr lang="en-US" altLang="zh-CN" sz="1200">
              <a:latin typeface="Arial"/>
              <a:ea typeface="Arial"/>
              <a:cs typeface="Arial"/>
            </a:endParaRPr>
          </a:p>
        </p:txBody>
      </p:sp>
      <p:sp>
        <p:nvSpPr>
          <p:cNvPr id="143" name="Text Box143"/>
          <p:cNvSpPr txBox="1"/>
          <p:nvPr/>
        </p:nvSpPr>
        <p:spPr>
          <a:xfrm>
            <a:off x="979018" y="656971"/>
            <a:ext cx="2197455" cy="25488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007"/>
              </a:lnSpc>
            </a:pPr>
            <a:r>
              <a:rPr lang="en-US" altLang="zh-CN" sz="1800" b="1" spc="-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SAMPLE</a:t>
            </a:r>
            <a:r>
              <a:rPr lang="en-US" altLang="zh-CN" sz="1800" b="1" spc="5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b="1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PROBLEM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44" name="Text Box144"/>
          <p:cNvSpPr txBox="1"/>
          <p:nvPr/>
        </p:nvSpPr>
        <p:spPr>
          <a:xfrm>
            <a:off x="3871849" y="569840"/>
            <a:ext cx="4103102" cy="31202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57"/>
              </a:lnSpc>
            </a:pPr>
            <a:r>
              <a:rPr lang="en-US" altLang="zh-CN" sz="2000" b="1" spc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Determining</a:t>
            </a:r>
            <a:r>
              <a:rPr lang="en-US" altLang="zh-CN" sz="2000" b="1" spc="-3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Electron</a:t>
            </a:r>
            <a:r>
              <a:rPr lang="en-US" altLang="zh-CN" sz="2000" b="1" spc="-5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Configuration</a:t>
            </a:r>
            <a:endParaRPr lang="en-US" altLang="zh-CN" sz="20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145" name="Text Box145"/>
          <p:cNvSpPr txBox="1"/>
          <p:nvPr/>
        </p:nvSpPr>
        <p:spPr>
          <a:xfrm>
            <a:off x="396240" y="2347976"/>
            <a:ext cx="8401178" cy="63588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76200" indent="-76200" algn="l" rtl="0">
              <a:lnSpc>
                <a:spcPts val="2503"/>
              </a:lnSpc>
            </a:pPr>
            <a:r>
              <a:rPr lang="en-US" altLang="zh-CN" sz="1800" b="1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(a)</a:t>
            </a:r>
            <a:r>
              <a:rPr lang="en-US" altLang="zh-CN" sz="1800" b="1" spc="50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potassium</a:t>
            </a:r>
            <a:r>
              <a:rPr lang="en-US" altLang="zh-CN" sz="1800" spc="1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(K: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Z</a:t>
            </a:r>
            <a:r>
              <a:rPr lang="en-US" altLang="zh-CN" sz="1800" spc="-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=</a:t>
            </a:r>
            <a:r>
              <a:rPr lang="en-US" altLang="zh-CN" sz="1800" spc="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19)</a:t>
            </a:r>
            <a:r>
              <a:rPr lang="en-US" altLang="zh-CN" sz="1800" spc="185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b="1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(b)</a:t>
            </a:r>
            <a:r>
              <a:rPr lang="en-US" altLang="zh-CN" sz="1800" b="1" spc="50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molybdenum</a:t>
            </a:r>
            <a:r>
              <a:rPr lang="en-US" altLang="zh-CN" sz="1800" spc="4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(Mo: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Z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=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42)</a:t>
            </a:r>
            <a:r>
              <a:rPr lang="en-US" altLang="zh-CN" sz="1800" spc="196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b="1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(c)</a:t>
            </a:r>
            <a:r>
              <a:rPr lang="en-US" altLang="zh-CN" sz="1800" b="1" spc="50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lead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(Pb: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Z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=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82)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b="1" spc="-1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PLAN: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46" name="Text Box146"/>
          <p:cNvSpPr txBox="1"/>
          <p:nvPr/>
        </p:nvSpPr>
        <p:spPr>
          <a:xfrm>
            <a:off x="492252" y="3735959"/>
            <a:ext cx="1296772" cy="25488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007"/>
              </a:lnSpc>
            </a:pPr>
            <a:r>
              <a:rPr lang="en-US" altLang="zh-CN" sz="1800" b="1" spc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SOLUTION: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47" name="Text Box147"/>
          <p:cNvSpPr txBox="1"/>
          <p:nvPr/>
        </p:nvSpPr>
        <p:spPr>
          <a:xfrm>
            <a:off x="3579622" y="3862832"/>
            <a:ext cx="1847469" cy="25488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007"/>
              </a:lnSpc>
            </a:pPr>
            <a:r>
              <a:rPr lang="en-US" altLang="zh-CN" sz="1800" b="1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(a)</a:t>
            </a:r>
            <a:r>
              <a:rPr lang="en-US" altLang="zh-CN" sz="1800" b="1" spc="5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b="1" spc="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for</a:t>
            </a:r>
            <a:r>
              <a:rPr lang="en-US" altLang="zh-CN" sz="1800" b="1" spc="-1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b="1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K</a:t>
            </a:r>
            <a:r>
              <a:rPr lang="en-US" altLang="zh-CN" sz="1800" b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b="1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(Z</a:t>
            </a:r>
            <a:r>
              <a:rPr lang="en-US" altLang="zh-CN" sz="1800" b="1" spc="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b="1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=</a:t>
            </a:r>
            <a:r>
              <a:rPr lang="en-US" altLang="zh-CN" sz="1800" b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b="1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19)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48" name="Text Box148"/>
          <p:cNvSpPr txBox="1"/>
          <p:nvPr/>
        </p:nvSpPr>
        <p:spPr>
          <a:xfrm>
            <a:off x="3521075" y="4862831"/>
            <a:ext cx="698068" cy="25488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007"/>
              </a:lnSpc>
            </a:pP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[Ar]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4s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pic>
        <p:nvPicPr>
          <p:cNvPr id="150" name="Image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80516"/>
          </a:xfrm>
          <a:prstGeom prst="rect">
            <a:avLst/>
          </a:prstGeom>
          <a:noFill/>
        </p:spPr>
      </p:pic>
      <p:grpSp>
        <p:nvGrpSpPr>
          <p:cNvPr id="151" name="Group151"/>
          <p:cNvGrpSpPr/>
          <p:nvPr/>
        </p:nvGrpSpPr>
        <p:grpSpPr>
          <a:xfrm>
            <a:off x="1267206" y="2943606"/>
            <a:ext cx="537210" cy="928878"/>
            <a:chOff x="1267206" y="2943606"/>
            <a:chExt cx="537210" cy="928878"/>
          </a:xfrm>
        </p:grpSpPr>
        <p:sp>
          <p:nvSpPr>
            <p:cNvPr id="152" name="Path152"/>
            <p:cNvSpPr/>
            <p:nvPr/>
          </p:nvSpPr>
          <p:spPr>
            <a:xfrm>
              <a:off x="1296162" y="297256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53" name="Path153"/>
            <p:cNvSpPr/>
            <p:nvPr/>
          </p:nvSpPr>
          <p:spPr>
            <a:xfrm>
              <a:off x="1267206" y="2943606"/>
              <a:ext cx="515112" cy="515112"/>
            </a:xfrm>
            <a:custGeom>
              <a:avLst/>
              <a:gdLst/>
              <a:ahLst/>
              <a:cxnLst/>
              <a:rect l="l" t="t" r="r" b="b"/>
              <a:pathLst>
                <a:path w="515112" h="515112">
                  <a:moveTo>
                    <a:pt x="28956" y="486156"/>
                  </a:moveTo>
                  <a:lnTo>
                    <a:pt x="486156" y="486156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486156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54" name="Image1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5128" y="2972562"/>
              <a:ext cx="86868" cy="457200"/>
            </a:xfrm>
            <a:prstGeom prst="rect">
              <a:avLst/>
            </a:prstGeom>
            <a:noFill/>
          </p:spPr>
        </p:pic>
        <p:sp>
          <p:nvSpPr>
            <p:cNvPr id="155" name="Path155"/>
            <p:cNvSpPr/>
            <p:nvPr/>
          </p:nvSpPr>
          <p:spPr>
            <a:xfrm>
              <a:off x="1295400" y="3505200"/>
              <a:ext cx="509016" cy="367284"/>
            </a:xfrm>
            <a:custGeom>
              <a:avLst/>
              <a:gdLst/>
              <a:ahLst/>
              <a:cxnLst/>
              <a:rect l="l" t="t" r="r" b="b"/>
              <a:pathLst>
                <a:path w="509016" h="367284">
                  <a:moveTo>
                    <a:pt x="0" y="367284"/>
                  </a:moveTo>
                  <a:lnTo>
                    <a:pt x="509016" y="367284"/>
                  </a:lnTo>
                  <a:lnTo>
                    <a:pt x="509016" y="0"/>
                  </a:lnTo>
                  <a:lnTo>
                    <a:pt x="0" y="0"/>
                  </a:lnTo>
                  <a:lnTo>
                    <a:pt x="0" y="367284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56" name="Text Box156"/>
            <p:cNvSpPr txBox="1"/>
            <p:nvPr/>
          </p:nvSpPr>
          <p:spPr>
            <a:xfrm>
              <a:off x="1627886" y="3567557"/>
              <a:ext cx="148235" cy="169926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338"/>
                </a:lnSpc>
              </a:pPr>
              <a:r>
                <a:rPr lang="en-US" altLang="zh-CN" sz="1200" spc="0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1</a:t>
              </a:r>
              <a:endParaRPr lang="en-US" altLang="zh-CN" sz="120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Text Box157"/>
            <p:cNvSpPr txBox="1"/>
            <p:nvPr/>
          </p:nvSpPr>
          <p:spPr>
            <a:xfrm>
              <a:off x="1387094" y="3566900"/>
              <a:ext cx="304445" cy="255229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2010"/>
                </a:lnSpc>
              </a:pPr>
              <a:r>
                <a:rPr lang="en-US" altLang="zh-CN" sz="1800" spc="0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5s</a:t>
              </a:r>
              <a:endParaRPr lang="en-US" altLang="zh-CN" sz="180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roup158"/>
          <p:cNvGrpSpPr/>
          <p:nvPr/>
        </p:nvGrpSpPr>
        <p:grpSpPr>
          <a:xfrm>
            <a:off x="1328928" y="5686806"/>
            <a:ext cx="529590" cy="928878"/>
            <a:chOff x="1328928" y="5686806"/>
            <a:chExt cx="529590" cy="928878"/>
          </a:xfrm>
        </p:grpSpPr>
        <p:sp>
          <p:nvSpPr>
            <p:cNvPr id="159" name="Path159"/>
            <p:cNvSpPr/>
            <p:nvPr/>
          </p:nvSpPr>
          <p:spPr>
            <a:xfrm>
              <a:off x="1372362" y="571576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60" name="Path160"/>
            <p:cNvSpPr/>
            <p:nvPr/>
          </p:nvSpPr>
          <p:spPr>
            <a:xfrm>
              <a:off x="1343406" y="5686806"/>
              <a:ext cx="515112" cy="515112"/>
            </a:xfrm>
            <a:custGeom>
              <a:avLst/>
              <a:gdLst/>
              <a:ahLst/>
              <a:cxnLst/>
              <a:rect l="l" t="t" r="r" b="b"/>
              <a:pathLst>
                <a:path w="515112" h="515112">
                  <a:moveTo>
                    <a:pt x="28956" y="486156"/>
                  </a:moveTo>
                  <a:lnTo>
                    <a:pt x="486156" y="486156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486156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61" name="Image1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1328" y="5715762"/>
              <a:ext cx="86868" cy="457200"/>
            </a:xfrm>
            <a:prstGeom prst="rect">
              <a:avLst/>
            </a:prstGeom>
            <a:noFill/>
          </p:spPr>
        </p:pic>
        <p:sp>
          <p:nvSpPr>
            <p:cNvPr id="162" name="Path162"/>
            <p:cNvSpPr/>
            <p:nvPr/>
          </p:nvSpPr>
          <p:spPr>
            <a:xfrm>
              <a:off x="1328928" y="6248400"/>
              <a:ext cx="509016" cy="367284"/>
            </a:xfrm>
            <a:custGeom>
              <a:avLst/>
              <a:gdLst/>
              <a:ahLst/>
              <a:cxnLst/>
              <a:rect l="l" t="t" r="r" b="b"/>
              <a:pathLst>
                <a:path w="509016" h="367284">
                  <a:moveTo>
                    <a:pt x="0" y="367284"/>
                  </a:moveTo>
                  <a:lnTo>
                    <a:pt x="509016" y="367284"/>
                  </a:lnTo>
                  <a:lnTo>
                    <a:pt x="509016" y="0"/>
                  </a:lnTo>
                  <a:lnTo>
                    <a:pt x="0" y="0"/>
                  </a:lnTo>
                  <a:lnTo>
                    <a:pt x="0" y="367284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63" name="Text Box163"/>
            <p:cNvSpPr txBox="1"/>
            <p:nvPr/>
          </p:nvSpPr>
          <p:spPr>
            <a:xfrm>
              <a:off x="1420368" y="6310960"/>
              <a:ext cx="304292" cy="254889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2007"/>
                </a:lnSpc>
              </a:pPr>
              <a:r>
                <a:rPr lang="en-US" altLang="zh-CN" sz="1800" spc="0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6s</a:t>
              </a:r>
              <a:endParaRPr lang="en-US" altLang="zh-CN" sz="180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Text Box164"/>
            <p:cNvSpPr txBox="1"/>
            <p:nvPr/>
          </p:nvSpPr>
          <p:spPr>
            <a:xfrm>
              <a:off x="1661160" y="6311341"/>
              <a:ext cx="148234" cy="169926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338"/>
                </a:lnSpc>
              </a:pPr>
              <a:r>
                <a:rPr lang="en-US" altLang="zh-CN" sz="1200" spc="0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2</a:t>
              </a:r>
              <a:endParaRPr lang="en-US" altLang="zh-CN" sz="1200">
                <a:latin typeface="Arial"/>
                <a:ea typeface="Arial"/>
                <a:cs typeface="Arial"/>
              </a:endParaRPr>
            </a:p>
          </p:txBody>
        </p:sp>
        <p:pic>
          <p:nvPicPr>
            <p:cNvPr id="165" name="Image1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3728" y="5715762"/>
              <a:ext cx="86868" cy="457200"/>
            </a:xfrm>
            <a:prstGeom prst="rect">
              <a:avLst/>
            </a:prstGeom>
            <a:noFill/>
          </p:spPr>
        </p:pic>
      </p:grpSp>
      <p:grpSp>
        <p:nvGrpSpPr>
          <p:cNvPr id="166" name="Group166"/>
          <p:cNvGrpSpPr/>
          <p:nvPr/>
        </p:nvGrpSpPr>
        <p:grpSpPr>
          <a:xfrm>
            <a:off x="2105406" y="5686806"/>
            <a:ext cx="1124712" cy="928878"/>
            <a:chOff x="2105406" y="5686806"/>
            <a:chExt cx="1124712" cy="928878"/>
          </a:xfrm>
        </p:grpSpPr>
        <p:sp>
          <p:nvSpPr>
            <p:cNvPr id="167" name="Path167"/>
            <p:cNvSpPr/>
            <p:nvPr/>
          </p:nvSpPr>
          <p:spPr>
            <a:xfrm>
              <a:off x="2134362" y="571576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68" name="Path168"/>
            <p:cNvSpPr/>
            <p:nvPr/>
          </p:nvSpPr>
          <p:spPr>
            <a:xfrm>
              <a:off x="2105406" y="5686806"/>
              <a:ext cx="515112" cy="515112"/>
            </a:xfrm>
            <a:custGeom>
              <a:avLst/>
              <a:gdLst/>
              <a:ahLst/>
              <a:cxnLst/>
              <a:rect l="l" t="t" r="r" b="b"/>
              <a:pathLst>
                <a:path w="515112" h="515112">
                  <a:moveTo>
                    <a:pt x="28956" y="486156"/>
                  </a:moveTo>
                  <a:lnTo>
                    <a:pt x="486156" y="486156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486156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69" name="Path169"/>
            <p:cNvSpPr/>
            <p:nvPr/>
          </p:nvSpPr>
          <p:spPr>
            <a:xfrm>
              <a:off x="2743962" y="571576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70" name="Path170"/>
            <p:cNvSpPr/>
            <p:nvPr/>
          </p:nvSpPr>
          <p:spPr>
            <a:xfrm>
              <a:off x="2715006" y="5686806"/>
              <a:ext cx="515112" cy="515112"/>
            </a:xfrm>
            <a:custGeom>
              <a:avLst/>
              <a:gdLst/>
              <a:ahLst/>
              <a:cxnLst/>
              <a:rect l="l" t="t" r="r" b="b"/>
              <a:pathLst>
                <a:path w="515112" h="515112">
                  <a:moveTo>
                    <a:pt x="28956" y="486156"/>
                  </a:moveTo>
                  <a:lnTo>
                    <a:pt x="486156" y="486156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486156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71" name="Image1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43328" y="5715762"/>
              <a:ext cx="86868" cy="457200"/>
            </a:xfrm>
            <a:prstGeom prst="rect">
              <a:avLst/>
            </a:prstGeom>
            <a:noFill/>
          </p:spPr>
        </p:pic>
        <p:pic>
          <p:nvPicPr>
            <p:cNvPr id="172" name="Image1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2928" y="5715762"/>
              <a:ext cx="86868" cy="457200"/>
            </a:xfrm>
            <a:prstGeom prst="rect">
              <a:avLst/>
            </a:prstGeom>
            <a:noFill/>
          </p:spPr>
        </p:pic>
        <p:sp>
          <p:nvSpPr>
            <p:cNvPr id="173" name="Path173"/>
            <p:cNvSpPr/>
            <p:nvPr/>
          </p:nvSpPr>
          <p:spPr>
            <a:xfrm>
              <a:off x="2667000" y="6248400"/>
              <a:ext cx="524256" cy="367284"/>
            </a:xfrm>
            <a:custGeom>
              <a:avLst/>
              <a:gdLst/>
              <a:ahLst/>
              <a:cxnLst/>
              <a:rect l="l" t="t" r="r" b="b"/>
              <a:pathLst>
                <a:path w="524256" h="367284">
                  <a:moveTo>
                    <a:pt x="0" y="367284"/>
                  </a:moveTo>
                  <a:lnTo>
                    <a:pt x="524256" y="367284"/>
                  </a:lnTo>
                  <a:lnTo>
                    <a:pt x="524256" y="0"/>
                  </a:lnTo>
                  <a:lnTo>
                    <a:pt x="0" y="0"/>
                  </a:lnTo>
                  <a:lnTo>
                    <a:pt x="0" y="367284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74" name="Text Box174"/>
            <p:cNvSpPr txBox="1"/>
            <p:nvPr/>
          </p:nvSpPr>
          <p:spPr>
            <a:xfrm>
              <a:off x="3011678" y="6311341"/>
              <a:ext cx="148234" cy="169926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338"/>
                </a:lnSpc>
              </a:pPr>
              <a:r>
                <a:rPr lang="en-US" altLang="zh-CN" sz="1200" spc="0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2</a:t>
              </a:r>
              <a:endParaRPr lang="en-US" altLang="zh-CN" sz="1200"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Text Box175"/>
            <p:cNvSpPr txBox="1"/>
            <p:nvPr/>
          </p:nvSpPr>
          <p:spPr>
            <a:xfrm>
              <a:off x="2758694" y="6310960"/>
              <a:ext cx="317094" cy="254889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2007"/>
                </a:lnSpc>
              </a:pPr>
              <a:r>
                <a:rPr lang="en-US" altLang="zh-CN" sz="1800" spc="0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6p</a:t>
              </a:r>
              <a:endParaRPr lang="en-US" altLang="zh-CN" sz="180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6" name="Group176"/>
          <p:cNvGrpSpPr/>
          <p:nvPr/>
        </p:nvGrpSpPr>
        <p:grpSpPr>
          <a:xfrm>
            <a:off x="2562606" y="2943606"/>
            <a:ext cx="1124712" cy="928878"/>
            <a:chOff x="2562606" y="2943606"/>
            <a:chExt cx="1124712" cy="928878"/>
          </a:xfrm>
        </p:grpSpPr>
        <p:sp>
          <p:nvSpPr>
            <p:cNvPr id="177" name="Path177"/>
            <p:cNvSpPr/>
            <p:nvPr/>
          </p:nvSpPr>
          <p:spPr>
            <a:xfrm>
              <a:off x="2591562" y="297256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78" name="Path178"/>
            <p:cNvSpPr/>
            <p:nvPr/>
          </p:nvSpPr>
          <p:spPr>
            <a:xfrm>
              <a:off x="2562606" y="2943606"/>
              <a:ext cx="515112" cy="515112"/>
            </a:xfrm>
            <a:custGeom>
              <a:avLst/>
              <a:gdLst/>
              <a:ahLst/>
              <a:cxnLst/>
              <a:rect l="l" t="t" r="r" b="b"/>
              <a:pathLst>
                <a:path w="515112" h="515112">
                  <a:moveTo>
                    <a:pt x="28956" y="486156"/>
                  </a:moveTo>
                  <a:lnTo>
                    <a:pt x="486156" y="486156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486156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79" name="Image1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0528" y="2972562"/>
              <a:ext cx="86868" cy="457200"/>
            </a:xfrm>
            <a:prstGeom prst="rect">
              <a:avLst/>
            </a:prstGeom>
            <a:noFill/>
          </p:spPr>
        </p:pic>
        <p:sp>
          <p:nvSpPr>
            <p:cNvPr id="180" name="Path180"/>
            <p:cNvSpPr/>
            <p:nvPr/>
          </p:nvSpPr>
          <p:spPr>
            <a:xfrm>
              <a:off x="3201162" y="297256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81" name="Path181"/>
            <p:cNvSpPr/>
            <p:nvPr/>
          </p:nvSpPr>
          <p:spPr>
            <a:xfrm>
              <a:off x="3172206" y="2943606"/>
              <a:ext cx="515112" cy="515112"/>
            </a:xfrm>
            <a:custGeom>
              <a:avLst/>
              <a:gdLst/>
              <a:ahLst/>
              <a:cxnLst/>
              <a:rect l="l" t="t" r="r" b="b"/>
              <a:pathLst>
                <a:path w="515112" h="515112">
                  <a:moveTo>
                    <a:pt x="28956" y="486156"/>
                  </a:moveTo>
                  <a:lnTo>
                    <a:pt x="486156" y="486156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486156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82" name="Image18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0128" y="2972562"/>
              <a:ext cx="86868" cy="457200"/>
            </a:xfrm>
            <a:prstGeom prst="rect">
              <a:avLst/>
            </a:prstGeom>
            <a:noFill/>
          </p:spPr>
        </p:pic>
        <p:sp>
          <p:nvSpPr>
            <p:cNvPr id="183" name="Path183"/>
            <p:cNvSpPr/>
            <p:nvPr/>
          </p:nvSpPr>
          <p:spPr>
            <a:xfrm>
              <a:off x="3124200" y="3505200"/>
              <a:ext cx="524256" cy="367284"/>
            </a:xfrm>
            <a:custGeom>
              <a:avLst/>
              <a:gdLst/>
              <a:ahLst/>
              <a:cxnLst/>
              <a:rect l="l" t="t" r="r" b="b"/>
              <a:pathLst>
                <a:path w="524256" h="367284">
                  <a:moveTo>
                    <a:pt x="0" y="367284"/>
                  </a:moveTo>
                  <a:lnTo>
                    <a:pt x="524256" y="367284"/>
                  </a:lnTo>
                  <a:lnTo>
                    <a:pt x="524256" y="0"/>
                  </a:lnTo>
                  <a:lnTo>
                    <a:pt x="0" y="0"/>
                  </a:lnTo>
                  <a:lnTo>
                    <a:pt x="0" y="367284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184" name="Group184"/>
          <p:cNvGrpSpPr/>
          <p:nvPr/>
        </p:nvGrpSpPr>
        <p:grpSpPr>
          <a:xfrm>
            <a:off x="1953006" y="2943606"/>
            <a:ext cx="515112" cy="515112"/>
            <a:chOff x="1953006" y="2943606"/>
            <a:chExt cx="515112" cy="515112"/>
          </a:xfrm>
        </p:grpSpPr>
        <p:sp>
          <p:nvSpPr>
            <p:cNvPr id="185" name="Path185"/>
            <p:cNvSpPr/>
            <p:nvPr/>
          </p:nvSpPr>
          <p:spPr>
            <a:xfrm>
              <a:off x="1981962" y="297256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86" name="Path186"/>
            <p:cNvSpPr/>
            <p:nvPr/>
          </p:nvSpPr>
          <p:spPr>
            <a:xfrm>
              <a:off x="1953006" y="2943606"/>
              <a:ext cx="515112" cy="515112"/>
            </a:xfrm>
            <a:custGeom>
              <a:avLst/>
              <a:gdLst/>
              <a:ahLst/>
              <a:cxnLst/>
              <a:rect l="l" t="t" r="r" b="b"/>
              <a:pathLst>
                <a:path w="515112" h="515112">
                  <a:moveTo>
                    <a:pt x="28956" y="486156"/>
                  </a:moveTo>
                  <a:lnTo>
                    <a:pt x="486156" y="486156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486156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87" name="Image18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0928" y="2972562"/>
              <a:ext cx="86868" cy="457200"/>
            </a:xfrm>
            <a:prstGeom prst="rect">
              <a:avLst/>
            </a:prstGeom>
            <a:noFill/>
          </p:spPr>
        </p:pic>
      </p:grpSp>
      <p:grpSp>
        <p:nvGrpSpPr>
          <p:cNvPr id="188" name="Group188"/>
          <p:cNvGrpSpPr/>
          <p:nvPr/>
        </p:nvGrpSpPr>
        <p:grpSpPr>
          <a:xfrm>
            <a:off x="3324606" y="5686806"/>
            <a:ext cx="515112" cy="515112"/>
            <a:chOff x="3324606" y="5686806"/>
            <a:chExt cx="515112" cy="515112"/>
          </a:xfrm>
        </p:grpSpPr>
        <p:sp>
          <p:nvSpPr>
            <p:cNvPr id="189" name="Path189"/>
            <p:cNvSpPr/>
            <p:nvPr/>
          </p:nvSpPr>
          <p:spPr>
            <a:xfrm>
              <a:off x="3353562" y="571576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90" name="Path190"/>
            <p:cNvSpPr/>
            <p:nvPr/>
          </p:nvSpPr>
          <p:spPr>
            <a:xfrm>
              <a:off x="3324606" y="5686806"/>
              <a:ext cx="515112" cy="515112"/>
            </a:xfrm>
            <a:custGeom>
              <a:avLst/>
              <a:gdLst/>
              <a:ahLst/>
              <a:cxnLst/>
              <a:rect l="l" t="t" r="r" b="b"/>
              <a:pathLst>
                <a:path w="515112" h="515112">
                  <a:moveTo>
                    <a:pt x="28956" y="486156"/>
                  </a:moveTo>
                  <a:lnTo>
                    <a:pt x="486156" y="486156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486156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191" name="Group191"/>
          <p:cNvGrpSpPr/>
          <p:nvPr/>
        </p:nvGrpSpPr>
        <p:grpSpPr>
          <a:xfrm>
            <a:off x="5382006" y="2943606"/>
            <a:ext cx="1636777" cy="515112"/>
            <a:chOff x="5382006" y="2943606"/>
            <a:chExt cx="1636777" cy="515112"/>
          </a:xfrm>
        </p:grpSpPr>
        <p:sp>
          <p:nvSpPr>
            <p:cNvPr id="192" name="Path192"/>
            <p:cNvSpPr/>
            <p:nvPr/>
          </p:nvSpPr>
          <p:spPr>
            <a:xfrm>
              <a:off x="5410962" y="297256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93" name="Path193"/>
            <p:cNvSpPr/>
            <p:nvPr/>
          </p:nvSpPr>
          <p:spPr>
            <a:xfrm>
              <a:off x="5382006" y="2943606"/>
              <a:ext cx="515112" cy="515112"/>
            </a:xfrm>
            <a:custGeom>
              <a:avLst/>
              <a:gdLst/>
              <a:ahLst/>
              <a:cxnLst/>
              <a:rect l="l" t="t" r="r" b="b"/>
              <a:pathLst>
                <a:path w="515112" h="515112">
                  <a:moveTo>
                    <a:pt x="28956" y="486156"/>
                  </a:moveTo>
                  <a:lnTo>
                    <a:pt x="486156" y="486156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486156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94" name="Path194"/>
            <p:cNvSpPr/>
            <p:nvPr/>
          </p:nvSpPr>
          <p:spPr>
            <a:xfrm>
              <a:off x="5971794" y="297256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95" name="Path195"/>
            <p:cNvSpPr/>
            <p:nvPr/>
          </p:nvSpPr>
          <p:spPr>
            <a:xfrm>
              <a:off x="5942838" y="2943606"/>
              <a:ext cx="515112" cy="515112"/>
            </a:xfrm>
            <a:custGeom>
              <a:avLst/>
              <a:gdLst/>
              <a:ahLst/>
              <a:cxnLst/>
              <a:rect l="l" t="t" r="r" b="b"/>
              <a:pathLst>
                <a:path w="515112" h="515112">
                  <a:moveTo>
                    <a:pt x="28956" y="486156"/>
                  </a:moveTo>
                  <a:lnTo>
                    <a:pt x="486156" y="486156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486156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96" name="Path196"/>
            <p:cNvSpPr/>
            <p:nvPr/>
          </p:nvSpPr>
          <p:spPr>
            <a:xfrm>
              <a:off x="6532626" y="297256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97" name="Path197"/>
            <p:cNvSpPr/>
            <p:nvPr/>
          </p:nvSpPr>
          <p:spPr>
            <a:xfrm>
              <a:off x="6503670" y="2943606"/>
              <a:ext cx="515113" cy="515112"/>
            </a:xfrm>
            <a:custGeom>
              <a:avLst/>
              <a:gdLst/>
              <a:ahLst/>
              <a:cxnLst/>
              <a:rect l="l" t="t" r="r" b="b"/>
              <a:pathLst>
                <a:path w="515113" h="515112">
                  <a:moveTo>
                    <a:pt x="28956" y="486156"/>
                  </a:moveTo>
                  <a:lnTo>
                    <a:pt x="486156" y="486156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486156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198" name="Group198"/>
          <p:cNvGrpSpPr/>
          <p:nvPr/>
        </p:nvGrpSpPr>
        <p:grpSpPr>
          <a:xfrm>
            <a:off x="4391406" y="2943606"/>
            <a:ext cx="515112" cy="515112"/>
            <a:chOff x="4391406" y="2943606"/>
            <a:chExt cx="515112" cy="515112"/>
          </a:xfrm>
        </p:grpSpPr>
        <p:sp>
          <p:nvSpPr>
            <p:cNvPr id="199" name="Path199"/>
            <p:cNvSpPr/>
            <p:nvPr/>
          </p:nvSpPr>
          <p:spPr>
            <a:xfrm>
              <a:off x="4420362" y="297256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00" name="Path200"/>
            <p:cNvSpPr/>
            <p:nvPr/>
          </p:nvSpPr>
          <p:spPr>
            <a:xfrm>
              <a:off x="4391406" y="2943606"/>
              <a:ext cx="515112" cy="515112"/>
            </a:xfrm>
            <a:custGeom>
              <a:avLst/>
              <a:gdLst/>
              <a:ahLst/>
              <a:cxnLst/>
              <a:rect l="l" t="t" r="r" b="b"/>
              <a:pathLst>
                <a:path w="515112" h="515112">
                  <a:moveTo>
                    <a:pt x="28956" y="486156"/>
                  </a:moveTo>
                  <a:lnTo>
                    <a:pt x="486156" y="486156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486156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201" name="Image20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9328" y="2972562"/>
              <a:ext cx="86868" cy="457200"/>
            </a:xfrm>
            <a:prstGeom prst="rect">
              <a:avLst/>
            </a:prstGeom>
            <a:noFill/>
          </p:spPr>
        </p:pic>
      </p:grpSp>
      <p:grpSp>
        <p:nvGrpSpPr>
          <p:cNvPr id="202" name="Group202"/>
          <p:cNvGrpSpPr/>
          <p:nvPr/>
        </p:nvGrpSpPr>
        <p:grpSpPr>
          <a:xfrm>
            <a:off x="3781806" y="2943606"/>
            <a:ext cx="515112" cy="515112"/>
            <a:chOff x="3781806" y="2943606"/>
            <a:chExt cx="515112" cy="515112"/>
          </a:xfrm>
        </p:grpSpPr>
        <p:sp>
          <p:nvSpPr>
            <p:cNvPr id="203" name="Path203"/>
            <p:cNvSpPr/>
            <p:nvPr/>
          </p:nvSpPr>
          <p:spPr>
            <a:xfrm>
              <a:off x="3810762" y="297256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AC1E1A">
                <a:alpha val="10000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04" name="Path204"/>
            <p:cNvSpPr/>
            <p:nvPr/>
          </p:nvSpPr>
          <p:spPr>
            <a:xfrm>
              <a:off x="3781806" y="2943606"/>
              <a:ext cx="515112" cy="515112"/>
            </a:xfrm>
            <a:custGeom>
              <a:avLst/>
              <a:gdLst/>
              <a:ahLst/>
              <a:cxnLst/>
              <a:rect l="l" t="t" r="r" b="b"/>
              <a:pathLst>
                <a:path w="515112" h="515112">
                  <a:moveTo>
                    <a:pt x="28956" y="486156"/>
                  </a:moveTo>
                  <a:lnTo>
                    <a:pt x="486156" y="486156"/>
                  </a:lnTo>
                  <a:lnTo>
                    <a:pt x="486156" y="28956"/>
                  </a:lnTo>
                  <a:lnTo>
                    <a:pt x="28956" y="28956"/>
                  </a:lnTo>
                  <a:lnTo>
                    <a:pt x="28956" y="486156"/>
                  </a:lnTo>
                  <a:close/>
                </a:path>
              </a:pathLst>
            </a:custGeom>
            <a:solidFill/>
            <a:ln w="28956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205" name="Image20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9728" y="2972562"/>
              <a:ext cx="86868" cy="457200"/>
            </a:xfrm>
            <a:prstGeom prst="rect">
              <a:avLst/>
            </a:prstGeom>
            <a:noFill/>
          </p:spPr>
        </p:pic>
      </p:grpSp>
      <p:sp>
        <p:nvSpPr>
          <p:cNvPr id="206" name="Text Box206"/>
          <p:cNvSpPr txBox="1"/>
          <p:nvPr/>
        </p:nvSpPr>
        <p:spPr>
          <a:xfrm>
            <a:off x="838200" y="2057400"/>
            <a:ext cx="2819400" cy="367284"/>
          </a:xfrm>
          <a:prstGeom prst="rect">
            <a:avLst/>
          </a:prstGeom>
          <a:solidFill>
            <a:srgbClr val="C19915"/>
          </a:solidFill>
        </p:spPr>
        <p:txBody>
          <a:bodyPr wrap="square" lIns="0" tIns="0" rIns="0" rtlCol="0">
            <a:spAutoFit/>
          </a:bodyPr>
          <a:lstStyle/>
          <a:p>
            <a:pPr marL="91440" algn="l" rtl="0">
              <a:lnSpc>
                <a:spcPts val="2007"/>
              </a:lnSpc>
              <a:spcBef>
                <a:spcPts val="488"/>
              </a:spcBef>
            </a:pPr>
            <a:r>
              <a:rPr lang="en-US" altLang="zh-CN" sz="1800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condensed</a:t>
            </a:r>
            <a:r>
              <a:rPr lang="en-US" altLang="zh-CN" sz="1800" spc="2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configuration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207" name="Text Box207"/>
          <p:cNvSpPr txBox="1"/>
          <p:nvPr/>
        </p:nvSpPr>
        <p:spPr>
          <a:xfrm>
            <a:off x="838200" y="2362200"/>
            <a:ext cx="2819400" cy="367284"/>
          </a:xfrm>
          <a:prstGeom prst="rect">
            <a:avLst/>
          </a:prstGeom>
          <a:solidFill>
            <a:srgbClr val="26957F"/>
          </a:solidFill>
        </p:spPr>
        <p:txBody>
          <a:bodyPr wrap="square" lIns="0" tIns="0" rIns="0" rtlCol="0">
            <a:spAutoFit/>
          </a:bodyPr>
          <a:lstStyle/>
          <a:p>
            <a:pPr marL="91440" algn="l" rtl="0">
              <a:lnSpc>
                <a:spcPts val="2007"/>
              </a:lnSpc>
              <a:spcBef>
                <a:spcPts val="488"/>
              </a:spcBef>
            </a:pPr>
            <a:r>
              <a:rPr lang="en-US" altLang="zh-CN" sz="18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partial</a:t>
            </a:r>
            <a:r>
              <a:rPr lang="en-US" altLang="zh-CN" sz="1800" spc="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orbital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diagram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208" name="Text Box208"/>
          <p:cNvSpPr txBox="1"/>
          <p:nvPr/>
        </p:nvSpPr>
        <p:spPr>
          <a:xfrm>
            <a:off x="838200" y="1752600"/>
            <a:ext cx="1850136" cy="367284"/>
          </a:xfrm>
          <a:prstGeom prst="rect">
            <a:avLst/>
          </a:prstGeom>
          <a:solidFill>
            <a:srgbClr val="D15E01"/>
          </a:solidFill>
        </p:spPr>
        <p:txBody>
          <a:bodyPr wrap="square" lIns="0" tIns="0" rIns="0" rtlCol="0">
            <a:spAutoFit/>
          </a:bodyPr>
          <a:lstStyle/>
          <a:p>
            <a:pPr marL="91440" algn="l" rtl="0">
              <a:lnSpc>
                <a:spcPts val="2007"/>
              </a:lnSpc>
              <a:spcBef>
                <a:spcPts val="485"/>
              </a:spcBef>
            </a:pP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full</a:t>
            </a:r>
            <a:r>
              <a:rPr lang="en-US" altLang="zh-CN" sz="1800" spc="-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configuration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209" name="Text Box209"/>
          <p:cNvSpPr txBox="1"/>
          <p:nvPr/>
        </p:nvSpPr>
        <p:spPr>
          <a:xfrm>
            <a:off x="3469259" y="3567557"/>
            <a:ext cx="148235" cy="1699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38"/>
              </a:lnSpc>
            </a:pP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5</a:t>
            </a:r>
            <a:endParaRPr lang="en-US" altLang="zh-CN" sz="1200">
              <a:latin typeface="Arial"/>
              <a:ea typeface="Arial"/>
              <a:cs typeface="Arial"/>
            </a:endParaRPr>
          </a:p>
        </p:txBody>
      </p:sp>
      <p:sp>
        <p:nvSpPr>
          <p:cNvPr id="210" name="Text Box210"/>
          <p:cNvSpPr txBox="1"/>
          <p:nvPr/>
        </p:nvSpPr>
        <p:spPr>
          <a:xfrm>
            <a:off x="3216275" y="3566900"/>
            <a:ext cx="317264" cy="25522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010"/>
              </a:lnSpc>
            </a:pP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4d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211" name="Text Box211"/>
          <p:cNvSpPr txBox="1"/>
          <p:nvPr/>
        </p:nvSpPr>
        <p:spPr>
          <a:xfrm>
            <a:off x="931164" y="4686300"/>
            <a:ext cx="2819400" cy="367284"/>
          </a:xfrm>
          <a:prstGeom prst="rect">
            <a:avLst/>
          </a:prstGeom>
          <a:solidFill>
            <a:srgbClr val="C19915"/>
          </a:solidFill>
        </p:spPr>
        <p:txBody>
          <a:bodyPr wrap="square" lIns="0" tIns="0" rIns="0" rtlCol="0">
            <a:spAutoFit/>
          </a:bodyPr>
          <a:lstStyle/>
          <a:p>
            <a:pPr marL="92050" algn="l" rtl="0">
              <a:lnSpc>
                <a:spcPts val="2007"/>
              </a:lnSpc>
              <a:spcBef>
                <a:spcPts val="490"/>
              </a:spcBef>
            </a:pPr>
            <a:r>
              <a:rPr lang="en-US" altLang="zh-CN" sz="1800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condensed</a:t>
            </a:r>
            <a:r>
              <a:rPr lang="en-US" altLang="zh-CN" sz="1800" spc="2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configuration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212" name="Text Box212"/>
          <p:cNvSpPr txBox="1"/>
          <p:nvPr/>
        </p:nvSpPr>
        <p:spPr>
          <a:xfrm>
            <a:off x="931164" y="5067300"/>
            <a:ext cx="2819400" cy="367284"/>
          </a:xfrm>
          <a:prstGeom prst="rect">
            <a:avLst/>
          </a:prstGeom>
          <a:solidFill>
            <a:srgbClr val="26957F"/>
          </a:solidFill>
        </p:spPr>
        <p:txBody>
          <a:bodyPr wrap="square" lIns="0" tIns="0" rIns="0" rtlCol="0">
            <a:spAutoFit/>
          </a:bodyPr>
          <a:lstStyle/>
          <a:p>
            <a:pPr marL="92050" algn="l" rtl="0">
              <a:lnSpc>
                <a:spcPts val="2010"/>
              </a:lnSpc>
              <a:spcBef>
                <a:spcPts val="488"/>
              </a:spcBef>
            </a:pP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partial</a:t>
            </a:r>
            <a:r>
              <a:rPr lang="en-US" altLang="zh-CN" sz="1800" spc="1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orbital</a:t>
            </a:r>
            <a:r>
              <a:rPr lang="en-US" altLang="zh-CN" sz="1800" spc="1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diagram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213" name="Text Box213"/>
          <p:cNvSpPr txBox="1"/>
          <p:nvPr/>
        </p:nvSpPr>
        <p:spPr>
          <a:xfrm>
            <a:off x="931164" y="4305300"/>
            <a:ext cx="1850136" cy="367284"/>
          </a:xfrm>
          <a:prstGeom prst="rect">
            <a:avLst/>
          </a:prstGeom>
          <a:solidFill>
            <a:srgbClr val="D15E01"/>
          </a:solidFill>
        </p:spPr>
        <p:txBody>
          <a:bodyPr wrap="square" lIns="0" tIns="0" rIns="0" rtlCol="0">
            <a:spAutoFit/>
          </a:bodyPr>
          <a:lstStyle/>
          <a:p>
            <a:pPr marL="92050" algn="l" rtl="0">
              <a:lnSpc>
                <a:spcPts val="2007"/>
              </a:lnSpc>
              <a:spcBef>
                <a:spcPts val="490"/>
              </a:spcBef>
            </a:pP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full</a:t>
            </a:r>
            <a:r>
              <a:rPr lang="en-US" altLang="zh-CN" sz="1800" spc="-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configuration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214" name="Text Box214"/>
          <p:cNvSpPr txBox="1"/>
          <p:nvPr/>
        </p:nvSpPr>
        <p:spPr>
          <a:xfrm>
            <a:off x="5998464" y="3505200"/>
            <a:ext cx="438912" cy="367284"/>
          </a:xfrm>
          <a:prstGeom prst="rect">
            <a:avLst/>
          </a:prstGeom>
          <a:solidFill>
            <a:srgbClr val="AC1E1A"/>
          </a:solidFill>
        </p:spPr>
        <p:txBody>
          <a:bodyPr wrap="square" lIns="0" tIns="0" rIns="0" rtlCol="0">
            <a:spAutoFit/>
          </a:bodyPr>
          <a:lstStyle/>
          <a:p>
            <a:pPr marL="92964" algn="l" rtl="0">
              <a:lnSpc>
                <a:spcPts val="2010"/>
              </a:lnSpc>
              <a:spcBef>
                <a:spcPts val="486"/>
              </a:spcBef>
            </a:pP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5p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215" name="Text Box215"/>
          <p:cNvSpPr txBox="1"/>
          <p:nvPr/>
        </p:nvSpPr>
        <p:spPr>
          <a:xfrm>
            <a:off x="3076067" y="1814576"/>
            <a:ext cx="3228493" cy="1699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38"/>
              </a:lnSpc>
            </a:pP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r>
              <a:rPr lang="en-US" altLang="zh-CN" sz="1200" spc="15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r>
              <a:rPr lang="en-US" altLang="zh-CN" sz="1200" spc="166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6</a:t>
            </a:r>
            <a:r>
              <a:rPr lang="en-US" altLang="zh-CN" sz="1200" spc="15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r>
              <a:rPr lang="en-US" altLang="zh-CN" sz="1200" spc="166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6</a:t>
            </a:r>
            <a:r>
              <a:rPr lang="en-US" altLang="zh-CN" sz="1200" spc="15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r>
              <a:rPr lang="en-US" altLang="zh-CN" sz="1200" spc="166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10</a:t>
            </a:r>
            <a:r>
              <a:rPr lang="en-US" altLang="zh-CN" sz="1200" spc="167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6</a:t>
            </a:r>
            <a:r>
              <a:rPr lang="en-US" altLang="zh-CN" sz="1200" spc="15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</a:t>
            </a:r>
            <a:r>
              <a:rPr lang="en-US" altLang="zh-CN" sz="1200" spc="165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5</a:t>
            </a:r>
            <a:endParaRPr lang="en-US" altLang="zh-CN" sz="1200">
              <a:latin typeface="Arial"/>
              <a:ea typeface="Arial"/>
              <a:cs typeface="Arial"/>
            </a:endParaRPr>
          </a:p>
        </p:txBody>
      </p:sp>
      <p:sp>
        <p:nvSpPr>
          <p:cNvPr id="216" name="Text Box216"/>
          <p:cNvSpPr txBox="1"/>
          <p:nvPr/>
        </p:nvSpPr>
        <p:spPr>
          <a:xfrm>
            <a:off x="4409568" y="2119100"/>
            <a:ext cx="486731" cy="17026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41"/>
              </a:lnSpc>
            </a:pP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</a:t>
            </a:r>
            <a:r>
              <a:rPr lang="en-US" altLang="zh-CN" sz="1200" spc="166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5</a:t>
            </a:r>
            <a:endParaRPr lang="en-US" altLang="zh-CN" sz="1200">
              <a:latin typeface="Arial"/>
              <a:ea typeface="Arial"/>
              <a:cs typeface="Arial"/>
            </a:endParaRPr>
          </a:p>
        </p:txBody>
      </p:sp>
      <p:sp>
        <p:nvSpPr>
          <p:cNvPr id="217" name="Text Box217"/>
          <p:cNvSpPr txBox="1"/>
          <p:nvPr/>
        </p:nvSpPr>
        <p:spPr>
          <a:xfrm>
            <a:off x="3228467" y="4329811"/>
            <a:ext cx="5095774" cy="1699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38"/>
              </a:lnSpc>
            </a:pP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r>
              <a:rPr lang="en-US" altLang="zh-CN" sz="1200" spc="15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r>
              <a:rPr lang="en-US" altLang="zh-CN" sz="1200" spc="166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6</a:t>
            </a:r>
            <a:r>
              <a:rPr lang="en-US" altLang="zh-CN" sz="1200" spc="15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r>
              <a:rPr lang="en-US" altLang="zh-CN" sz="1200" spc="166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6</a:t>
            </a:r>
            <a:r>
              <a:rPr lang="en-US" altLang="zh-CN" sz="1200" spc="15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r>
              <a:rPr lang="en-US" altLang="zh-CN" sz="1200" spc="166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10</a:t>
            </a:r>
            <a:r>
              <a:rPr lang="en-US" altLang="zh-CN" sz="1200" spc="166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6</a:t>
            </a:r>
            <a:r>
              <a:rPr lang="en-US" altLang="zh-CN" sz="1200" spc="15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r>
              <a:rPr lang="en-US" altLang="zh-CN" sz="1200" spc="165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10</a:t>
            </a:r>
            <a:r>
              <a:rPr lang="en-US" altLang="zh-CN" sz="1200" spc="166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6</a:t>
            </a:r>
            <a:r>
              <a:rPr lang="en-US" altLang="zh-CN" sz="1200" spc="155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r>
              <a:rPr lang="en-US" altLang="zh-CN" sz="1200" spc="117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-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14</a:t>
            </a:r>
            <a:r>
              <a:rPr lang="en-US" altLang="zh-CN" sz="1200" spc="165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10</a:t>
            </a:r>
            <a:r>
              <a:rPr lang="en-US" altLang="zh-CN" sz="1200" spc="165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endParaRPr lang="en-US" altLang="zh-CN" sz="1200">
              <a:latin typeface="Arial"/>
              <a:ea typeface="Arial"/>
              <a:cs typeface="Arial"/>
            </a:endParaRPr>
          </a:p>
        </p:txBody>
      </p:sp>
      <p:sp>
        <p:nvSpPr>
          <p:cNvPr id="218" name="Text Box218"/>
          <p:cNvSpPr txBox="1"/>
          <p:nvPr/>
        </p:nvSpPr>
        <p:spPr>
          <a:xfrm>
            <a:off x="4536059" y="4787011"/>
            <a:ext cx="1271677" cy="16992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38"/>
              </a:lnSpc>
            </a:pP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r>
              <a:rPr lang="en-US" altLang="zh-CN" sz="1200" spc="117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14</a:t>
            </a:r>
            <a:r>
              <a:rPr lang="en-US" altLang="zh-CN" sz="1200" spc="167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10</a:t>
            </a:r>
            <a:r>
              <a:rPr lang="en-US" altLang="zh-CN" sz="1200" spc="166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2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endParaRPr lang="en-US" altLang="zh-CN" sz="1200">
              <a:latin typeface="Arial"/>
              <a:ea typeface="Arial"/>
              <a:cs typeface="Arial"/>
            </a:endParaRPr>
          </a:p>
        </p:txBody>
      </p:sp>
      <p:sp>
        <p:nvSpPr>
          <p:cNvPr id="219" name="Text Box219"/>
          <p:cNvSpPr txBox="1"/>
          <p:nvPr/>
        </p:nvSpPr>
        <p:spPr>
          <a:xfrm>
            <a:off x="3434842" y="916254"/>
            <a:ext cx="2639568" cy="37368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42"/>
              </a:lnSpc>
            </a:pPr>
            <a:r>
              <a:rPr lang="en-US" altLang="zh-CN" sz="2400" b="1" spc="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(b)</a:t>
            </a:r>
            <a:r>
              <a:rPr lang="en-US" altLang="zh-CN" sz="2400" b="1" spc="-2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400" b="1" spc="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for</a:t>
            </a:r>
            <a:r>
              <a:rPr lang="en-US" altLang="zh-CN" sz="2400" b="1" spc="-2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400" b="1" spc="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Mo</a:t>
            </a:r>
            <a:r>
              <a:rPr lang="en-US" altLang="zh-CN" sz="2400" b="1" spc="-2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(Z</a:t>
            </a:r>
            <a:r>
              <a:rPr lang="en-US" altLang="zh-CN" sz="2400" b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=</a:t>
            </a:r>
            <a:r>
              <a:rPr lang="en-US" altLang="zh-CN" sz="2400" b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400" b="1" spc="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42)</a:t>
            </a:r>
            <a:endParaRPr lang="en-US" altLang="zh-CN" sz="24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20" name="Text Box220"/>
          <p:cNvSpPr txBox="1"/>
          <p:nvPr/>
        </p:nvSpPr>
        <p:spPr>
          <a:xfrm>
            <a:off x="2834894" y="1814195"/>
            <a:ext cx="3360141" cy="25488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007"/>
              </a:lnSpc>
            </a:pP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1s</a:t>
            </a:r>
            <a:r>
              <a:rPr lang="en-US" altLang="zh-CN" sz="1800" spc="17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2s</a:t>
            </a:r>
            <a:r>
              <a:rPr lang="en-US" altLang="zh-CN" sz="1800" spc="1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2p</a:t>
            </a:r>
            <a:r>
              <a:rPr lang="en-US" altLang="zh-CN" sz="1800" spc="16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3s</a:t>
            </a:r>
            <a:r>
              <a:rPr lang="en-US" altLang="zh-CN" sz="1800" spc="1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3p</a:t>
            </a:r>
            <a:r>
              <a:rPr lang="en-US" altLang="zh-CN" sz="1800" spc="16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4s</a:t>
            </a:r>
            <a:r>
              <a:rPr lang="en-US" altLang="zh-CN" sz="1800" spc="1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3d</a:t>
            </a:r>
            <a:r>
              <a:rPr lang="en-US" altLang="zh-CN" sz="1800" spc="83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4p</a:t>
            </a:r>
            <a:r>
              <a:rPr lang="en-US" altLang="zh-CN" sz="1800" spc="16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5s</a:t>
            </a:r>
            <a:r>
              <a:rPr lang="en-US" altLang="zh-CN" sz="1800" spc="15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4d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221" name="Text Box221"/>
          <p:cNvSpPr txBox="1"/>
          <p:nvPr/>
        </p:nvSpPr>
        <p:spPr>
          <a:xfrm>
            <a:off x="3749675" y="2119376"/>
            <a:ext cx="1036930" cy="25488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007"/>
              </a:lnSpc>
            </a:pP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[Kr]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5s</a:t>
            </a:r>
            <a:r>
              <a:rPr lang="en-US" altLang="zh-CN" sz="1800" spc="16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4d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222" name="Text Box222"/>
          <p:cNvSpPr txBox="1"/>
          <p:nvPr/>
        </p:nvSpPr>
        <p:spPr>
          <a:xfrm>
            <a:off x="5502529" y="2424176"/>
            <a:ext cx="2906345" cy="52920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083"/>
              </a:lnSpc>
            </a:pPr>
            <a:r>
              <a:rPr lang="en-US" altLang="zh-CN" sz="1800" spc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There</a:t>
            </a:r>
            <a:r>
              <a:rPr lang="en-US" altLang="zh-CN" sz="1800" spc="-1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are</a:t>
            </a:r>
            <a:r>
              <a:rPr lang="en-US" altLang="zh-CN" sz="1800" spc="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36</a:t>
            </a:r>
            <a:r>
              <a:rPr lang="en-US" altLang="zh-CN" sz="1800" spc="-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inner</a:t>
            </a:r>
            <a:r>
              <a:rPr lang="en-US" altLang="zh-CN" sz="1800" spc="1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electrons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1800" spc="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6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valence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electrons.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223" name="Text Box223"/>
          <p:cNvSpPr txBox="1"/>
          <p:nvPr/>
        </p:nvSpPr>
        <p:spPr>
          <a:xfrm>
            <a:off x="3559175" y="3904437"/>
            <a:ext cx="2467534" cy="37368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942"/>
              </a:lnSpc>
            </a:pPr>
            <a:r>
              <a:rPr lang="en-US" altLang="zh-CN" sz="1800" b="1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</a:t>
            </a:r>
            <a:r>
              <a:rPr lang="en-US" altLang="zh-CN" sz="2400" b="1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c)</a:t>
            </a:r>
            <a:r>
              <a:rPr lang="en-US" altLang="zh-CN" sz="2400" b="1" spc="-1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400" b="1" spc="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for</a:t>
            </a:r>
            <a:r>
              <a:rPr lang="en-US" altLang="zh-CN" sz="2400" b="1" spc="-2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Pb</a:t>
            </a:r>
            <a:r>
              <a:rPr lang="en-US" altLang="zh-CN" sz="2400" b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(Z</a:t>
            </a:r>
            <a:r>
              <a:rPr lang="en-US" altLang="zh-CN" sz="2400" b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400" b="1" spc="-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=</a:t>
            </a:r>
            <a:r>
              <a:rPr lang="en-US" altLang="zh-CN" sz="2400" b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82</a:t>
            </a:r>
            <a:r>
              <a:rPr lang="en-US" altLang="zh-CN" sz="2400" b="1" spc="-68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)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224" name="Text Box224"/>
          <p:cNvSpPr txBox="1"/>
          <p:nvPr/>
        </p:nvSpPr>
        <p:spPr>
          <a:xfrm>
            <a:off x="2987294" y="4329431"/>
            <a:ext cx="5227422" cy="71208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838581" indent="-838581" algn="l" rtl="0">
              <a:lnSpc>
                <a:spcPts val="2803"/>
              </a:lnSpc>
            </a:pP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1s</a:t>
            </a:r>
            <a:r>
              <a:rPr lang="en-US" altLang="zh-CN" sz="1800" spc="17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2s</a:t>
            </a:r>
            <a:r>
              <a:rPr lang="en-US" altLang="zh-CN" sz="1800" spc="1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2p</a:t>
            </a:r>
            <a:r>
              <a:rPr lang="en-US" altLang="zh-CN" sz="1800" spc="16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3s</a:t>
            </a:r>
            <a:r>
              <a:rPr lang="en-US" altLang="zh-CN" sz="1800" spc="1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3p</a:t>
            </a:r>
            <a:r>
              <a:rPr lang="en-US" altLang="zh-CN" sz="1800" spc="16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4s</a:t>
            </a:r>
            <a:r>
              <a:rPr lang="en-US" altLang="zh-CN" sz="1800" spc="1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3d</a:t>
            </a:r>
            <a:r>
              <a:rPr lang="en-US" altLang="zh-CN" sz="1800" spc="83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4p</a:t>
            </a:r>
            <a:r>
              <a:rPr lang="en-US" altLang="zh-CN" sz="1800" spc="16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5s</a:t>
            </a:r>
            <a:r>
              <a:rPr lang="en-US" altLang="zh-CN" sz="1800" spc="15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4d</a:t>
            </a:r>
            <a:r>
              <a:rPr lang="en-US" altLang="zh-CN" sz="1800" spc="83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5p</a:t>
            </a:r>
            <a:r>
              <a:rPr lang="en-US" altLang="zh-CN" sz="1800" spc="15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6s</a:t>
            </a:r>
            <a:r>
              <a:rPr lang="en-US" altLang="zh-CN" sz="1800" spc="17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4f</a:t>
            </a:r>
            <a:r>
              <a:rPr lang="en-US" altLang="zh-CN" sz="1800" spc="81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5d</a:t>
            </a:r>
            <a:r>
              <a:rPr lang="en-US" altLang="zh-CN" sz="1800" spc="82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6p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[Xe]</a:t>
            </a:r>
            <a:r>
              <a:rPr lang="en-US" altLang="zh-CN" sz="18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6s</a:t>
            </a:r>
            <a:r>
              <a:rPr lang="en-US" altLang="zh-CN" sz="1800" spc="17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4f</a:t>
            </a:r>
            <a:r>
              <a:rPr lang="en-US" altLang="zh-CN" sz="1800" spc="8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5d</a:t>
            </a:r>
            <a:r>
              <a:rPr lang="en-US" altLang="zh-CN" sz="1800" spc="83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6p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225" name="Text Box225"/>
          <p:cNvSpPr txBox="1"/>
          <p:nvPr/>
        </p:nvSpPr>
        <p:spPr>
          <a:xfrm>
            <a:off x="4968875" y="5313045"/>
            <a:ext cx="2906573" cy="52920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083"/>
              </a:lnSpc>
            </a:pPr>
            <a:r>
              <a:rPr lang="en-US" altLang="zh-CN" sz="1800" spc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There</a:t>
            </a:r>
            <a:r>
              <a:rPr lang="en-US" altLang="zh-CN" sz="1800" spc="-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are</a:t>
            </a:r>
            <a:r>
              <a:rPr lang="en-US" altLang="zh-CN" sz="18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78</a:t>
            </a:r>
            <a:r>
              <a:rPr lang="en-US" altLang="zh-CN" sz="1800" spc="-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inner</a:t>
            </a:r>
            <a:r>
              <a:rPr lang="en-US" altLang="zh-CN" sz="1800" spc="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electrons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1800" spc="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valence</a:t>
            </a:r>
            <a:r>
              <a:rPr lang="en-US" altLang="zh-CN" sz="1800" spc="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electrons.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pic>
        <p:nvPicPr>
          <p:cNvPr id="227" name="Image2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80516"/>
          </a:xfrm>
          <a:prstGeom prst="rect">
            <a:avLst/>
          </a:prstGeom>
          <a:noFill/>
        </p:spPr>
      </p:pic>
      <p:sp>
        <p:nvSpPr>
          <p:cNvPr id="228" name="Text Box228"/>
          <p:cNvSpPr txBox="1"/>
          <p:nvPr/>
        </p:nvSpPr>
        <p:spPr>
          <a:xfrm>
            <a:off x="1981200" y="838200"/>
            <a:ext cx="5334000" cy="707136"/>
          </a:xfrm>
          <a:prstGeom prst="rect">
            <a:avLst/>
          </a:prstGeom>
          <a:solidFill>
            <a:srgbClr val="AC1E1A"/>
          </a:solidFill>
        </p:spPr>
        <p:txBody>
          <a:bodyPr wrap="square" lIns="0" tIns="0" rIns="0" rtlCol="0">
            <a:spAutoFit/>
          </a:bodyPr>
          <a:lstStyle/>
          <a:p>
            <a:pPr marL="1599946" algn="l" rtl="0">
              <a:lnSpc>
                <a:spcPts val="4899"/>
              </a:lnSpc>
              <a:spcBef>
                <a:spcPts val="166"/>
              </a:spcBef>
            </a:pPr>
            <a:r>
              <a:rPr lang="en-US" altLang="zh-CN" sz="4000" b="1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ACTIVITY</a:t>
            </a:r>
            <a:endParaRPr lang="en-US" altLang="zh-CN" sz="40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29" name="Text Box229"/>
          <p:cNvSpPr txBox="1"/>
          <p:nvPr/>
        </p:nvSpPr>
        <p:spPr>
          <a:xfrm>
            <a:off x="929640" y="1785358"/>
            <a:ext cx="6564193" cy="6172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457454" indent="-457454" algn="l" rtl="0">
              <a:lnSpc>
                <a:spcPts val="2430"/>
              </a:lnSpc>
            </a:pPr>
            <a:r>
              <a:rPr lang="en-US" altLang="zh-CN" sz="1800" b="1" spc="3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a.</a:t>
            </a:r>
            <a:r>
              <a:rPr lang="en-US" altLang="zh-CN" sz="1800" b="1" spc="1074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4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Write</a:t>
            </a:r>
            <a:r>
              <a:rPr lang="en-US" altLang="zh-CN" sz="2000" b="1" spc="-43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10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000" b="1" spc="-53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2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expanded/full</a:t>
            </a:r>
            <a:r>
              <a:rPr lang="en-US" altLang="zh-CN" sz="2000" b="1" spc="-48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-3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electron</a:t>
            </a:r>
            <a:r>
              <a:rPr lang="en-US" altLang="zh-CN" sz="2000" b="1" spc="-36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2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configurations</a:t>
            </a:r>
            <a:r>
              <a:rPr lang="en-US" altLang="zh-CN" sz="2000" b="1" spc="-51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-25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of</a:t>
            </a:r>
            <a:r>
              <a:rPr lang="en-US" altLang="zh-CN" sz="2000" b="1" spc="-7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5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000" b="1" spc="-6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4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following</a:t>
            </a:r>
            <a:r>
              <a:rPr lang="en-US" altLang="zh-CN" sz="2000" b="1" spc="-42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1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elements:</a:t>
            </a:r>
            <a:endParaRPr lang="en-US" altLang="zh-CN" sz="20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30" name="Text Box230"/>
          <p:cNvSpPr txBox="1"/>
          <p:nvPr/>
        </p:nvSpPr>
        <p:spPr>
          <a:xfrm>
            <a:off x="1844294" y="2700139"/>
            <a:ext cx="1281372" cy="312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57"/>
              </a:lnSpc>
            </a:pPr>
            <a:r>
              <a:rPr lang="en-US" altLang="zh-CN" sz="20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1)</a:t>
            </a:r>
            <a:r>
              <a:rPr lang="en-US" altLang="zh-CN" sz="2000" b="1" spc="59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Calcium</a:t>
            </a:r>
            <a:endParaRPr lang="en-US" altLang="zh-CN" sz="20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31" name="Text Box231"/>
          <p:cNvSpPr txBox="1"/>
          <p:nvPr/>
        </p:nvSpPr>
        <p:spPr>
          <a:xfrm>
            <a:off x="1844294" y="3004939"/>
            <a:ext cx="1552246" cy="312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57"/>
              </a:lnSpc>
            </a:pPr>
            <a:r>
              <a:rPr lang="en-US" altLang="zh-CN" sz="20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2)</a:t>
            </a:r>
            <a:r>
              <a:rPr lang="en-US" altLang="zh-CN" sz="2000" b="1" spc="38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potassium</a:t>
            </a:r>
            <a:endParaRPr lang="en-US" altLang="zh-CN" sz="20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32" name="Text Box232"/>
          <p:cNvSpPr txBox="1"/>
          <p:nvPr/>
        </p:nvSpPr>
        <p:spPr>
          <a:xfrm>
            <a:off x="929640" y="3614793"/>
            <a:ext cx="6407164" cy="6168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457454" indent="-457454" algn="l" rtl="0">
              <a:lnSpc>
                <a:spcPts val="2428"/>
              </a:lnSpc>
            </a:pPr>
            <a:r>
              <a:rPr lang="en-US" altLang="zh-CN" sz="2000" b="1" spc="6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b.</a:t>
            </a:r>
            <a:r>
              <a:rPr lang="en-US" altLang="zh-CN" sz="2000" b="1" spc="1133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6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Write</a:t>
            </a:r>
            <a:r>
              <a:rPr lang="en-US" altLang="zh-CN" sz="2000" b="1" spc="-43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7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000" b="1" spc="-47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-2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abbreviated</a:t>
            </a:r>
            <a:r>
              <a:rPr lang="en-US" altLang="zh-CN" sz="2000" b="1" spc="-50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-2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electron</a:t>
            </a:r>
            <a:r>
              <a:rPr lang="en-US" altLang="zh-CN" sz="2000" b="1" spc="-38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3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configurations</a:t>
            </a:r>
            <a:r>
              <a:rPr lang="en-US" altLang="zh-CN" sz="2000" b="1" spc="-38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-24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of</a:t>
            </a:r>
            <a:r>
              <a:rPr lang="en-US" altLang="zh-CN" sz="2000" b="1" spc="-19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11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000" b="1" spc="-12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4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following</a:t>
            </a:r>
            <a:r>
              <a:rPr lang="en-US" altLang="zh-CN" sz="2000" b="1" spc="-42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1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elements:</a:t>
            </a:r>
            <a:endParaRPr lang="en-US" altLang="zh-CN" sz="20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33" name="Text Box233"/>
          <p:cNvSpPr txBox="1"/>
          <p:nvPr/>
        </p:nvSpPr>
        <p:spPr>
          <a:xfrm>
            <a:off x="1844294" y="4529193"/>
            <a:ext cx="1591363" cy="68736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57"/>
              </a:lnSpc>
            </a:pPr>
            <a:r>
              <a:rPr lang="en-US" altLang="zh-CN" sz="2000" b="1" spc="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3)</a:t>
            </a:r>
            <a:r>
              <a:rPr lang="en-US" altLang="zh-CN" sz="2000" b="1" spc="57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570" dirty="0" smtClean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5" dirty="0" smtClean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Aluminum</a:t>
            </a:r>
            <a:endParaRPr lang="en-US" altLang="zh-CN" sz="2000" dirty="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34" name="Text Box234"/>
          <p:cNvSpPr txBox="1"/>
          <p:nvPr/>
        </p:nvSpPr>
        <p:spPr>
          <a:xfrm>
            <a:off x="1844294" y="4833993"/>
            <a:ext cx="1245309" cy="3450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57"/>
              </a:lnSpc>
            </a:pPr>
            <a:r>
              <a:rPr lang="en-US" altLang="zh-CN" sz="20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4</a:t>
            </a:r>
            <a:r>
              <a:rPr lang="en-US" altLang="zh-CN" sz="2000" b="1" spc="0" dirty="0" smtClean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)</a:t>
            </a:r>
            <a:endParaRPr lang="en-US" altLang="zh-CN" sz="2000" dirty="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35" name="Text Box235"/>
          <p:cNvSpPr txBox="1"/>
          <p:nvPr/>
        </p:nvSpPr>
        <p:spPr>
          <a:xfrm>
            <a:off x="929640" y="5443923"/>
            <a:ext cx="5753890" cy="312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57"/>
              </a:lnSpc>
            </a:pPr>
            <a:r>
              <a:rPr lang="en-US" altLang="zh-CN" sz="2000" b="1" spc="4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c.</a:t>
            </a:r>
            <a:r>
              <a:rPr lang="en-US" altLang="zh-CN" sz="2000" b="1" spc="1746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0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Illustrate</a:t>
            </a:r>
            <a:r>
              <a:rPr lang="en-US" altLang="zh-CN" sz="2000" b="1" spc="-38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7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000" b="1" spc="-47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4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orbital</a:t>
            </a:r>
            <a:r>
              <a:rPr lang="en-US" altLang="zh-CN" sz="2000" b="1" spc="-47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4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diagram</a:t>
            </a:r>
            <a:r>
              <a:rPr lang="en-US" altLang="zh-CN" sz="2000" b="1" spc="-48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-24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of</a:t>
            </a:r>
            <a:r>
              <a:rPr lang="en-US" altLang="zh-CN" sz="2000" b="1" spc="-19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7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Rubidium</a:t>
            </a:r>
            <a:r>
              <a:rPr lang="en-US" altLang="zh-CN" sz="2000" b="1" spc="-47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9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(Rb)</a:t>
            </a:r>
            <a:endParaRPr lang="en-US" altLang="zh-CN" sz="20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2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pic>
        <p:nvPicPr>
          <p:cNvPr id="237" name="Image2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80516"/>
          </a:xfrm>
          <a:prstGeom prst="rect">
            <a:avLst/>
          </a:prstGeom>
          <a:noFill/>
        </p:spPr>
      </p:pic>
      <p:sp>
        <p:nvSpPr>
          <p:cNvPr id="238" name="Path238"/>
          <p:cNvSpPr/>
          <p:nvPr/>
        </p:nvSpPr>
        <p:spPr>
          <a:xfrm>
            <a:off x="914400" y="1752600"/>
            <a:ext cx="7086600" cy="3878580"/>
          </a:xfrm>
          <a:custGeom>
            <a:avLst/>
            <a:gdLst/>
            <a:ahLst/>
            <a:cxnLst/>
            <a:rect l="l" t="t" r="r" b="b"/>
            <a:pathLst>
              <a:path w="7086600" h="3878580">
                <a:moveTo>
                  <a:pt x="0" y="3878580"/>
                </a:moveTo>
                <a:lnTo>
                  <a:pt x="7086600" y="3878580"/>
                </a:lnTo>
                <a:lnTo>
                  <a:pt x="7086600" y="0"/>
                </a:lnTo>
                <a:lnTo>
                  <a:pt x="0" y="0"/>
                </a:lnTo>
                <a:lnTo>
                  <a:pt x="0" y="3878580"/>
                </a:lnTo>
                <a:close/>
              </a:path>
            </a:pathLst>
          </a:custGeom>
          <a:solidFill>
            <a:srgbClr val="AC1E1A">
              <a:alpha val="34117"/>
            </a:srgbClr>
          </a:solidFill>
          <a:ln w="0" cap="sq">
            <a:solidFill>
              <a:srgbClr val="AC1E1A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9" name="Text Box239"/>
          <p:cNvSpPr txBox="1"/>
          <p:nvPr/>
        </p:nvSpPr>
        <p:spPr>
          <a:xfrm>
            <a:off x="2057400" y="609600"/>
            <a:ext cx="4648200" cy="585216"/>
          </a:xfrm>
          <a:prstGeom prst="rect">
            <a:avLst/>
          </a:prstGeom>
          <a:solidFill>
            <a:srgbClr val="AC1E1A"/>
          </a:solidFill>
        </p:spPr>
        <p:txBody>
          <a:bodyPr wrap="square" lIns="0" tIns="0" rIns="0" rtlCol="0">
            <a:spAutoFit/>
          </a:bodyPr>
          <a:lstStyle/>
          <a:p>
            <a:pPr marL="1075690" algn="l" rtl="0">
              <a:lnSpc>
                <a:spcPts val="3928"/>
              </a:lnSpc>
              <a:spcBef>
                <a:spcPts val="203"/>
              </a:spcBef>
            </a:pPr>
            <a:r>
              <a:rPr lang="en-US" altLang="zh-CN" sz="3200" b="1" spc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ASSESSMENT</a:t>
            </a:r>
            <a:endParaRPr lang="en-US" altLang="zh-CN" sz="32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40" name="Text Box240"/>
          <p:cNvSpPr txBox="1"/>
          <p:nvPr/>
        </p:nvSpPr>
        <p:spPr>
          <a:xfrm>
            <a:off x="2816606" y="4448531"/>
            <a:ext cx="910615" cy="18684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471"/>
              </a:lnSpc>
            </a:pPr>
            <a:r>
              <a:rPr lang="en-US" altLang="zh-CN" sz="12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2</a:t>
            </a:r>
            <a:r>
              <a:rPr lang="en-US" altLang="zh-CN" sz="1200" b="1" spc="177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200" b="1" spc="-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10</a:t>
            </a:r>
            <a:r>
              <a:rPr lang="en-US" altLang="zh-CN" sz="1200" b="1" spc="172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2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3</a:t>
            </a:r>
            <a:endParaRPr lang="en-US" altLang="zh-CN" sz="12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41" name="Text Box241"/>
          <p:cNvSpPr txBox="1"/>
          <p:nvPr/>
        </p:nvSpPr>
        <p:spPr>
          <a:xfrm>
            <a:off x="2874518" y="4722851"/>
            <a:ext cx="845084" cy="1868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471"/>
              </a:lnSpc>
            </a:pPr>
            <a:r>
              <a:rPr lang="en-US" altLang="zh-CN" sz="12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2</a:t>
            </a:r>
            <a:r>
              <a:rPr lang="en-US" altLang="zh-CN" sz="1200" b="1" spc="122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2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14</a:t>
            </a:r>
            <a:r>
              <a:rPr lang="en-US" altLang="zh-CN" sz="1200" b="1" spc="173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2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6</a:t>
            </a:r>
            <a:endParaRPr lang="en-US" altLang="zh-CN" sz="12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42" name="Text Box242"/>
          <p:cNvSpPr txBox="1"/>
          <p:nvPr/>
        </p:nvSpPr>
        <p:spPr>
          <a:xfrm>
            <a:off x="1006145" y="1785358"/>
            <a:ext cx="5774000" cy="6172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457149" indent="-457149" algn="l" rtl="0">
              <a:lnSpc>
                <a:spcPts val="2430"/>
              </a:lnSpc>
            </a:pPr>
            <a:r>
              <a:rPr lang="en-US" altLang="zh-CN" sz="2000" b="1" spc="-3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1.</a:t>
            </a:r>
            <a:r>
              <a:rPr lang="en-US" altLang="zh-CN" sz="2000" b="1" spc="1758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4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Write</a:t>
            </a:r>
            <a:r>
              <a:rPr lang="en-US" altLang="zh-CN" sz="2000" b="1" spc="-43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10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000" b="1" spc="-53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-2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electron</a:t>
            </a:r>
            <a:r>
              <a:rPr lang="en-US" altLang="zh-CN" sz="2000" b="1" spc="-52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2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configurations</a:t>
            </a:r>
            <a:r>
              <a:rPr lang="en-US" altLang="zh-CN" sz="2000" b="1" spc="-35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3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(FULL</a:t>
            </a:r>
            <a:r>
              <a:rPr lang="en-US" altLang="zh-CN" sz="2000" b="1" spc="-41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0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&amp;</a:t>
            </a:r>
            <a:r>
              <a:rPr lang="en-US" altLang="zh-CN" sz="2000" b="1" spc="594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-20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ABBREVIATED)</a:t>
            </a:r>
            <a:r>
              <a:rPr lang="en-US" altLang="zh-CN" sz="2000" b="1" spc="-47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-25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of</a:t>
            </a:r>
            <a:r>
              <a:rPr lang="en-US" altLang="zh-CN" sz="2000" b="1" spc="-19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5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each</a:t>
            </a:r>
            <a:r>
              <a:rPr lang="en-US" altLang="zh-CN" sz="2000" b="1" spc="-43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-25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of</a:t>
            </a:r>
            <a:r>
              <a:rPr lang="en-US" altLang="zh-CN" sz="2000" b="1" spc="-7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5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000" b="1" spc="-43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4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following</a:t>
            </a:r>
            <a:r>
              <a:rPr lang="en-US" altLang="zh-CN" sz="2000" b="1" spc="-44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4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atoms.</a:t>
            </a:r>
            <a:endParaRPr lang="en-US" altLang="zh-CN" sz="20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43" name="Text Box243"/>
          <p:cNvSpPr txBox="1"/>
          <p:nvPr/>
        </p:nvSpPr>
        <p:spPr>
          <a:xfrm>
            <a:off x="1920494" y="2700139"/>
            <a:ext cx="1475052" cy="312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57"/>
              </a:lnSpc>
            </a:pPr>
            <a:r>
              <a:rPr lang="en-US" altLang="zh-CN" sz="20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1.</a:t>
            </a:r>
            <a:r>
              <a:rPr lang="en-US" altLang="zh-CN" sz="2000" b="1" spc="58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Scandium</a:t>
            </a:r>
            <a:endParaRPr lang="en-US" altLang="zh-CN" sz="20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44" name="Text Box244"/>
          <p:cNvSpPr txBox="1"/>
          <p:nvPr/>
        </p:nvSpPr>
        <p:spPr>
          <a:xfrm>
            <a:off x="1920494" y="3004939"/>
            <a:ext cx="1254139" cy="312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57"/>
              </a:lnSpc>
            </a:pPr>
            <a:r>
              <a:rPr lang="en-US" altLang="zh-CN" sz="2000" b="1" spc="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2.</a:t>
            </a:r>
            <a:r>
              <a:rPr lang="en-US" altLang="zh-CN" sz="2000" b="1" spc="55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Gallium</a:t>
            </a:r>
            <a:endParaRPr lang="en-US" altLang="zh-CN" sz="20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45" name="Text Box245"/>
          <p:cNvSpPr txBox="1"/>
          <p:nvPr/>
        </p:nvSpPr>
        <p:spPr>
          <a:xfrm>
            <a:off x="1006145" y="3616732"/>
            <a:ext cx="6071262" cy="55458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457149" indent="-457149" algn="l" rtl="0">
              <a:lnSpc>
                <a:spcPts val="2183"/>
              </a:lnSpc>
            </a:pPr>
            <a:r>
              <a:rPr lang="en-US" altLang="zh-CN" sz="1800" b="1" spc="0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2.</a:t>
            </a:r>
            <a:r>
              <a:rPr lang="en-US" altLang="zh-CN" sz="1800" b="1" spc="729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2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Determine</a:t>
            </a:r>
            <a:r>
              <a:rPr lang="en-US" altLang="zh-CN" sz="1800" b="1" spc="-29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5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what</a:t>
            </a:r>
            <a:r>
              <a:rPr lang="en-US" altLang="zh-CN" sz="1800" b="1" spc="-38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2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elements</a:t>
            </a:r>
            <a:r>
              <a:rPr lang="en-US" altLang="zh-CN" sz="1800" b="1" spc="-31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-8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are</a:t>
            </a:r>
            <a:r>
              <a:rPr lang="en-US" altLang="zh-CN" sz="1800" b="1" spc="-19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2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denoted</a:t>
            </a:r>
            <a:r>
              <a:rPr lang="en-US" altLang="zh-CN" sz="1800" b="1" spc="-27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5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by</a:t>
            </a:r>
            <a:r>
              <a:rPr lang="en-US" altLang="zh-CN" sz="1800" b="1" spc="-19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6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1800" b="1" spc="-37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1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following</a:t>
            </a:r>
            <a:r>
              <a:rPr lang="en-US" altLang="zh-CN" sz="1800" b="1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-3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electron</a:t>
            </a:r>
            <a:r>
              <a:rPr lang="en-US" altLang="zh-CN" sz="1800" b="1" spc="-39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-1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configurations:</a:t>
            </a:r>
            <a:endParaRPr lang="en-US" altLang="zh-CN" sz="18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46" name="Text Box246"/>
          <p:cNvSpPr txBox="1"/>
          <p:nvPr/>
        </p:nvSpPr>
        <p:spPr>
          <a:xfrm>
            <a:off x="1920494" y="4439692"/>
            <a:ext cx="3981221" cy="28026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207"/>
              </a:lnSpc>
            </a:pPr>
            <a:r>
              <a:rPr lang="en-US" altLang="zh-CN" sz="18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3.</a:t>
            </a:r>
            <a:r>
              <a:rPr lang="en-US" altLang="zh-CN" sz="1800" b="1" spc="1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[Kr]</a:t>
            </a:r>
            <a:r>
              <a:rPr lang="en-US" altLang="zh-CN" sz="1800" b="1" spc="-2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5s</a:t>
            </a:r>
            <a:r>
              <a:rPr lang="en-US" altLang="zh-CN" sz="1800" b="1" spc="16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4d</a:t>
            </a:r>
            <a:r>
              <a:rPr lang="en-US" altLang="zh-CN" sz="1800" b="1" spc="58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-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5p</a:t>
            </a:r>
            <a:r>
              <a:rPr lang="en-US" altLang="zh-CN" sz="1800" b="1" spc="117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____________________</a:t>
            </a:r>
            <a:endParaRPr lang="en-US" altLang="zh-CN" sz="18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47" name="Text Box247"/>
          <p:cNvSpPr txBox="1"/>
          <p:nvPr/>
        </p:nvSpPr>
        <p:spPr>
          <a:xfrm>
            <a:off x="1920494" y="4714012"/>
            <a:ext cx="3972001" cy="28026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207"/>
              </a:lnSpc>
            </a:pPr>
            <a:r>
              <a:rPr lang="en-US" altLang="zh-CN" sz="1800" b="1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4.</a:t>
            </a:r>
            <a:r>
              <a:rPr lang="en-US" altLang="zh-CN" sz="1800" b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[Xe]</a:t>
            </a:r>
            <a:r>
              <a:rPr lang="en-US" altLang="zh-CN" sz="1800" b="1" spc="-3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6s</a:t>
            </a:r>
            <a:r>
              <a:rPr lang="en-US" altLang="zh-CN" sz="1800" b="1" spc="15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4f</a:t>
            </a:r>
            <a:r>
              <a:rPr lang="en-US" altLang="zh-CN" sz="1800" b="1" spc="62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-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5d</a:t>
            </a:r>
            <a:r>
              <a:rPr lang="en-US" altLang="zh-CN" sz="1800" b="1" spc="117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____________________</a:t>
            </a:r>
            <a:endParaRPr lang="en-US" altLang="zh-CN" sz="18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48" name="Text Box248"/>
          <p:cNvSpPr txBox="1"/>
          <p:nvPr/>
        </p:nvSpPr>
        <p:spPr>
          <a:xfrm>
            <a:off x="1006145" y="5263032"/>
            <a:ext cx="5040884" cy="28026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207"/>
              </a:lnSpc>
            </a:pPr>
            <a:r>
              <a:rPr lang="en-US" altLang="zh-CN" sz="1800" b="1" spc="5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c.</a:t>
            </a:r>
            <a:r>
              <a:rPr lang="en-US" altLang="zh-CN" sz="1800" b="1" spc="1752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0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Illustrate</a:t>
            </a:r>
            <a:r>
              <a:rPr lang="en-US" altLang="zh-CN" sz="1800" b="1" spc="-29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6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1800" b="1" spc="-24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2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orbital</a:t>
            </a:r>
            <a:r>
              <a:rPr lang="en-US" altLang="zh-CN" sz="1800" b="1" spc="-39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2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diagram</a:t>
            </a:r>
            <a:r>
              <a:rPr lang="en-US" altLang="zh-CN" sz="1800" b="1" spc="-36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7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for</a:t>
            </a:r>
            <a:r>
              <a:rPr lang="en-US" altLang="zh-CN" sz="1800" b="1" spc="-12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number</a:t>
            </a:r>
            <a:r>
              <a:rPr lang="en-US" altLang="zh-CN" sz="1800" b="1" spc="-4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800" b="1" spc="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#4.</a:t>
            </a:r>
            <a:endParaRPr lang="en-US" altLang="zh-CN" sz="18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age2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9144000" cy="6832600"/>
          </a:xfrm>
          <a:prstGeom prst="rect">
            <a:avLst/>
          </a:prstGeom>
          <a:noFill/>
        </p:spPr>
      </p:pic>
      <p:pic>
        <p:nvPicPr>
          <p:cNvPr id="250" name="Image2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80516"/>
          </a:xfrm>
          <a:prstGeom prst="rect">
            <a:avLst/>
          </a:prstGeom>
          <a:noFill/>
        </p:spPr>
      </p:pic>
      <p:sp>
        <p:nvSpPr>
          <p:cNvPr id="251" name="Text Box251"/>
          <p:cNvSpPr txBox="1"/>
          <p:nvPr/>
        </p:nvSpPr>
        <p:spPr>
          <a:xfrm>
            <a:off x="2149094" y="954278"/>
            <a:ext cx="4198620" cy="7620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6000"/>
              </a:lnSpc>
            </a:pPr>
            <a:r>
              <a:rPr lang="en-US" altLang="zh-CN" sz="6000" b="1" spc="7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Words</a:t>
            </a:r>
            <a:r>
              <a:rPr lang="en-US" altLang="zh-CN" sz="6000" b="1" spc="-90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6000" b="1" spc="27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to</a:t>
            </a:r>
            <a:r>
              <a:rPr lang="en-US" altLang="zh-CN" sz="6000" b="1" spc="-105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6000" b="1" spc="12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live</a:t>
            </a:r>
            <a:r>
              <a:rPr lang="en-US" altLang="zh-CN" sz="6000" b="1" spc="-84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6000" b="1" spc="18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by</a:t>
            </a:r>
            <a:r>
              <a:rPr lang="en-US" altLang="zh-CN" sz="6000" b="1" spc="-12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….</a:t>
            </a:r>
            <a:endParaRPr lang="en-US" altLang="zh-CN" sz="6000">
              <a:latin typeface="Gabriola"/>
              <a:ea typeface="Gabriola"/>
              <a:cs typeface="Gabriola"/>
            </a:endParaRPr>
          </a:p>
        </p:txBody>
      </p:sp>
      <p:sp>
        <p:nvSpPr>
          <p:cNvPr id="252" name="Text Box252"/>
          <p:cNvSpPr txBox="1"/>
          <p:nvPr/>
        </p:nvSpPr>
        <p:spPr>
          <a:xfrm>
            <a:off x="1233830" y="1910800"/>
            <a:ext cx="6793709" cy="122986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352019" indent="-352019" algn="l" rtl="0">
              <a:lnSpc>
                <a:spcPts val="4842"/>
              </a:lnSpc>
            </a:pPr>
            <a:r>
              <a:rPr lang="en-US" altLang="zh-CN" sz="4400" b="1" spc="19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“</a:t>
            </a:r>
            <a:r>
              <a:rPr lang="en-US" altLang="zh-CN" sz="4400" b="1" spc="-54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17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We</a:t>
            </a:r>
            <a:r>
              <a:rPr lang="en-US" altLang="zh-CN" sz="4400" b="1" spc="-64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9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should</a:t>
            </a:r>
            <a:r>
              <a:rPr lang="en-US" altLang="zh-CN" sz="4400" b="1" spc="-94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5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rather</a:t>
            </a:r>
            <a:r>
              <a:rPr lang="en-US" altLang="zh-CN" sz="4400" b="1" spc="-66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17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be</a:t>
            </a:r>
            <a:r>
              <a:rPr lang="en-US" altLang="zh-CN" sz="4400" b="1" spc="-65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21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an</a:t>
            </a:r>
            <a:r>
              <a:rPr lang="en-US" altLang="zh-CN" sz="4400" b="1" spc="-90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4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ELECTRON</a:t>
            </a:r>
            <a:r>
              <a:rPr lang="en-US" altLang="zh-CN" sz="4400" b="1" spc="-90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17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so</a:t>
            </a:r>
            <a:r>
              <a:rPr lang="en-US" altLang="zh-CN" sz="4400" b="1" spc="-18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9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that</a:t>
            </a:r>
            <a:r>
              <a:rPr lang="en-US" altLang="zh-CN" sz="4400" b="1" spc="-70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17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we</a:t>
            </a:r>
            <a:r>
              <a:rPr lang="en-US" altLang="zh-CN" sz="4400" b="1" spc="-65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11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may</a:t>
            </a:r>
            <a:r>
              <a:rPr lang="en-US" altLang="zh-CN" sz="4400" b="1" spc="-82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11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able</a:t>
            </a:r>
            <a:r>
              <a:rPr lang="en-US" altLang="zh-CN" sz="4400" b="1" spc="-86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9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absorb</a:t>
            </a:r>
            <a:r>
              <a:rPr lang="en-US" altLang="zh-CN" sz="4400" b="1" spc="-89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15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and</a:t>
            </a:r>
            <a:r>
              <a:rPr lang="en-US" altLang="zh-CN" sz="4400" b="1" spc="-90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3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release</a:t>
            </a:r>
            <a:endParaRPr lang="en-US" altLang="zh-CN" sz="4400">
              <a:latin typeface="Gabriola"/>
              <a:ea typeface="Gabriola"/>
              <a:cs typeface="Gabriola"/>
            </a:endParaRPr>
          </a:p>
        </p:txBody>
      </p:sp>
      <p:sp>
        <p:nvSpPr>
          <p:cNvPr id="253" name="Text Box253"/>
          <p:cNvSpPr txBox="1"/>
          <p:nvPr/>
        </p:nvSpPr>
        <p:spPr>
          <a:xfrm>
            <a:off x="1370965" y="3252173"/>
            <a:ext cx="6517304" cy="122986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934212" indent="-934212" algn="l" rtl="0">
              <a:lnSpc>
                <a:spcPts val="4842"/>
              </a:lnSpc>
            </a:pPr>
            <a:r>
              <a:rPr lang="en-US" altLang="zh-CN" sz="4400" b="1" spc="5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energy</a:t>
            </a:r>
            <a:r>
              <a:rPr lang="en-US" altLang="zh-CN" sz="4400" b="1" spc="-73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21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to</a:t>
            </a:r>
            <a:r>
              <a:rPr lang="en-US" altLang="zh-CN" sz="4400" b="1" spc="-73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17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be</a:t>
            </a:r>
            <a:r>
              <a:rPr lang="en-US" altLang="zh-CN" sz="4400" b="1" spc="-61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28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a</a:t>
            </a:r>
            <a:r>
              <a:rPr lang="en-US" altLang="zh-CN" sz="4400" b="1" spc="-85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16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good</a:t>
            </a:r>
            <a:r>
              <a:rPr lang="en-US" altLang="zh-CN" sz="4400" b="1" spc="-82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15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and</a:t>
            </a:r>
            <a:r>
              <a:rPr lang="en-US" altLang="zh-CN" sz="4400" b="1" spc="-103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6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useful</a:t>
            </a:r>
            <a:r>
              <a:rPr lang="en-US" altLang="zh-CN" sz="4400" b="1" spc="-60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4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particle</a:t>
            </a:r>
            <a:r>
              <a:rPr lang="en-US" altLang="zh-CN" sz="4400" b="1" dirty="0">
                <a:solidFill>
                  <a:srgbClr val="FFFFFF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8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moving</a:t>
            </a:r>
            <a:r>
              <a:rPr lang="en-US" altLang="zh-CN" sz="4400" b="1" spc="-77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8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around</a:t>
            </a:r>
            <a:r>
              <a:rPr lang="en-US" altLang="zh-CN" sz="4400" b="1" spc="-86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12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the</a:t>
            </a:r>
            <a:r>
              <a:rPr lang="en-US" altLang="zh-CN" sz="4400" b="1" spc="-74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 </a:t>
            </a:r>
            <a:r>
              <a:rPr lang="en-US" altLang="zh-CN" sz="4400" b="1" spc="0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earth</a:t>
            </a:r>
            <a:r>
              <a:rPr lang="en-US" altLang="zh-CN" sz="4400" b="1" spc="8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…</a:t>
            </a:r>
            <a:r>
              <a:rPr lang="en-US" altLang="zh-CN" sz="4400" b="1" spc="15" dirty="0">
                <a:solidFill>
                  <a:srgbClr val="FFFF00"/>
                </a:solidFill>
                <a:latin typeface="Gabriola"/>
                <a:ea typeface="Gabriola"/>
                <a:cs typeface="Gabriola"/>
              </a:rPr>
              <a:t>”</a:t>
            </a:r>
            <a:endParaRPr lang="en-US" altLang="zh-CN" sz="4400" dirty="0">
              <a:latin typeface="Gabriola"/>
              <a:ea typeface="Gabriola"/>
              <a:cs typeface="Gabriola"/>
            </a:endParaRPr>
          </a:p>
        </p:txBody>
      </p:sp>
      <p:sp>
        <p:nvSpPr>
          <p:cNvPr id="254" name="Text Box254"/>
          <p:cNvSpPr txBox="1"/>
          <p:nvPr/>
        </p:nvSpPr>
        <p:spPr>
          <a:xfrm>
            <a:off x="4114800" y="5218997"/>
            <a:ext cx="3145713" cy="45653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204"/>
              </a:lnSpc>
            </a:pPr>
            <a:r>
              <a:rPr lang="en-US" altLang="zh-CN" sz="7200" b="1" spc="4" dirty="0" smtClean="0">
                <a:solidFill>
                  <a:srgbClr val="FF0000"/>
                </a:solidFill>
                <a:latin typeface="Gabriola"/>
                <a:ea typeface="Gabriola"/>
                <a:cs typeface="Gabriola"/>
              </a:rPr>
              <a:t>Thank  you </a:t>
            </a:r>
            <a:endParaRPr lang="en-US" altLang="zh-CN" sz="7200" dirty="0">
              <a:latin typeface="Gabriola"/>
              <a:ea typeface="Gabriola"/>
              <a:cs typeface="Gabriol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699"/>
            <a:ext cx="9144000" cy="6832600"/>
          </a:xfrm>
          <a:prstGeom prst="rect">
            <a:avLst/>
          </a:prstGeom>
          <a:noFill/>
        </p:spPr>
      </p:pic>
      <p:pic>
        <p:nvPicPr>
          <p:cNvPr id="7" name="Imag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80516"/>
          </a:xfrm>
          <a:prstGeom prst="rect">
            <a:avLst/>
          </a:prstGeom>
          <a:noFill/>
        </p:spPr>
      </p:pic>
      <p:grpSp>
        <p:nvGrpSpPr>
          <p:cNvPr id="8" name="Group8"/>
          <p:cNvGrpSpPr/>
          <p:nvPr/>
        </p:nvGrpSpPr>
        <p:grpSpPr>
          <a:xfrm>
            <a:off x="0" y="1981200"/>
            <a:ext cx="9144000" cy="4876799"/>
            <a:chOff x="0" y="1981200"/>
            <a:chExt cx="9144000" cy="4876799"/>
          </a:xfrm>
        </p:grpSpPr>
        <p:pic>
          <p:nvPicPr>
            <p:cNvPr id="9" name="Image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995671"/>
              <a:ext cx="9144000" cy="1862328"/>
            </a:xfrm>
            <a:prstGeom prst="rect">
              <a:avLst/>
            </a:prstGeom>
            <a:noFill/>
          </p:spPr>
        </p:pic>
        <p:sp>
          <p:nvSpPr>
            <p:cNvPr id="10" name="Path10"/>
            <p:cNvSpPr/>
            <p:nvPr/>
          </p:nvSpPr>
          <p:spPr>
            <a:xfrm>
              <a:off x="1010412" y="1981200"/>
              <a:ext cx="7315200" cy="3970020"/>
            </a:xfrm>
            <a:custGeom>
              <a:avLst/>
              <a:gdLst/>
              <a:ahLst/>
              <a:cxnLst/>
              <a:rect l="l" t="t" r="r" b="b"/>
              <a:pathLst>
                <a:path w="7315200" h="3970020">
                  <a:moveTo>
                    <a:pt x="0" y="3970020"/>
                  </a:moveTo>
                  <a:lnTo>
                    <a:pt x="7315200" y="3970020"/>
                  </a:lnTo>
                  <a:lnTo>
                    <a:pt x="7315200" y="0"/>
                  </a:lnTo>
                  <a:lnTo>
                    <a:pt x="0" y="0"/>
                  </a:lnTo>
                  <a:lnTo>
                    <a:pt x="0" y="3970020"/>
                  </a:lnTo>
                  <a:close/>
                </a:path>
              </a:pathLst>
            </a:custGeom>
            <a:solidFill>
              <a:srgbClr val="AC1E1A">
                <a:alpha val="21960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1" name="Text Box11"/>
          <p:cNvSpPr txBox="1"/>
          <p:nvPr/>
        </p:nvSpPr>
        <p:spPr>
          <a:xfrm>
            <a:off x="3268345" y="920250"/>
            <a:ext cx="2835396" cy="6745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899"/>
              </a:lnSpc>
            </a:pPr>
            <a:r>
              <a:rPr lang="en-US" altLang="zh-CN" sz="32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OBJECTIVES</a:t>
            </a:r>
            <a:endParaRPr lang="en-US" altLang="zh-CN" sz="3200" dirty="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12" name="Text Box12"/>
          <p:cNvSpPr txBox="1"/>
          <p:nvPr/>
        </p:nvSpPr>
        <p:spPr>
          <a:xfrm>
            <a:off x="1101852" y="2011206"/>
            <a:ext cx="5227257" cy="43534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428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1.</a:t>
            </a:r>
            <a:r>
              <a:rPr lang="en-US" altLang="zh-CN" sz="2800" spc="102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Define</a:t>
            </a:r>
            <a:r>
              <a:rPr lang="en-US" altLang="zh-CN" sz="2800" spc="1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Electron</a:t>
            </a:r>
            <a:r>
              <a:rPr lang="en-US" altLang="zh-CN" sz="2800" spc="1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Configuration</a:t>
            </a:r>
            <a:endParaRPr lang="en-US" altLang="zh-CN" sz="28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13" name="Text Box13"/>
          <p:cNvSpPr txBox="1"/>
          <p:nvPr/>
        </p:nvSpPr>
        <p:spPr>
          <a:xfrm>
            <a:off x="1101852" y="2437926"/>
            <a:ext cx="6108240" cy="86206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457200" indent="-457200" algn="l" rtl="0">
              <a:lnSpc>
                <a:spcPts val="3394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2.</a:t>
            </a:r>
            <a:r>
              <a:rPr lang="en-US" altLang="zh-CN" sz="2800" spc="54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Discuss</a:t>
            </a:r>
            <a:r>
              <a:rPr lang="en-US" altLang="zh-CN" sz="2800" spc="-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800" spc="1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rules</a:t>
            </a:r>
            <a:r>
              <a:rPr lang="en-US" altLang="zh-CN" sz="2800" spc="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in</a:t>
            </a:r>
            <a:r>
              <a:rPr lang="en-US" altLang="zh-CN" sz="28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writing</a:t>
            </a:r>
            <a:r>
              <a:rPr lang="en-US" altLang="zh-CN" sz="2800" spc="4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electron</a:t>
            </a:r>
            <a:r>
              <a:rPr lang="en-US" altLang="zh-CN" sz="28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configuration</a:t>
            </a:r>
            <a:endParaRPr lang="en-US" altLang="zh-CN" sz="28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14" name="Text Box14"/>
          <p:cNvSpPr txBox="1"/>
          <p:nvPr/>
        </p:nvSpPr>
        <p:spPr>
          <a:xfrm>
            <a:off x="1101852" y="3291056"/>
            <a:ext cx="6634880" cy="128934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342900" indent="-342900" algn="just" rtl="0">
              <a:lnSpc>
                <a:spcPts val="3384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3.</a:t>
            </a:r>
            <a:r>
              <a:rPr lang="en-US" altLang="zh-CN" sz="2800" spc="-35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Write</a:t>
            </a:r>
            <a:r>
              <a:rPr lang="en-US" altLang="zh-CN" sz="28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800" spc="1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full</a:t>
            </a:r>
            <a:r>
              <a:rPr lang="en-US" altLang="zh-CN" sz="2800" spc="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and</a:t>
            </a:r>
            <a:r>
              <a:rPr lang="en-US" altLang="zh-CN" sz="2800" spc="1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abbreviated</a:t>
            </a:r>
            <a:r>
              <a:rPr lang="en-US" altLang="zh-CN" sz="2800" spc="3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electron</a:t>
            </a:r>
            <a:r>
              <a:rPr lang="en-US" altLang="zh-CN" sz="28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configuration</a:t>
            </a:r>
            <a:r>
              <a:rPr lang="en-US" altLang="zh-CN" sz="2800" spc="5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4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of</a:t>
            </a:r>
            <a:r>
              <a:rPr lang="en-US" altLang="zh-CN" sz="28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800" spc="1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elements</a:t>
            </a:r>
            <a:r>
              <a:rPr lang="en-US" altLang="zh-CN" sz="28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1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from</a:t>
            </a:r>
            <a:r>
              <a:rPr lang="en-US" altLang="zh-CN" sz="2800" spc="1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any</a:t>
            </a:r>
            <a:r>
              <a:rPr lang="en-US" altLang="zh-CN" sz="28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period</a:t>
            </a:r>
            <a:r>
              <a:rPr lang="en-US" altLang="zh-CN" sz="2800" spc="2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4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of</a:t>
            </a:r>
            <a:r>
              <a:rPr lang="en-US" altLang="zh-CN" sz="2800" spc="1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8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periodic</a:t>
            </a:r>
            <a:r>
              <a:rPr lang="en-US" altLang="zh-CN" sz="2800" spc="2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table.</a:t>
            </a:r>
            <a:endParaRPr lang="en-US" altLang="zh-CN" sz="28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15" name="Text Box15"/>
          <p:cNvSpPr txBox="1"/>
          <p:nvPr/>
        </p:nvSpPr>
        <p:spPr>
          <a:xfrm>
            <a:off x="1101852" y="4571780"/>
            <a:ext cx="6323110" cy="12891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342900" indent="-342900" algn="l" rtl="0">
              <a:lnSpc>
                <a:spcPts val="3383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4.</a:t>
            </a:r>
            <a:r>
              <a:rPr lang="en-US" altLang="zh-CN" sz="2800" spc="-40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Illustrate</a:t>
            </a:r>
            <a:r>
              <a:rPr lang="en-US" altLang="zh-CN" sz="2800" spc="2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8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orbital</a:t>
            </a:r>
            <a:r>
              <a:rPr lang="en-US" altLang="zh-CN" sz="2800" spc="3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diagram</a:t>
            </a:r>
            <a:r>
              <a:rPr lang="en-US" altLang="zh-CN" sz="2800" spc="4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for</a:t>
            </a:r>
            <a:r>
              <a:rPr lang="en-US" altLang="zh-CN" sz="28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each</a:t>
            </a:r>
            <a:r>
              <a:rPr lang="en-US" altLang="zh-CN" sz="28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atom</a:t>
            </a:r>
            <a:r>
              <a:rPr lang="en-US" altLang="zh-CN" sz="2800" spc="1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based</a:t>
            </a:r>
            <a:r>
              <a:rPr lang="en-US" altLang="zh-CN" sz="2800" spc="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on</a:t>
            </a:r>
            <a:r>
              <a:rPr lang="en-US" altLang="zh-CN" sz="2800" spc="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their</a:t>
            </a:r>
            <a:r>
              <a:rPr lang="en-US" altLang="zh-CN" sz="28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electron</a:t>
            </a:r>
            <a:r>
              <a:rPr lang="en-US" altLang="zh-CN" sz="2800" spc="82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spc="-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configuration</a:t>
            </a:r>
            <a:endParaRPr lang="en-US" altLang="zh-CN" sz="28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pic>
        <p:nvPicPr>
          <p:cNvPr id="17" name="Image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80516"/>
          </a:xfrm>
          <a:prstGeom prst="rect">
            <a:avLst/>
          </a:prstGeom>
          <a:noFill/>
        </p:spPr>
      </p:pic>
      <p:sp>
        <p:nvSpPr>
          <p:cNvPr id="18" name="Path18"/>
          <p:cNvSpPr/>
          <p:nvPr/>
        </p:nvSpPr>
        <p:spPr>
          <a:xfrm>
            <a:off x="594360" y="2438400"/>
            <a:ext cx="7959852" cy="3520440"/>
          </a:xfrm>
          <a:custGeom>
            <a:avLst/>
            <a:gdLst/>
            <a:ahLst/>
            <a:cxnLst/>
            <a:rect l="l" t="t" r="r" b="b"/>
            <a:pathLst>
              <a:path w="7959852" h="3520440">
                <a:moveTo>
                  <a:pt x="0" y="3520440"/>
                </a:moveTo>
                <a:lnTo>
                  <a:pt x="7959852" y="3520440"/>
                </a:lnTo>
                <a:lnTo>
                  <a:pt x="7959852" y="0"/>
                </a:lnTo>
                <a:lnTo>
                  <a:pt x="0" y="0"/>
                </a:lnTo>
                <a:lnTo>
                  <a:pt x="0" y="3520440"/>
                </a:lnTo>
                <a:close/>
              </a:path>
            </a:pathLst>
          </a:custGeom>
          <a:solidFill>
            <a:srgbClr val="AC1E1A">
              <a:alpha val="45098"/>
            </a:srgbClr>
          </a:solidFill>
          <a:ln w="0" cap="sq">
            <a:solidFill>
              <a:srgbClr val="AC1E1A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Text Box19"/>
          <p:cNvSpPr txBox="1"/>
          <p:nvPr/>
        </p:nvSpPr>
        <p:spPr>
          <a:xfrm>
            <a:off x="594360" y="1219200"/>
            <a:ext cx="7959852" cy="758952"/>
          </a:xfrm>
          <a:prstGeom prst="rect">
            <a:avLst/>
          </a:prstGeom>
          <a:solidFill>
            <a:srgbClr val="AC1E1A"/>
          </a:solidFill>
        </p:spPr>
        <p:txBody>
          <a:bodyPr wrap="square" lIns="0" tIns="0" rIns="0" rtlCol="0">
            <a:spAutoFit/>
          </a:bodyPr>
          <a:lstStyle/>
          <a:p>
            <a:pPr marL="974725" algn="l" rtl="0">
              <a:lnSpc>
                <a:spcPts val="4417"/>
              </a:lnSpc>
              <a:spcBef>
                <a:spcPts val="437"/>
              </a:spcBef>
            </a:pPr>
            <a:r>
              <a:rPr lang="en-US" altLang="zh-CN" sz="3600" spc="-10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WHAT</a:t>
            </a:r>
            <a:r>
              <a:rPr lang="en-US" altLang="zh-CN" sz="36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3600" spc="-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DID</a:t>
            </a:r>
            <a:r>
              <a:rPr lang="en-US" altLang="zh-CN" sz="36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3600" spc="-3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YOU</a:t>
            </a:r>
            <a:r>
              <a:rPr lang="en-US" altLang="zh-CN" sz="3600" spc="1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36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REMEMBER?</a:t>
            </a:r>
            <a:endParaRPr lang="en-US" altLang="zh-CN" sz="36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0" name="Text Box20"/>
          <p:cNvSpPr txBox="1"/>
          <p:nvPr/>
        </p:nvSpPr>
        <p:spPr>
          <a:xfrm>
            <a:off x="685800" y="2437621"/>
            <a:ext cx="7564123" cy="64367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457505" indent="-457505" algn="l" rtl="0">
              <a:lnSpc>
                <a:spcPts val="2534"/>
              </a:lnSpc>
            </a:pPr>
            <a:r>
              <a:rPr lang="en-US" altLang="zh-CN" sz="2200" spc="-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1.</a:t>
            </a:r>
            <a:r>
              <a:rPr lang="en-US" altLang="zh-CN" sz="2200" spc="158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How</a:t>
            </a:r>
            <a:r>
              <a:rPr lang="en-US" altLang="zh-CN" sz="2200" spc="1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will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you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describe</a:t>
            </a:r>
            <a:r>
              <a:rPr lang="en-US" altLang="zh-CN" sz="2200" spc="-1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200" spc="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location</a:t>
            </a:r>
            <a:r>
              <a:rPr lang="en-US" altLang="zh-CN" sz="2200" spc="-1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3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of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electrons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revolving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around</a:t>
            </a:r>
            <a:r>
              <a:rPr lang="en-US" altLang="zh-CN" sz="2200" spc="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200" spc="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nucleus</a:t>
            </a:r>
            <a:r>
              <a:rPr lang="en-US" altLang="zh-CN" sz="2200" spc="-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2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of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an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atom?</a:t>
            </a:r>
            <a:endParaRPr lang="en-US" altLang="zh-CN" sz="22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1" name="Text Box21"/>
          <p:cNvSpPr txBox="1"/>
          <p:nvPr/>
        </p:nvSpPr>
        <p:spPr>
          <a:xfrm>
            <a:off x="685800" y="3169141"/>
            <a:ext cx="4187577" cy="34192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92"/>
              </a:lnSpc>
            </a:pPr>
            <a:r>
              <a:rPr lang="en-US" altLang="zh-CN" sz="2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2.</a:t>
            </a:r>
            <a:r>
              <a:rPr lang="en-US" altLang="zh-CN" sz="2200" spc="1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What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1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are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quantum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numbers?</a:t>
            </a:r>
            <a:endParaRPr lang="en-US" altLang="zh-CN" sz="22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2" name="Text Box22"/>
          <p:cNvSpPr txBox="1"/>
          <p:nvPr/>
        </p:nvSpPr>
        <p:spPr>
          <a:xfrm>
            <a:off x="685800" y="3597639"/>
            <a:ext cx="6024360" cy="34192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92"/>
              </a:lnSpc>
            </a:pPr>
            <a:r>
              <a:rPr lang="en-US" altLang="zh-CN" sz="2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3.</a:t>
            </a:r>
            <a:r>
              <a:rPr lang="en-US" altLang="zh-CN" sz="2200" spc="1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What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do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these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quantum</a:t>
            </a:r>
            <a:r>
              <a:rPr lang="en-US" altLang="zh-CN" sz="2200" spc="-1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numbers</a:t>
            </a:r>
            <a:r>
              <a:rPr lang="en-US" altLang="zh-CN" sz="2200" spc="1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describe?</a:t>
            </a:r>
            <a:endParaRPr lang="en-US" altLang="zh-CN" sz="22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3" name="Text Box23"/>
          <p:cNvSpPr txBox="1"/>
          <p:nvPr/>
        </p:nvSpPr>
        <p:spPr>
          <a:xfrm>
            <a:off x="685800" y="4025883"/>
            <a:ext cx="6887809" cy="64367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457505" indent="-457505" algn="l" rtl="0">
              <a:lnSpc>
                <a:spcPts val="2534"/>
              </a:lnSpc>
            </a:pPr>
            <a:r>
              <a:rPr lang="en-US" altLang="zh-CN" sz="2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4.</a:t>
            </a:r>
            <a:r>
              <a:rPr lang="en-US" altLang="zh-CN" sz="2200" spc="116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How</a:t>
            </a:r>
            <a:r>
              <a:rPr lang="en-US" altLang="zh-CN" sz="2200" spc="1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do</a:t>
            </a:r>
            <a:r>
              <a:rPr lang="en-US" altLang="zh-CN" sz="2200" spc="-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we</a:t>
            </a:r>
            <a:r>
              <a:rPr lang="en-US" altLang="zh-CN" sz="2200" spc="1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compute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for</a:t>
            </a:r>
            <a:r>
              <a:rPr lang="en-US" altLang="zh-CN" sz="2200" spc="-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maximum</a:t>
            </a:r>
            <a:r>
              <a:rPr lang="en-US" altLang="zh-CN" sz="2200" spc="1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orbitals</a:t>
            </a:r>
            <a:r>
              <a:rPr lang="en-US" altLang="zh-CN" sz="2200" spc="-1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per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energy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level?</a:t>
            </a:r>
            <a:endParaRPr lang="en-US" altLang="zh-CN" sz="22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4" name="Text Box24"/>
          <p:cNvSpPr txBox="1"/>
          <p:nvPr/>
        </p:nvSpPr>
        <p:spPr>
          <a:xfrm>
            <a:off x="685800" y="4757403"/>
            <a:ext cx="6786850" cy="6437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457505" indent="-457505" algn="l" rtl="0">
              <a:lnSpc>
                <a:spcPts val="2534"/>
              </a:lnSpc>
            </a:pPr>
            <a:r>
              <a:rPr lang="en-US" altLang="zh-CN" sz="2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5.</a:t>
            </a:r>
            <a:r>
              <a:rPr lang="en-US" altLang="zh-CN" sz="2200" spc="1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How</a:t>
            </a:r>
            <a:r>
              <a:rPr lang="en-US" altLang="zh-CN" sz="2200" spc="1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do</a:t>
            </a:r>
            <a:r>
              <a:rPr lang="en-US" altLang="zh-CN" sz="2200" spc="-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we</a:t>
            </a:r>
            <a:r>
              <a:rPr lang="en-US" altLang="zh-CN" sz="2200" spc="1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compute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for</a:t>
            </a:r>
            <a:r>
              <a:rPr lang="en-US" altLang="zh-CN" sz="2200" spc="-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maximum</a:t>
            </a:r>
            <a:r>
              <a:rPr lang="en-US" altLang="zh-CN" sz="2200" spc="1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number</a:t>
            </a:r>
            <a:r>
              <a:rPr lang="en-US" altLang="zh-CN" sz="2200" spc="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3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of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electrons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per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-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energy</a:t>
            </a:r>
            <a:r>
              <a:rPr lang="en-US" altLang="zh-CN" sz="2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level?</a:t>
            </a:r>
            <a:endParaRPr lang="en-US" altLang="zh-CN" sz="22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pic>
        <p:nvPicPr>
          <p:cNvPr id="26" name="Image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80516"/>
          </a:xfrm>
          <a:prstGeom prst="rect">
            <a:avLst/>
          </a:prstGeom>
          <a:noFill/>
        </p:spPr>
      </p:pic>
      <p:pic>
        <p:nvPicPr>
          <p:cNvPr id="27" name="Image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685544"/>
            <a:ext cx="4724400" cy="4852416"/>
          </a:xfrm>
          <a:prstGeom prst="rect">
            <a:avLst/>
          </a:prstGeom>
          <a:noFill/>
        </p:spPr>
      </p:pic>
      <p:sp>
        <p:nvSpPr>
          <p:cNvPr id="28" name="Text Box28"/>
          <p:cNvSpPr txBox="1"/>
          <p:nvPr/>
        </p:nvSpPr>
        <p:spPr>
          <a:xfrm>
            <a:off x="4419600" y="5791200"/>
            <a:ext cx="1229868" cy="368808"/>
          </a:xfrm>
          <a:prstGeom prst="rect">
            <a:avLst/>
          </a:prstGeom>
          <a:solidFill>
            <a:srgbClr val="AC1E1A"/>
          </a:solidFill>
        </p:spPr>
        <p:txBody>
          <a:bodyPr wrap="square" lIns="0" tIns="0" rIns="0" rtlCol="0">
            <a:spAutoFit/>
          </a:bodyPr>
          <a:lstStyle/>
          <a:p>
            <a:pPr marL="92075" algn="l" rtl="0">
              <a:lnSpc>
                <a:spcPts val="2207"/>
              </a:lnSpc>
              <a:spcBef>
                <a:spcPts val="281"/>
              </a:spcBef>
            </a:pPr>
            <a:r>
              <a:rPr lang="en-US" altLang="zh-CN" sz="1800" b="1" spc="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ladder</a:t>
            </a:r>
            <a:endParaRPr lang="en-US" altLang="zh-CN" sz="18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29" name="Text Box29"/>
          <p:cNvSpPr txBox="1"/>
          <p:nvPr/>
        </p:nvSpPr>
        <p:spPr>
          <a:xfrm>
            <a:off x="2440813" y="818947"/>
            <a:ext cx="4598669" cy="5605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414"/>
              </a:lnSpc>
            </a:pPr>
            <a:r>
              <a:rPr lang="en-US" altLang="zh-CN" sz="3600" b="1" spc="-10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WHAT</a:t>
            </a:r>
            <a:r>
              <a:rPr lang="en-US" altLang="zh-CN" sz="3600" b="1" spc="-3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3600" b="1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CAN</a:t>
            </a:r>
            <a:r>
              <a:rPr lang="en-US" altLang="zh-CN" sz="3600" b="1" spc="-3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3600" b="1" spc="-3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YOU</a:t>
            </a:r>
            <a:r>
              <a:rPr lang="en-US" altLang="zh-CN" sz="3600" b="1" spc="-1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3600" b="1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SEE?</a:t>
            </a:r>
            <a:endParaRPr lang="en-US" altLang="zh-CN" sz="36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pic>
        <p:nvPicPr>
          <p:cNvPr id="31" name="Image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80516"/>
          </a:xfrm>
          <a:prstGeom prst="rect">
            <a:avLst/>
          </a:prstGeom>
          <a:noFill/>
        </p:spPr>
      </p:pic>
      <p:sp>
        <p:nvSpPr>
          <p:cNvPr id="32" name="Text Box32"/>
          <p:cNvSpPr txBox="1"/>
          <p:nvPr/>
        </p:nvSpPr>
        <p:spPr>
          <a:xfrm>
            <a:off x="2034540" y="935490"/>
            <a:ext cx="5108453" cy="62218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899"/>
              </a:lnSpc>
            </a:pPr>
            <a:r>
              <a:rPr lang="en-US" altLang="zh-CN" sz="4000" b="1" spc="-11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WHAT</a:t>
            </a:r>
            <a:r>
              <a:rPr lang="en-US" altLang="zh-CN" sz="4000" b="1" spc="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4000" b="1" spc="-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CAN</a:t>
            </a:r>
            <a:r>
              <a:rPr lang="en-US" altLang="zh-CN" sz="4000" b="1" spc="1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4000" b="1" spc="-4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YOU</a:t>
            </a:r>
            <a:r>
              <a:rPr lang="en-US" altLang="zh-CN" sz="4000" b="1" spc="-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40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SEE?</a:t>
            </a:r>
            <a:endParaRPr lang="en-US" altLang="zh-CN" sz="40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pic>
        <p:nvPicPr>
          <p:cNvPr id="34" name="Image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80516"/>
          </a:xfrm>
          <a:prstGeom prst="rect">
            <a:avLst/>
          </a:prstGeom>
          <a:noFill/>
        </p:spPr>
      </p:pic>
      <p:sp>
        <p:nvSpPr>
          <p:cNvPr id="35" name="Text Box35"/>
          <p:cNvSpPr txBox="1"/>
          <p:nvPr/>
        </p:nvSpPr>
        <p:spPr>
          <a:xfrm>
            <a:off x="629412" y="937260"/>
            <a:ext cx="7924800" cy="533400"/>
          </a:xfrm>
          <a:prstGeom prst="rect">
            <a:avLst/>
          </a:prstGeom>
          <a:solidFill>
            <a:srgbClr val="AC1E1A"/>
          </a:solidFill>
        </p:spPr>
        <p:txBody>
          <a:bodyPr wrap="square" lIns="0" tIns="0" rIns="0" rtlCol="0">
            <a:spAutoFit/>
          </a:bodyPr>
          <a:lstStyle/>
          <a:p>
            <a:pPr marL="300838" algn="l" rtl="0">
              <a:lnSpc>
                <a:spcPts val="3431"/>
              </a:lnSpc>
              <a:spcBef>
                <a:spcPts val="116"/>
              </a:spcBef>
            </a:pPr>
            <a:r>
              <a:rPr lang="en-US" altLang="zh-CN" sz="2800" b="1" spc="0" dirty="0">
                <a:solidFill>
                  <a:srgbClr val="F2D986"/>
                </a:solidFill>
                <a:latin typeface="Microsoft YaHei UI Light"/>
                <a:ea typeface="Microsoft YaHei UI Light"/>
                <a:cs typeface="Microsoft YaHei UI Light"/>
              </a:rPr>
              <a:t>ELECTRONIC</a:t>
            </a:r>
            <a:r>
              <a:rPr lang="en-US" altLang="zh-CN" sz="2800" b="1" spc="-44" dirty="0">
                <a:solidFill>
                  <a:srgbClr val="F2D986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b="1" spc="-30" dirty="0">
                <a:solidFill>
                  <a:srgbClr val="F2D986"/>
                </a:solidFill>
                <a:latin typeface="Microsoft YaHei UI Light"/>
                <a:ea typeface="Microsoft YaHei UI Light"/>
                <a:cs typeface="Microsoft YaHei UI Light"/>
              </a:rPr>
              <a:t>CONFIGURATION</a:t>
            </a:r>
            <a:r>
              <a:rPr lang="en-US" altLang="zh-CN" sz="2800" b="1" spc="-32" dirty="0">
                <a:solidFill>
                  <a:srgbClr val="F2D986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b="1" spc="3" dirty="0">
                <a:solidFill>
                  <a:srgbClr val="F2D986"/>
                </a:solidFill>
                <a:latin typeface="Microsoft YaHei UI Light"/>
                <a:ea typeface="Microsoft YaHei UI Light"/>
                <a:cs typeface="Microsoft YaHei UI Light"/>
              </a:rPr>
              <a:t>OF</a:t>
            </a:r>
            <a:r>
              <a:rPr lang="en-US" altLang="zh-CN" sz="2800" b="1" spc="-23" dirty="0">
                <a:solidFill>
                  <a:srgbClr val="F2D986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b="1" spc="-4" dirty="0">
                <a:solidFill>
                  <a:srgbClr val="F2D986"/>
                </a:solidFill>
                <a:latin typeface="Microsoft YaHei UI Light"/>
                <a:ea typeface="Microsoft YaHei UI Light"/>
                <a:cs typeface="Microsoft YaHei UI Light"/>
              </a:rPr>
              <a:t>AN</a:t>
            </a:r>
            <a:r>
              <a:rPr lang="en-US" altLang="zh-CN" sz="2800" b="1" spc="-6" dirty="0">
                <a:solidFill>
                  <a:srgbClr val="F2D986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800" b="1" spc="-126" dirty="0">
                <a:solidFill>
                  <a:srgbClr val="F2D986"/>
                </a:solidFill>
                <a:latin typeface="Microsoft YaHei UI Light"/>
                <a:ea typeface="Microsoft YaHei UI Light"/>
                <a:cs typeface="Microsoft YaHei UI Light"/>
              </a:rPr>
              <a:t>ATOM</a:t>
            </a:r>
            <a:endParaRPr lang="en-US" altLang="zh-CN" sz="28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36" name="Text Box36"/>
          <p:cNvSpPr txBox="1"/>
          <p:nvPr/>
        </p:nvSpPr>
        <p:spPr>
          <a:xfrm>
            <a:off x="701040" y="1560554"/>
            <a:ext cx="7086851" cy="70626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indent="457505" algn="l" rtl="0">
              <a:lnSpc>
                <a:spcPts val="2781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-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400" spc="-1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arrangement</a:t>
            </a:r>
            <a:r>
              <a:rPr lang="en-US" altLang="zh-CN" sz="2400" spc="1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electrons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400" spc="-1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orbital</a:t>
            </a:r>
            <a:r>
              <a:rPr lang="en-US" altLang="zh-CN" sz="2400" spc="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an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atom.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37" name="Text Box37"/>
          <p:cNvSpPr txBox="1"/>
          <p:nvPr/>
        </p:nvSpPr>
        <p:spPr>
          <a:xfrm>
            <a:off x="1158545" y="2292731"/>
            <a:ext cx="1953717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-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described</a:t>
            </a:r>
            <a:r>
              <a:rPr lang="en-US" altLang="zh-CN" sz="2400" spc="2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by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38" name="Text Box38"/>
          <p:cNvSpPr txBox="1"/>
          <p:nvPr/>
        </p:nvSpPr>
        <p:spPr>
          <a:xfrm>
            <a:off x="701040" y="2658491"/>
            <a:ext cx="7713877" cy="7056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78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a.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sz="2400" spc="-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number</a:t>
            </a:r>
            <a:r>
              <a:rPr lang="en-US" altLang="zh-CN" sz="2400" spc="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that</a:t>
            </a:r>
            <a:r>
              <a:rPr lang="en-US" altLang="zh-CN" sz="2400" spc="-1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designates</a:t>
            </a:r>
            <a:r>
              <a:rPr lang="en-US" altLang="zh-CN" sz="2400" spc="3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number</a:t>
            </a:r>
            <a:r>
              <a:rPr lang="en-US" altLang="zh-CN" sz="2400" spc="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principal</a:t>
            </a:r>
            <a:r>
              <a:rPr lang="en-US" altLang="zh-CN" sz="2400" spc="3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shell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b.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letter</a:t>
            </a:r>
            <a:r>
              <a:rPr lang="en-US" altLang="zh-CN" sz="2400" spc="-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that</a:t>
            </a:r>
            <a:r>
              <a:rPr lang="en-US" altLang="zh-CN" sz="2400" spc="-1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designates</a:t>
            </a:r>
            <a:r>
              <a:rPr lang="en-US" altLang="zh-CN" sz="2400" spc="2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400" spc="-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subshell</a:t>
            </a:r>
            <a:r>
              <a:rPr lang="en-US" altLang="zh-CN" sz="2400" spc="2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(orbital)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39" name="Text Box39"/>
          <p:cNvSpPr txBox="1"/>
          <p:nvPr/>
        </p:nvSpPr>
        <p:spPr>
          <a:xfrm>
            <a:off x="701040" y="3390265"/>
            <a:ext cx="7593481" cy="7056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78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c.</a:t>
            </a:r>
            <a:r>
              <a:rPr lang="en-US" altLang="zh-CN" sz="2400" spc="-1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subscript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that</a:t>
            </a:r>
            <a:r>
              <a:rPr lang="en-US" altLang="zh-CN" sz="2400" spc="-1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designates</a:t>
            </a:r>
            <a:r>
              <a:rPr lang="en-US" altLang="zh-CN" sz="2400" spc="3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number</a:t>
            </a:r>
            <a:r>
              <a:rPr lang="en-US" altLang="zh-CN" sz="2400" spc="1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400" spc="-1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electrons</a:t>
            </a:r>
            <a:r>
              <a:rPr lang="en-US" altLang="zh-CN" sz="2400" spc="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that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particular</a:t>
            </a:r>
            <a:r>
              <a:rPr lang="en-US" altLang="zh-CN" sz="2400" spc="1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subshell</a:t>
            </a:r>
            <a:r>
              <a:rPr lang="en-US" altLang="zh-CN" sz="2400" spc="1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(orbital)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40" name="Text Box40"/>
          <p:cNvSpPr txBox="1"/>
          <p:nvPr/>
        </p:nvSpPr>
        <p:spPr>
          <a:xfrm>
            <a:off x="701040" y="4487545"/>
            <a:ext cx="1306373" cy="3398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76"/>
              </a:lnSpc>
            </a:pPr>
            <a:r>
              <a:rPr lang="en-US" altLang="zh-CN" sz="24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Example: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41" name="Text Box41"/>
          <p:cNvSpPr txBox="1"/>
          <p:nvPr/>
        </p:nvSpPr>
        <p:spPr>
          <a:xfrm>
            <a:off x="701040" y="4853686"/>
            <a:ext cx="7156957" cy="7056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78"/>
              </a:lnSpc>
            </a:pPr>
            <a:r>
              <a:rPr lang="en-US" altLang="zh-CN" sz="2400" b="1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2p4</a:t>
            </a:r>
            <a:r>
              <a:rPr lang="en-US" altLang="zh-CN" sz="2400" b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indicates</a:t>
            </a:r>
            <a:r>
              <a:rPr lang="en-US" altLang="zh-CN" sz="2400" spc="3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4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electrons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400" spc="1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p</a:t>
            </a:r>
            <a:r>
              <a:rPr lang="en-US" altLang="zh-CN" sz="2400" spc="-1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subshell</a:t>
            </a:r>
            <a:r>
              <a:rPr lang="en-US" altLang="zh-CN" sz="2400" spc="2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2nd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shell.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42" name="Text Box42"/>
          <p:cNvSpPr txBox="1"/>
          <p:nvPr/>
        </p:nvSpPr>
        <p:spPr>
          <a:xfrm>
            <a:off x="701040" y="5585155"/>
            <a:ext cx="7088986" cy="7056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78"/>
              </a:lnSpc>
            </a:pPr>
            <a:r>
              <a:rPr lang="en-US" altLang="zh-CN" sz="2400" b="1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3d8</a:t>
            </a:r>
            <a:r>
              <a:rPr lang="en-US" altLang="zh-CN" sz="2400" b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indicates</a:t>
            </a:r>
            <a:r>
              <a:rPr lang="en-US" altLang="zh-CN" sz="2400" spc="3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8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electrons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2400" spc="1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</a:t>
            </a:r>
            <a:r>
              <a:rPr lang="en-US" altLang="zh-CN" sz="2400" spc="-1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subshell</a:t>
            </a:r>
            <a:r>
              <a:rPr lang="en-US" altLang="zh-CN" sz="2400" spc="2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3rd</a:t>
            </a:r>
            <a:r>
              <a:rPr lang="en-US" altLang="zh-CN" sz="24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shell.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9144000" cy="6324600"/>
          </a:xfrm>
          <a:prstGeom prst="rect">
            <a:avLst/>
          </a:prstGeom>
          <a:noFill/>
        </p:spPr>
      </p:pic>
      <p:sp>
        <p:nvSpPr>
          <p:cNvPr id="44" name="Text Box44"/>
          <p:cNvSpPr txBox="1"/>
          <p:nvPr/>
        </p:nvSpPr>
        <p:spPr>
          <a:xfrm>
            <a:off x="4222115" y="440656"/>
            <a:ext cx="4258143" cy="49887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28"/>
              </a:lnSpc>
            </a:pPr>
            <a:r>
              <a:rPr lang="en-US" altLang="zh-CN" sz="32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RULES</a:t>
            </a:r>
            <a:r>
              <a:rPr lang="en-US" altLang="zh-CN" sz="3200" spc="-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3200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FOR</a:t>
            </a:r>
            <a:r>
              <a:rPr lang="en-US" altLang="zh-CN" sz="3200" spc="1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3200" spc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ELECTRON</a:t>
            </a:r>
            <a:endParaRPr lang="en-US" altLang="zh-CN" sz="32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45" name="Text Box45"/>
          <p:cNvSpPr txBox="1"/>
          <p:nvPr/>
        </p:nvSpPr>
        <p:spPr>
          <a:xfrm>
            <a:off x="4987163" y="879259"/>
            <a:ext cx="3496559" cy="4992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31"/>
              </a:lnSpc>
            </a:pPr>
            <a:r>
              <a:rPr lang="en-US" altLang="zh-CN" sz="3200" spc="-2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CONFIGURATIONS</a:t>
            </a:r>
            <a:endParaRPr lang="en-US" altLang="zh-CN" sz="32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46" name="Text Box46"/>
          <p:cNvSpPr txBox="1"/>
          <p:nvPr/>
        </p:nvSpPr>
        <p:spPr>
          <a:xfrm>
            <a:off x="4130675" y="1527802"/>
            <a:ext cx="4335011" cy="84847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28600" indent="-228600" algn="l" rtl="0">
              <a:lnSpc>
                <a:spcPts val="2227"/>
              </a:lnSpc>
            </a:pPr>
            <a:r>
              <a:rPr lang="en-US" altLang="zh-CN" sz="2000" spc="0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</a:t>
            </a:r>
            <a:r>
              <a:rPr lang="en-US" altLang="zh-CN" sz="2000" spc="-1308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In</a:t>
            </a:r>
            <a:r>
              <a:rPr lang="en-US" altLang="zh-CN" sz="2000" spc="-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-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order</a:t>
            </a:r>
            <a:r>
              <a:rPr lang="en-US" altLang="zh-CN" sz="2000" spc="-1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to</a:t>
            </a:r>
            <a:r>
              <a:rPr lang="en-US" altLang="zh-CN" sz="2000" spc="-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write</a:t>
            </a:r>
            <a:r>
              <a:rPr lang="en-US" altLang="zh-CN" sz="2000" spc="-3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an</a:t>
            </a:r>
            <a:r>
              <a:rPr lang="en-US" altLang="zh-CN" sz="2000" spc="-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-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electron</a:t>
            </a:r>
            <a:r>
              <a:rPr lang="en-US" altLang="zh-CN" sz="2000" spc="59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configuration,</a:t>
            </a:r>
            <a:r>
              <a:rPr lang="en-US" altLang="zh-CN" sz="2000" spc="-5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we</a:t>
            </a:r>
            <a:r>
              <a:rPr lang="en-US" altLang="zh-CN" sz="2000" spc="-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need</a:t>
            </a:r>
            <a:r>
              <a:rPr lang="en-US" altLang="zh-CN" sz="2000" spc="-1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to</a:t>
            </a:r>
            <a:r>
              <a:rPr lang="en-US" altLang="zh-CN" sz="2000" spc="-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know</a:t>
            </a:r>
            <a:r>
              <a:rPr lang="en-US" altLang="zh-CN" sz="20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0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RULES.</a:t>
            </a:r>
            <a:endParaRPr lang="en-US" altLang="zh-CN" sz="20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47" name="Text Box47"/>
          <p:cNvSpPr txBox="1"/>
          <p:nvPr/>
        </p:nvSpPr>
        <p:spPr>
          <a:xfrm>
            <a:off x="4130675" y="2460490"/>
            <a:ext cx="2904167" cy="58025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28600" indent="-228600" algn="l" rtl="0">
              <a:lnSpc>
                <a:spcPts val="2284"/>
              </a:lnSpc>
            </a:pPr>
            <a:r>
              <a:rPr lang="en-US" altLang="zh-CN" sz="2000" spc="0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</a:t>
            </a:r>
            <a:r>
              <a:rPr lang="en-US" altLang="zh-CN" sz="2000" spc="-1308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 </a:t>
            </a:r>
            <a:r>
              <a:rPr lang="en-US" altLang="zh-CN" sz="2000" b="1" spc="0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3</a:t>
            </a:r>
            <a:r>
              <a:rPr lang="en-US" altLang="zh-CN" sz="2000" b="1" spc="-7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6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rules</a:t>
            </a:r>
            <a:r>
              <a:rPr lang="en-US" altLang="zh-CN" sz="2000" b="1" spc="-48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3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govern</a:t>
            </a:r>
            <a:r>
              <a:rPr lang="en-US" altLang="zh-CN" sz="2000" b="1" spc="-51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-2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electron</a:t>
            </a:r>
            <a:r>
              <a:rPr lang="en-US" altLang="zh-CN" sz="2000" b="1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b="1" spc="2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configurations.</a:t>
            </a:r>
            <a:endParaRPr lang="en-US" altLang="zh-CN" sz="20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48" name="Text Box48"/>
          <p:cNvSpPr txBox="1"/>
          <p:nvPr/>
        </p:nvSpPr>
        <p:spPr>
          <a:xfrm>
            <a:off x="4587875" y="3063071"/>
            <a:ext cx="2056426" cy="32528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324"/>
              </a:lnSpc>
            </a:pPr>
            <a:r>
              <a:rPr lang="en-US" altLang="zh-CN" sz="1900" b="1" spc="6" dirty="0" smtClean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au</a:t>
            </a:r>
            <a:r>
              <a:rPr lang="en-US" altLang="zh-CN" sz="1900" b="1" spc="-29" dirty="0" smtClean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2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Principle</a:t>
            </a:r>
            <a:endParaRPr lang="en-US" altLang="zh-CN" sz="1900" dirty="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49" name="Text Box49"/>
          <p:cNvSpPr txBox="1"/>
          <p:nvPr/>
        </p:nvSpPr>
        <p:spPr>
          <a:xfrm>
            <a:off x="4587875" y="3381586"/>
            <a:ext cx="2827763" cy="29521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324"/>
              </a:lnSpc>
            </a:pPr>
            <a:r>
              <a:rPr lang="en-US" altLang="zh-CN" sz="1900" spc="0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</a:t>
            </a:r>
            <a:r>
              <a:rPr lang="en-US" altLang="zh-CN" sz="1900" spc="-1153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 </a:t>
            </a:r>
            <a:r>
              <a:rPr lang="en-US" altLang="zh-CN" sz="1900" b="1" spc="-16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Pauli</a:t>
            </a:r>
            <a:r>
              <a:rPr lang="en-US" altLang="zh-CN" sz="1900" b="1" spc="-36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1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Exclusion</a:t>
            </a:r>
            <a:r>
              <a:rPr lang="en-US" altLang="zh-CN" sz="1900" b="1" spc="-30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2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Principle</a:t>
            </a:r>
            <a:endParaRPr lang="en-US" altLang="zh-CN" sz="19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50" name="Text Box50"/>
          <p:cNvSpPr txBox="1"/>
          <p:nvPr/>
        </p:nvSpPr>
        <p:spPr>
          <a:xfrm>
            <a:off x="4587875" y="3700103"/>
            <a:ext cx="1544824" cy="29521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324"/>
              </a:lnSpc>
            </a:pPr>
            <a:r>
              <a:rPr lang="en-US" altLang="zh-CN" sz="1900" spc="0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</a:t>
            </a:r>
            <a:r>
              <a:rPr lang="en-US" altLang="zh-CN" sz="1900" spc="-1153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 </a:t>
            </a:r>
            <a:r>
              <a:rPr lang="en-US" altLang="zh-CN" sz="1900" b="1" spc="0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Hund</a:t>
            </a:r>
            <a:r>
              <a:rPr lang="en-US" altLang="zh-CN" sz="1900" b="1" spc="-84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’s</a:t>
            </a:r>
            <a:r>
              <a:rPr lang="en-US" altLang="zh-CN" sz="1900" b="1" spc="-30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3" dirty="0">
                <a:solidFill>
                  <a:srgbClr val="FFFF00"/>
                </a:solidFill>
                <a:latin typeface="Microsoft YaHei UI Light"/>
                <a:ea typeface="Microsoft YaHei UI Light"/>
                <a:cs typeface="Microsoft YaHei UI Light"/>
              </a:rPr>
              <a:t>Rule</a:t>
            </a:r>
            <a:endParaRPr lang="en-US" altLang="zh-CN" sz="19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51" name="Text Box51"/>
          <p:cNvSpPr txBox="1"/>
          <p:nvPr/>
        </p:nvSpPr>
        <p:spPr>
          <a:xfrm>
            <a:off x="4130675" y="4079359"/>
            <a:ext cx="4139549" cy="84872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28600" indent="-228600" algn="l" rtl="0">
              <a:lnSpc>
                <a:spcPts val="2228"/>
              </a:lnSpc>
            </a:pPr>
            <a:r>
              <a:rPr lang="en-US" altLang="zh-CN" sz="2000" spc="0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</a:t>
            </a:r>
            <a:r>
              <a:rPr lang="en-US" altLang="zh-CN" sz="2000" spc="-1308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 </a:t>
            </a:r>
            <a:r>
              <a:rPr lang="en-US" altLang="zh-CN" sz="2000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Using</a:t>
            </a:r>
            <a:r>
              <a:rPr lang="en-US" altLang="zh-CN" sz="2000" spc="-2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000" spc="-3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orbital</a:t>
            </a:r>
            <a:r>
              <a:rPr lang="en-US" altLang="zh-CN" sz="2000" spc="-4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filling</a:t>
            </a:r>
            <a:r>
              <a:rPr lang="en-US" altLang="zh-CN" sz="2000" spc="-2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diagram</a:t>
            </a:r>
            <a:r>
              <a:rPr lang="en-US" altLang="zh-CN" sz="2000" spc="-3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at</a:t>
            </a:r>
            <a:r>
              <a:rPr lang="en-US" altLang="zh-CN" sz="20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2000" spc="-2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right</a:t>
            </a:r>
            <a:r>
              <a:rPr lang="en-US" altLang="zh-CN" sz="2000" spc="-3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will</a:t>
            </a:r>
            <a:r>
              <a:rPr lang="en-US" altLang="zh-CN" sz="2000" spc="-1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help</a:t>
            </a:r>
            <a:r>
              <a:rPr lang="en-US" altLang="zh-CN" sz="2000" spc="-1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you</a:t>
            </a:r>
            <a:r>
              <a:rPr lang="en-US" altLang="zh-CN" sz="2000" spc="-1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-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figure</a:t>
            </a:r>
            <a:r>
              <a:rPr lang="en-US" altLang="zh-CN" sz="2000" spc="-3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out</a:t>
            </a:r>
            <a:r>
              <a:rPr lang="en-US" altLang="zh-CN" sz="20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HOW</a:t>
            </a:r>
            <a:r>
              <a:rPr lang="en-US" altLang="zh-CN" sz="2000" spc="-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to</a:t>
            </a:r>
            <a:r>
              <a:rPr lang="en-US" altLang="zh-CN" sz="2000" spc="-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write</a:t>
            </a:r>
            <a:r>
              <a:rPr lang="en-US" altLang="zh-CN" sz="2000" spc="-4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2000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them</a:t>
            </a:r>
            <a:endParaRPr lang="en-US" altLang="zh-CN" sz="20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52" name="Text Box52"/>
          <p:cNvSpPr txBox="1"/>
          <p:nvPr/>
        </p:nvSpPr>
        <p:spPr>
          <a:xfrm>
            <a:off x="4587875" y="4950036"/>
            <a:ext cx="3955233" cy="106028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28600" indent="-228600" algn="l" rtl="0">
              <a:lnSpc>
                <a:spcPts val="2087"/>
              </a:lnSpc>
            </a:pPr>
            <a:r>
              <a:rPr lang="en-US" altLang="zh-CN" sz="1900" spc="0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</a:t>
            </a:r>
            <a:r>
              <a:rPr lang="en-US" altLang="zh-CN" sz="1900" spc="-1153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 </a:t>
            </a:r>
            <a:r>
              <a:rPr lang="en-US" altLang="zh-CN" sz="1900" spc="1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Start</a:t>
            </a:r>
            <a:r>
              <a:rPr lang="en-US" altLang="zh-CN" sz="19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with</a:t>
            </a:r>
            <a:r>
              <a:rPr lang="en-US" altLang="zh-CN" sz="1900" spc="2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1900" spc="1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1s</a:t>
            </a:r>
            <a:r>
              <a:rPr lang="en-US" altLang="zh-CN" sz="19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orbital.</a:t>
            </a:r>
            <a:r>
              <a:rPr lang="en-US" altLang="zh-CN" sz="1900" spc="56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Fill</a:t>
            </a:r>
            <a:r>
              <a:rPr lang="en-US" altLang="zh-CN" sz="19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each</a:t>
            </a:r>
            <a:r>
              <a:rPr lang="en-US" altLang="zh-CN" sz="19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orbital</a:t>
            </a:r>
            <a:r>
              <a:rPr lang="en-US" altLang="zh-CN" sz="1900" spc="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completely</a:t>
            </a:r>
            <a:r>
              <a:rPr lang="en-US" altLang="zh-CN" sz="1900" spc="1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and</a:t>
            </a:r>
            <a:r>
              <a:rPr lang="en-US" altLang="zh-CN" sz="1900" spc="1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then</a:t>
            </a:r>
            <a:r>
              <a:rPr lang="en-US" altLang="zh-CN" sz="1900" spc="1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go</a:t>
            </a:r>
            <a:r>
              <a:rPr lang="en-US" altLang="zh-CN" sz="1900" spc="-1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to</a:t>
            </a:r>
            <a:r>
              <a:rPr lang="en-US" altLang="zh-CN" sz="19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1900" spc="1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next</a:t>
            </a:r>
            <a:r>
              <a:rPr lang="en-US" altLang="zh-CN" sz="1900" spc="1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one,</a:t>
            </a:r>
            <a:r>
              <a:rPr lang="en-US" altLang="zh-CN" sz="19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until</a:t>
            </a:r>
            <a:r>
              <a:rPr lang="en-US" altLang="zh-CN" sz="1900" spc="2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all</a:t>
            </a:r>
            <a:r>
              <a:rPr lang="en-US" altLang="zh-CN" sz="19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2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of</a:t>
            </a:r>
            <a:r>
              <a:rPr lang="en-US" altLang="zh-CN" sz="1900" spc="1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1900" spc="56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elements</a:t>
            </a:r>
            <a:r>
              <a:rPr lang="en-US" altLang="zh-CN" sz="1900" spc="4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have</a:t>
            </a:r>
            <a:r>
              <a:rPr lang="en-US" altLang="zh-CN" sz="1900" spc="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been</a:t>
            </a:r>
            <a:r>
              <a:rPr lang="en-US" altLang="zh-CN" sz="1900" spc="1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acounted</a:t>
            </a:r>
            <a:r>
              <a:rPr lang="en-US" altLang="zh-CN" sz="1900" spc="2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6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for.</a:t>
            </a:r>
            <a:endParaRPr lang="en-US" altLang="zh-CN" sz="19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pic>
        <p:nvPicPr>
          <p:cNvPr id="54" name="Image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80516"/>
          </a:xfrm>
          <a:prstGeom prst="rect">
            <a:avLst/>
          </a:prstGeom>
          <a:noFill/>
        </p:spPr>
      </p:pic>
      <p:sp>
        <p:nvSpPr>
          <p:cNvPr id="55" name="Text Box55"/>
          <p:cNvSpPr txBox="1"/>
          <p:nvPr/>
        </p:nvSpPr>
        <p:spPr>
          <a:xfrm>
            <a:off x="701040" y="1451864"/>
            <a:ext cx="6708700" cy="50977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014"/>
              </a:lnSpc>
            </a:pPr>
            <a:r>
              <a:rPr lang="en-US" altLang="zh-CN" sz="3600" b="1" spc="0" dirty="0">
                <a:solidFill>
                  <a:srgbClr val="F2D986"/>
                </a:solidFill>
                <a:latin typeface="Arial"/>
                <a:ea typeface="Arial"/>
                <a:cs typeface="Arial"/>
              </a:rPr>
              <a:t>a.</a:t>
            </a:r>
            <a:r>
              <a:rPr lang="en-US" altLang="zh-CN" sz="3600" b="1" dirty="0">
                <a:solidFill>
                  <a:srgbClr val="F2D986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b="1" spc="-5" dirty="0">
                <a:solidFill>
                  <a:srgbClr val="F2D986"/>
                </a:solidFill>
                <a:latin typeface="Arial"/>
                <a:ea typeface="Arial"/>
                <a:cs typeface="Arial"/>
              </a:rPr>
              <a:t>AUFBAU</a:t>
            </a:r>
            <a:r>
              <a:rPr lang="en-US" altLang="zh-CN" sz="2800" b="1" spc="38" dirty="0">
                <a:solidFill>
                  <a:srgbClr val="F2D986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b="1" spc="-2" dirty="0">
                <a:solidFill>
                  <a:srgbClr val="F2D986"/>
                </a:solidFill>
                <a:latin typeface="Arial"/>
                <a:ea typeface="Arial"/>
                <a:cs typeface="Arial"/>
              </a:rPr>
              <a:t>(BUILDING-UP)</a:t>
            </a:r>
            <a:r>
              <a:rPr lang="en-US" altLang="zh-CN" sz="2800" b="1" spc="42" dirty="0">
                <a:solidFill>
                  <a:srgbClr val="F2D986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b="1" spc="-4" dirty="0">
                <a:solidFill>
                  <a:srgbClr val="F2D986"/>
                </a:solidFill>
                <a:latin typeface="Arial"/>
                <a:ea typeface="Arial"/>
                <a:cs typeface="Arial"/>
              </a:rPr>
              <a:t>PRINCIPLE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  <p:sp>
        <p:nvSpPr>
          <p:cNvPr id="56" name="Text Box56"/>
          <p:cNvSpPr txBox="1"/>
          <p:nvPr/>
        </p:nvSpPr>
        <p:spPr>
          <a:xfrm>
            <a:off x="1158545" y="2548868"/>
            <a:ext cx="6794532" cy="16077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just" rtl="0">
              <a:lnSpc>
                <a:spcPts val="4220"/>
              </a:lnSpc>
            </a:pPr>
            <a:r>
              <a:rPr lang="en-US" altLang="zh-CN" sz="3600" spc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“Electrons</a:t>
            </a:r>
            <a:r>
              <a:rPr lang="en-US" altLang="zh-CN" sz="3600" spc="-2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an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atom</a:t>
            </a:r>
            <a:r>
              <a:rPr lang="en-US" altLang="zh-CN" sz="3600" spc="-1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occupy</a:t>
            </a:r>
            <a:r>
              <a:rPr lang="en-US" altLang="zh-CN" sz="3600" spc="-1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first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lowest</a:t>
            </a:r>
            <a:r>
              <a:rPr lang="en-US" altLang="zh-CN" sz="3600" spc="-1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possible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energy</a:t>
            </a:r>
            <a:r>
              <a:rPr lang="en-US" altLang="zh-CN" sz="3600" spc="-1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levels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and/or</a:t>
            </a:r>
            <a:r>
              <a:rPr lang="en-US" altLang="zh-CN" sz="3600" spc="-1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orbitals.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”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57" name="Text Box57"/>
          <p:cNvSpPr txBox="1"/>
          <p:nvPr/>
        </p:nvSpPr>
        <p:spPr>
          <a:xfrm>
            <a:off x="701040" y="4744339"/>
            <a:ext cx="7557210" cy="10584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457505" indent="-457505" algn="l" rtl="0">
              <a:lnSpc>
                <a:spcPts val="4167"/>
              </a:lnSpc>
            </a:pP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Order: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1s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2s</a:t>
            </a:r>
            <a:r>
              <a:rPr lang="en-US" altLang="zh-CN" sz="3600" spc="-1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2p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3s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3p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4s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3d</a:t>
            </a:r>
            <a:r>
              <a:rPr lang="en-US" altLang="zh-CN" sz="3600" spc="-1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4p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5s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4d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5p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6s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4f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5d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6p</a:t>
            </a:r>
            <a:r>
              <a:rPr lang="en-US" altLang="zh-CN" sz="3600" spc="-2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7s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5f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6d</a:t>
            </a:r>
            <a:r>
              <a:rPr lang="en-US" altLang="zh-CN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7p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9144000" cy="6832600"/>
          </a:xfrm>
          <a:prstGeom prst="rect">
            <a:avLst/>
          </a:prstGeom>
          <a:noFill/>
        </p:spPr>
      </p:pic>
      <p:grpSp>
        <p:nvGrpSpPr>
          <p:cNvPr id="59" name="Group59"/>
          <p:cNvGrpSpPr/>
          <p:nvPr/>
        </p:nvGrpSpPr>
        <p:grpSpPr>
          <a:xfrm>
            <a:off x="0" y="0"/>
            <a:ext cx="9144000" cy="6444996"/>
            <a:chOff x="0" y="0"/>
            <a:chExt cx="9144000" cy="6444996"/>
          </a:xfrm>
        </p:grpSpPr>
        <p:pic>
          <p:nvPicPr>
            <p:cNvPr id="60" name="Image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1880616"/>
            </a:xfrm>
            <a:prstGeom prst="rect">
              <a:avLst/>
            </a:prstGeom>
            <a:noFill/>
          </p:spPr>
        </p:pic>
        <p:sp>
          <p:nvSpPr>
            <p:cNvPr id="61" name="Path61"/>
            <p:cNvSpPr/>
            <p:nvPr/>
          </p:nvSpPr>
          <p:spPr>
            <a:xfrm>
              <a:off x="3048000" y="1816608"/>
              <a:ext cx="5791200" cy="3276600"/>
            </a:xfrm>
            <a:custGeom>
              <a:avLst/>
              <a:gdLst/>
              <a:ahLst/>
              <a:cxnLst/>
              <a:rect l="l" t="t" r="r" b="b"/>
              <a:pathLst>
                <a:path w="5791200" h="3276600">
                  <a:moveTo>
                    <a:pt x="0" y="3276600"/>
                  </a:moveTo>
                  <a:lnTo>
                    <a:pt x="5791200" y="32766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276600"/>
                  </a:lnTo>
                  <a:close/>
                </a:path>
              </a:pathLst>
            </a:custGeom>
            <a:solidFill>
              <a:srgbClr val="AC1E1A">
                <a:alpha val="45098"/>
              </a:srgbClr>
            </a:solidFill>
            <a:ln w="0" cap="sq">
              <a:solidFill>
                <a:srgbClr val="AC1E1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62" name="Image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6852" y="1787652"/>
              <a:ext cx="419100" cy="477012"/>
            </a:xfrm>
            <a:prstGeom prst="rect">
              <a:avLst/>
            </a:prstGeom>
            <a:noFill/>
          </p:spPr>
        </p:pic>
        <p:pic>
          <p:nvPicPr>
            <p:cNvPr id="63" name="Image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17164" y="1748028"/>
              <a:ext cx="5074921" cy="541020"/>
            </a:xfrm>
            <a:prstGeom prst="rect">
              <a:avLst/>
            </a:prstGeom>
            <a:noFill/>
          </p:spPr>
        </p:pic>
        <p:pic>
          <p:nvPicPr>
            <p:cNvPr id="64" name="Image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06852" y="2170176"/>
              <a:ext cx="419100" cy="477012"/>
            </a:xfrm>
            <a:prstGeom prst="rect">
              <a:avLst/>
            </a:prstGeom>
            <a:noFill/>
          </p:spPr>
        </p:pic>
        <p:pic>
          <p:nvPicPr>
            <p:cNvPr id="65" name="Image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17164" y="2130552"/>
              <a:ext cx="5769864" cy="1306068"/>
            </a:xfrm>
            <a:prstGeom prst="rect">
              <a:avLst/>
            </a:prstGeom>
            <a:noFill/>
          </p:spPr>
        </p:pic>
        <p:pic>
          <p:nvPicPr>
            <p:cNvPr id="66" name="Image6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06852" y="3316224"/>
              <a:ext cx="419100" cy="477012"/>
            </a:xfrm>
            <a:prstGeom prst="rect">
              <a:avLst/>
            </a:prstGeom>
            <a:noFill/>
          </p:spPr>
        </p:pic>
        <p:pic>
          <p:nvPicPr>
            <p:cNvPr id="67" name="Image6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17164" y="3276600"/>
              <a:ext cx="3390900" cy="541020"/>
            </a:xfrm>
            <a:prstGeom prst="rect">
              <a:avLst/>
            </a:prstGeom>
            <a:noFill/>
          </p:spPr>
        </p:pic>
        <p:pic>
          <p:nvPicPr>
            <p:cNvPr id="68" name="Image6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06852" y="3698748"/>
              <a:ext cx="419100" cy="477012"/>
            </a:xfrm>
            <a:prstGeom prst="rect">
              <a:avLst/>
            </a:prstGeom>
            <a:noFill/>
          </p:spPr>
        </p:pic>
        <p:pic>
          <p:nvPicPr>
            <p:cNvPr id="69" name="Image6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17164" y="3659124"/>
              <a:ext cx="5684522" cy="795528"/>
            </a:xfrm>
            <a:prstGeom prst="rect">
              <a:avLst/>
            </a:prstGeom>
            <a:noFill/>
          </p:spPr>
        </p:pic>
        <p:pic>
          <p:nvPicPr>
            <p:cNvPr id="70" name="Image7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06852" y="4334256"/>
              <a:ext cx="419100" cy="477012"/>
            </a:xfrm>
            <a:prstGeom prst="rect">
              <a:avLst/>
            </a:prstGeom>
            <a:noFill/>
          </p:spPr>
        </p:pic>
        <p:pic>
          <p:nvPicPr>
            <p:cNvPr id="71" name="Image7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17164" y="4294632"/>
              <a:ext cx="5326380" cy="797052"/>
            </a:xfrm>
            <a:prstGeom prst="rect">
              <a:avLst/>
            </a:prstGeom>
            <a:noFill/>
          </p:spPr>
        </p:pic>
        <p:pic>
          <p:nvPicPr>
            <p:cNvPr id="72" name="Image7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4800" y="1776984"/>
              <a:ext cx="2743200" cy="2362200"/>
            </a:xfrm>
            <a:prstGeom prst="rect">
              <a:avLst/>
            </a:prstGeom>
            <a:noFill/>
          </p:spPr>
        </p:pic>
        <p:pic>
          <p:nvPicPr>
            <p:cNvPr id="73" name="Image7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00228" y="4152900"/>
              <a:ext cx="2758440" cy="943356"/>
            </a:xfrm>
            <a:prstGeom prst="rect">
              <a:avLst/>
            </a:prstGeom>
            <a:noFill/>
          </p:spPr>
        </p:pic>
        <p:pic>
          <p:nvPicPr>
            <p:cNvPr id="74" name="Image7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99388" y="5100828"/>
              <a:ext cx="7639812" cy="1344168"/>
            </a:xfrm>
            <a:prstGeom prst="rect">
              <a:avLst/>
            </a:prstGeom>
            <a:noFill/>
          </p:spPr>
        </p:pic>
      </p:grpSp>
      <p:sp>
        <p:nvSpPr>
          <p:cNvPr id="75" name="Text Box75"/>
          <p:cNvSpPr txBox="1"/>
          <p:nvPr/>
        </p:nvSpPr>
        <p:spPr>
          <a:xfrm>
            <a:off x="243840" y="650587"/>
            <a:ext cx="7385638" cy="93778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692"/>
              </a:lnSpc>
            </a:pPr>
            <a:r>
              <a:rPr lang="en-US" altLang="zh-CN" sz="3200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NO</a:t>
            </a:r>
            <a:r>
              <a:rPr lang="en-US" altLang="zh-CN" sz="3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3200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MORE</a:t>
            </a:r>
            <a:r>
              <a:rPr lang="en-US" altLang="zh-CN" sz="3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3200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THAN</a:t>
            </a:r>
            <a:r>
              <a:rPr lang="en-US" altLang="zh-CN" sz="3200" spc="-1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3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2</a:t>
            </a:r>
            <a:r>
              <a:rPr lang="en-US" altLang="zh-CN" sz="3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3200" spc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ELECTRONS</a:t>
            </a:r>
            <a:r>
              <a:rPr lang="en-US" altLang="zh-CN" sz="3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3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IN</a:t>
            </a:r>
            <a:r>
              <a:rPr lang="en-US" altLang="zh-CN" sz="3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3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ANY</a:t>
            </a:r>
            <a:r>
              <a:rPr lang="en-US" altLang="zh-CN" sz="32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3200" spc="-5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ORBITAL</a:t>
            </a:r>
            <a:r>
              <a:rPr lang="en-US" altLang="zh-CN" sz="32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…EVER.</a:t>
            </a:r>
            <a:endParaRPr lang="en-US" altLang="zh-CN" sz="32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76" name="Text Box76"/>
          <p:cNvSpPr txBox="1"/>
          <p:nvPr/>
        </p:nvSpPr>
        <p:spPr>
          <a:xfrm>
            <a:off x="3140075" y="1816057"/>
            <a:ext cx="5017044" cy="29521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324"/>
              </a:lnSpc>
            </a:pPr>
            <a:r>
              <a:rPr lang="en-US" altLang="zh-CN" sz="1900" spc="0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</a:t>
            </a:r>
            <a:r>
              <a:rPr lang="en-US" altLang="zh-CN" sz="1900" spc="-1153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 </a:t>
            </a:r>
            <a:r>
              <a:rPr lang="en-US" altLang="zh-CN" sz="1900" spc="-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1900" spc="1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next</a:t>
            </a:r>
            <a:r>
              <a:rPr lang="en-US" altLang="zh-CN" sz="1900" spc="1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rule</a:t>
            </a:r>
            <a:r>
              <a:rPr lang="en-US" altLang="zh-CN" sz="1900" spc="2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is</a:t>
            </a:r>
            <a:r>
              <a:rPr lang="en-US" altLang="zh-CN" sz="1900" spc="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1900" spc="1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2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Pauli</a:t>
            </a:r>
            <a:r>
              <a:rPr lang="en-US" altLang="zh-CN" sz="1900" spc="1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Exclusion</a:t>
            </a:r>
            <a:r>
              <a:rPr lang="en-US" altLang="zh-CN" sz="1900" spc="3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Principle.</a:t>
            </a:r>
            <a:endParaRPr lang="en-US" altLang="zh-CN" sz="19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77" name="Text Box77"/>
          <p:cNvSpPr txBox="1"/>
          <p:nvPr/>
        </p:nvSpPr>
        <p:spPr>
          <a:xfrm>
            <a:off x="3140075" y="2198581"/>
            <a:ext cx="5636121" cy="106064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28600" indent="-228600" algn="l" rtl="0">
              <a:lnSpc>
                <a:spcPts val="2088"/>
              </a:lnSpc>
            </a:pPr>
            <a:r>
              <a:rPr lang="en-US" altLang="zh-CN" sz="1900" spc="0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</a:t>
            </a:r>
            <a:r>
              <a:rPr lang="en-US" altLang="zh-CN" sz="1900" spc="-1153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 </a:t>
            </a:r>
            <a:r>
              <a:rPr lang="en-US" altLang="zh-CN" sz="19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“No</a:t>
            </a:r>
            <a:r>
              <a:rPr lang="en-US" altLang="zh-CN" sz="1900" b="1" spc="-2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two</a:t>
            </a:r>
            <a:r>
              <a:rPr lang="en-US" altLang="zh-CN" sz="1900" b="1" spc="-1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electrons</a:t>
            </a:r>
            <a:r>
              <a:rPr lang="en-US" altLang="zh-CN" sz="1900" b="1" spc="-3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in</a:t>
            </a:r>
            <a:r>
              <a:rPr lang="en-US" altLang="zh-CN" sz="1900" b="1" spc="-1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1900" b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same</a:t>
            </a:r>
            <a:r>
              <a:rPr lang="en-US" altLang="zh-CN" sz="1900" b="1" spc="-1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atom</a:t>
            </a:r>
            <a:r>
              <a:rPr lang="en-US" altLang="zh-CN" sz="1900" b="1" spc="-4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can</a:t>
            </a:r>
            <a:r>
              <a:rPr lang="en-US" altLang="zh-CN" sz="1900" b="1" spc="-1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have</a:t>
            </a:r>
            <a:r>
              <a:rPr lang="en-US" altLang="zh-CN" sz="1900" b="1" spc="-1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1900" b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same</a:t>
            </a:r>
            <a:r>
              <a:rPr lang="en-US" altLang="zh-CN" sz="1900" b="1" spc="-1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set</a:t>
            </a:r>
            <a:r>
              <a:rPr lang="en-US" altLang="zh-CN" sz="1900" b="1" spc="-1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-2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of</a:t>
            </a:r>
            <a:r>
              <a:rPr lang="en-US" altLang="zh-CN" sz="1900" b="1" spc="-1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four</a:t>
            </a:r>
            <a:r>
              <a:rPr lang="en-US" altLang="zh-CN" sz="1900" b="1" spc="-3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quantum</a:t>
            </a:r>
            <a:r>
              <a:rPr lang="en-US" altLang="zh-CN" sz="1900" b="1" spc="-4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numbers,</a:t>
            </a:r>
            <a:r>
              <a:rPr lang="en-US" altLang="zh-CN" sz="1900" b="1" spc="-3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i.e.,</a:t>
            </a:r>
            <a:r>
              <a:rPr lang="en-US" altLang="zh-CN" sz="1900" b="1" spc="-3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1900" b="1" spc="56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maximum</a:t>
            </a:r>
            <a:r>
              <a:rPr lang="en-US" altLang="zh-CN" sz="1900" b="1" spc="-4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number</a:t>
            </a:r>
            <a:r>
              <a:rPr lang="en-US" altLang="zh-CN" sz="1900" b="1" spc="-4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-2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of</a:t>
            </a:r>
            <a:r>
              <a:rPr lang="en-US" altLang="zh-CN" sz="1900" b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-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electron</a:t>
            </a:r>
            <a:r>
              <a:rPr lang="en-US" altLang="zh-CN" sz="1900" b="1" spc="-3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in</a:t>
            </a:r>
            <a:r>
              <a:rPr lang="en-US" altLang="zh-CN" sz="1900" b="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-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an</a:t>
            </a:r>
            <a:r>
              <a:rPr lang="en-US" altLang="zh-CN" sz="1900" b="1" spc="-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orbital</a:t>
            </a:r>
            <a:r>
              <a:rPr lang="en-US" altLang="zh-CN" sz="1900" b="1" spc="-4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is</a:t>
            </a:r>
            <a:r>
              <a:rPr lang="en-US" altLang="zh-CN" sz="1900" b="1" spc="56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limited</a:t>
            </a:r>
            <a:r>
              <a:rPr lang="en-US" altLang="zh-CN" sz="1900" b="1" spc="-3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to</a:t>
            </a:r>
            <a:r>
              <a:rPr lang="en-US" altLang="zh-CN" sz="1900" b="1" spc="-1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b="1" spc="-6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two.</a:t>
            </a:r>
            <a:r>
              <a:rPr lang="en-US" altLang="zh-CN" sz="1900" b="1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”</a:t>
            </a:r>
            <a:endParaRPr lang="en-US" altLang="zh-CN" sz="19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78" name="Text Box78"/>
          <p:cNvSpPr txBox="1"/>
          <p:nvPr/>
        </p:nvSpPr>
        <p:spPr>
          <a:xfrm>
            <a:off x="3140075" y="3345011"/>
            <a:ext cx="3332464" cy="29521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324"/>
              </a:lnSpc>
            </a:pPr>
            <a:r>
              <a:rPr lang="en-US" altLang="zh-CN" sz="1900" spc="0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</a:t>
            </a:r>
            <a:r>
              <a:rPr lang="en-US" altLang="zh-CN" sz="1900" spc="-1153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 </a:t>
            </a:r>
            <a:r>
              <a:rPr lang="en-US" altLang="zh-CN" sz="1900" spc="-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</a:t>
            </a:r>
            <a:r>
              <a:rPr lang="en-US" altLang="zh-CN" sz="1900" spc="1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spins</a:t>
            </a:r>
            <a:r>
              <a:rPr lang="en-US" altLang="zh-CN" sz="1900" spc="3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have</a:t>
            </a:r>
            <a:r>
              <a:rPr lang="en-US" altLang="zh-CN" sz="1900" spc="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to</a:t>
            </a:r>
            <a:r>
              <a:rPr lang="en-US" altLang="zh-CN" sz="19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be</a:t>
            </a:r>
            <a:r>
              <a:rPr lang="en-US" altLang="zh-CN" sz="19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paired.</a:t>
            </a:r>
            <a:endParaRPr lang="en-US" altLang="zh-CN" sz="19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79" name="Text Box79"/>
          <p:cNvSpPr txBox="1"/>
          <p:nvPr/>
        </p:nvSpPr>
        <p:spPr>
          <a:xfrm>
            <a:off x="401422" y="4210761"/>
            <a:ext cx="2374392" cy="82410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169"/>
              </a:lnSpc>
            </a:pPr>
            <a:r>
              <a:rPr lang="en-US" altLang="zh-CN" sz="1800" spc="-1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Wolfgang</a:t>
            </a:r>
            <a:r>
              <a:rPr lang="en-US" altLang="zh-CN" sz="1800" spc="13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1800" spc="1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Pauli,</a:t>
            </a:r>
            <a:r>
              <a:rPr lang="en-US" altLang="zh-CN" sz="1800" spc="-16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yet</a:t>
            </a:r>
            <a:endParaRPr lang="en-US" altLang="zh-CN" sz="1800">
              <a:latin typeface="Book Antiqua"/>
              <a:ea typeface="Book Antiqua"/>
              <a:cs typeface="Book Antiqua"/>
            </a:endParaRPr>
          </a:p>
          <a:p>
            <a:pPr algn="l" rtl="0">
              <a:lnSpc>
                <a:spcPts val="2160"/>
              </a:lnSpc>
            </a:pPr>
            <a:r>
              <a:rPr lang="en-US" altLang="zh-CN" sz="1800" spc="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another</a:t>
            </a:r>
            <a:r>
              <a:rPr lang="en-US" altLang="zh-CN" sz="1800" spc="11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German</a:t>
            </a:r>
            <a:r>
              <a:rPr lang="en-US" altLang="zh-CN" sz="1800" spc="12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Nobel</a:t>
            </a:r>
            <a:endParaRPr lang="en-US" altLang="zh-CN" sz="1800">
              <a:latin typeface="Book Antiqua"/>
              <a:ea typeface="Book Antiqua"/>
              <a:cs typeface="Book Antiqua"/>
            </a:endParaRPr>
          </a:p>
          <a:p>
            <a:pPr algn="l" rtl="0">
              <a:lnSpc>
                <a:spcPts val="2160"/>
              </a:lnSpc>
            </a:pPr>
            <a:r>
              <a:rPr lang="en-US" altLang="zh-CN" sz="1800" spc="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Prize</a:t>
            </a:r>
            <a:r>
              <a:rPr lang="en-US" altLang="zh-CN" sz="180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winner</a:t>
            </a:r>
            <a:endParaRPr lang="en-US" altLang="zh-CN" sz="1800">
              <a:latin typeface="Book Antiqua"/>
              <a:ea typeface="Book Antiqua"/>
              <a:cs typeface="Book Antiqua"/>
            </a:endParaRPr>
          </a:p>
        </p:txBody>
      </p:sp>
      <p:sp>
        <p:nvSpPr>
          <p:cNvPr id="80" name="Text Box80"/>
          <p:cNvSpPr txBox="1"/>
          <p:nvPr/>
        </p:nvSpPr>
        <p:spPr>
          <a:xfrm>
            <a:off x="3140075" y="3727535"/>
            <a:ext cx="5555215" cy="54978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28600" indent="-228600" algn="l" rtl="0">
              <a:lnSpc>
                <a:spcPts val="2164"/>
              </a:lnSpc>
            </a:pPr>
            <a:r>
              <a:rPr lang="en-US" altLang="zh-CN" sz="1900" spc="0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</a:t>
            </a:r>
            <a:r>
              <a:rPr lang="en-US" altLang="zh-CN" sz="1900" spc="-1153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 </a:t>
            </a:r>
            <a:r>
              <a:rPr lang="en-US" altLang="zh-CN" sz="1900" spc="-3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We</a:t>
            </a:r>
            <a:r>
              <a:rPr lang="en-US" altLang="zh-CN" sz="19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usually</a:t>
            </a:r>
            <a:r>
              <a:rPr lang="en-US" altLang="zh-CN" sz="1900" spc="3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1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represent</a:t>
            </a:r>
            <a:r>
              <a:rPr lang="en-US" altLang="zh-CN" sz="1900" spc="3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this</a:t>
            </a:r>
            <a:r>
              <a:rPr lang="en-US" altLang="zh-CN" sz="1900" spc="1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with</a:t>
            </a:r>
            <a:r>
              <a:rPr lang="en-US" altLang="zh-CN" sz="1900" spc="2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an</a:t>
            </a:r>
            <a:r>
              <a:rPr lang="en-US" altLang="zh-CN" sz="19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up</a:t>
            </a:r>
            <a:r>
              <a:rPr lang="en-US" altLang="zh-CN" sz="1900" spc="-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1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arrow</a:t>
            </a:r>
            <a:r>
              <a:rPr lang="en-US" altLang="zh-CN" sz="1900" spc="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5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and</a:t>
            </a:r>
            <a:r>
              <a:rPr lang="en-US" altLang="zh-CN" sz="1900" spc="1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</a:t>
            </a:r>
            <a:r>
              <a:rPr lang="en-US" altLang="zh-CN" sz="19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down</a:t>
            </a:r>
            <a:r>
              <a:rPr lang="en-US" altLang="zh-CN" sz="19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3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arrow.</a:t>
            </a:r>
            <a:endParaRPr lang="en-US" altLang="zh-CN" sz="19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81" name="Text Box81"/>
          <p:cNvSpPr txBox="1"/>
          <p:nvPr/>
        </p:nvSpPr>
        <p:spPr>
          <a:xfrm>
            <a:off x="3140075" y="4363296"/>
            <a:ext cx="5194748" cy="5512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228600" indent="-228600" algn="l" rtl="0">
              <a:lnSpc>
                <a:spcPts val="2170"/>
              </a:lnSpc>
            </a:pPr>
            <a:r>
              <a:rPr lang="en-US" altLang="zh-CN" sz="1900" spc="0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</a:t>
            </a:r>
            <a:r>
              <a:rPr lang="en-US" altLang="zh-CN" sz="1900" spc="-1153" dirty="0">
                <a:solidFill>
                  <a:srgbClr val="DF2E28"/>
                </a:solidFill>
                <a:latin typeface="Wingdings 2"/>
                <a:ea typeface="Wingdings 2"/>
                <a:cs typeface="Wingdings 2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Since</a:t>
            </a:r>
            <a:r>
              <a:rPr lang="en-US" altLang="zh-CN" sz="1900" spc="2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1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there</a:t>
            </a:r>
            <a:r>
              <a:rPr lang="en-US" altLang="zh-CN" sz="1900" spc="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is</a:t>
            </a:r>
            <a:r>
              <a:rPr lang="en-US" altLang="zh-CN" sz="1900" spc="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only</a:t>
            </a:r>
            <a:r>
              <a:rPr lang="en-US" altLang="zh-CN" sz="1900" spc="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1</a:t>
            </a:r>
            <a:r>
              <a:rPr lang="en-US" altLang="zh-CN" sz="1900" spc="-1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s</a:t>
            </a:r>
            <a:r>
              <a:rPr lang="en-US" altLang="zh-CN" sz="1900" spc="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orbital</a:t>
            </a:r>
            <a:r>
              <a:rPr lang="en-US" altLang="zh-CN" sz="1900" spc="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per</a:t>
            </a:r>
            <a:r>
              <a:rPr lang="en-US" altLang="zh-CN" sz="19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9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energy</a:t>
            </a:r>
            <a:r>
              <a:rPr lang="en-US" altLang="zh-CN" sz="1900" spc="24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level,</a:t>
            </a:r>
            <a:r>
              <a:rPr lang="en-US" altLang="zh-CN" sz="19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only</a:t>
            </a:r>
            <a:r>
              <a:rPr lang="en-US" altLang="zh-CN" sz="1900" spc="7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2</a:t>
            </a:r>
            <a:r>
              <a:rPr lang="en-US" altLang="zh-CN" sz="19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6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electrons</a:t>
            </a:r>
            <a:r>
              <a:rPr lang="en-US" altLang="zh-CN" sz="1900" spc="33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fill</a:t>
            </a:r>
            <a:r>
              <a:rPr lang="en-US" altLang="zh-CN" sz="190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that</a:t>
            </a:r>
            <a:r>
              <a:rPr lang="en-US" altLang="zh-CN" sz="1900" spc="8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 </a:t>
            </a:r>
            <a:r>
              <a:rPr lang="en-US" altLang="zh-CN" sz="1900" spc="-1" dirty="0">
                <a:solidFill>
                  <a:srgbClr val="FFFFFF"/>
                </a:solidFill>
                <a:latin typeface="Microsoft YaHei UI Light"/>
                <a:ea typeface="Microsoft YaHei UI Light"/>
                <a:cs typeface="Microsoft YaHei UI Light"/>
              </a:rPr>
              <a:t>orbital.</a:t>
            </a:r>
            <a:endParaRPr lang="en-US" altLang="zh-CN" sz="1900">
              <a:latin typeface="Microsoft YaHei UI Light"/>
              <a:ea typeface="Microsoft YaHei UI Light"/>
              <a:cs typeface="Microsoft YaHei UI Light"/>
            </a:endParaRPr>
          </a:p>
        </p:txBody>
      </p:sp>
      <p:sp>
        <p:nvSpPr>
          <p:cNvPr id="82" name="Text Box82"/>
          <p:cNvSpPr txBox="1"/>
          <p:nvPr/>
        </p:nvSpPr>
        <p:spPr>
          <a:xfrm>
            <a:off x="1300861" y="5159414"/>
            <a:ext cx="7334589" cy="12211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04"/>
              </a:lnSpc>
            </a:pPr>
            <a:r>
              <a:rPr lang="en-US" altLang="zh-CN" sz="2000" spc="2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Quantum</a:t>
            </a:r>
            <a:r>
              <a:rPr lang="en-US" altLang="zh-CN" sz="2000" spc="-36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1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numbers</a:t>
            </a:r>
            <a:r>
              <a:rPr lang="en-US" altLang="zh-CN" sz="2000" spc="-5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describe</a:t>
            </a:r>
            <a:r>
              <a:rPr lang="en-US" altLang="zh-CN" sz="200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5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an</a:t>
            </a:r>
            <a:r>
              <a:rPr lang="en-US" altLang="zh-CN" sz="2000" spc="-16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1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electrons</a:t>
            </a:r>
            <a:r>
              <a:rPr lang="en-US" altLang="zh-CN" sz="2000" spc="-5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position,</a:t>
            </a:r>
            <a:r>
              <a:rPr lang="en-US" altLang="zh-CN" sz="2000" spc="-14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and</a:t>
            </a:r>
            <a:r>
              <a:rPr lang="en-US" altLang="zh-CN" sz="200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no</a:t>
            </a:r>
            <a:r>
              <a:rPr lang="en-US" altLang="zh-CN" sz="2000" spc="-15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2</a:t>
            </a:r>
            <a:r>
              <a:rPr lang="en-US" altLang="zh-CN" sz="2000" spc="50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1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electrons</a:t>
            </a:r>
            <a:r>
              <a:rPr lang="en-US" altLang="zh-CN" sz="2000" spc="-5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can</a:t>
            </a:r>
            <a:r>
              <a:rPr lang="en-US" altLang="zh-CN" sz="2000" spc="-9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have</a:t>
            </a:r>
            <a:r>
              <a:rPr lang="en-US" altLang="zh-CN" sz="2000" spc="-11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the</a:t>
            </a:r>
            <a:r>
              <a:rPr lang="en-US" altLang="zh-CN" sz="200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3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exact</a:t>
            </a:r>
            <a:r>
              <a:rPr lang="en-US" altLang="zh-CN" sz="2000" spc="-11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5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same</a:t>
            </a:r>
            <a:r>
              <a:rPr lang="en-US" altLang="zh-CN" sz="2000" spc="-31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3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quantum</a:t>
            </a:r>
            <a:r>
              <a:rPr lang="en-US" altLang="zh-CN" sz="2000" spc="-35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1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numbers.</a:t>
            </a:r>
            <a:r>
              <a:rPr lang="en-US" altLang="zh-CN" sz="2000" spc="502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3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Because</a:t>
            </a:r>
            <a:r>
              <a:rPr lang="en-US" altLang="zh-CN" sz="2000" spc="-21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of</a:t>
            </a:r>
            <a:r>
              <a:rPr lang="en-US" altLang="zh-CN" sz="200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that,</a:t>
            </a:r>
            <a:r>
              <a:rPr lang="en-US" altLang="zh-CN" sz="200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1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electrons</a:t>
            </a:r>
            <a:r>
              <a:rPr lang="en-US" altLang="zh-CN" sz="2000" spc="-1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must</a:t>
            </a:r>
            <a:r>
              <a:rPr lang="en-US" altLang="zh-CN" sz="2000" spc="-14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have</a:t>
            </a:r>
            <a:r>
              <a:rPr lang="en-US" altLang="zh-CN" sz="2000" spc="-23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1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opposite</a:t>
            </a:r>
            <a:r>
              <a:rPr lang="en-US" altLang="zh-CN" sz="2000" spc="-13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spins</a:t>
            </a:r>
            <a:r>
              <a:rPr lang="en-US" altLang="zh-CN" sz="200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4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from</a:t>
            </a:r>
            <a:r>
              <a:rPr lang="en-US" altLang="zh-CN" sz="2000" spc="-32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3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each</a:t>
            </a:r>
            <a:r>
              <a:rPr lang="en-US" altLang="zh-CN" sz="2000" spc="-16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other</a:t>
            </a:r>
            <a:r>
              <a:rPr lang="en-US" altLang="zh-CN" sz="2000" spc="-8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in</a:t>
            </a:r>
            <a:r>
              <a:rPr lang="en-US" altLang="zh-CN" sz="200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order</a:t>
            </a:r>
            <a:r>
              <a:rPr lang="en-US" altLang="zh-CN" sz="200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to</a:t>
            </a:r>
            <a:r>
              <a:rPr lang="en-US" altLang="zh-CN" sz="2000" spc="-12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3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“share</a:t>
            </a:r>
            <a:r>
              <a:rPr lang="en-US" altLang="zh-CN" sz="2000" spc="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”</a:t>
            </a:r>
            <a:r>
              <a:rPr lang="en-US" altLang="zh-CN" sz="2000" spc="-12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the</a:t>
            </a:r>
            <a:r>
              <a:rPr lang="en-US" altLang="zh-CN" sz="2000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4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same</a:t>
            </a:r>
            <a:r>
              <a:rPr lang="en-US" altLang="zh-CN" sz="2000" spc="-15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orbital.</a:t>
            </a:r>
            <a:endParaRPr lang="en-US" altLang="zh-CN" sz="2000">
              <a:latin typeface="Book Antiqua"/>
              <a:ea typeface="Book Antiqua"/>
              <a:cs typeface="Book Antiqua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1139</Words>
  <Application>Microsoft Office PowerPoint</Application>
  <PresentationFormat>On-screen Show (4:3)</PresentationFormat>
  <Paragraphs>150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USER</cp:lastModifiedBy>
  <cp:revision>4</cp:revision>
  <dcterms:created xsi:type="dcterms:W3CDTF">2017-10-23T09:06:44Z</dcterms:created>
  <dcterms:modified xsi:type="dcterms:W3CDTF">2020-08-02T19:37:41Z</dcterms:modified>
</cp:coreProperties>
</file>