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93E64910-5964-44D6-8CFF-0A4FF3713AF2}" type="datetimeFigureOut">
              <a:rPr lang="en-US" smtClean="0"/>
              <a:t>8/5/2020</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67D1362-C365-47DA-8412-2E4AE256425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67D1362-C365-47DA-8412-2E4AE256425B}"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8/5/2020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8/5/2020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8/5/2020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6.png"/><Relationship Id="rId4" Type="http://schemas.openxmlformats.org/officeDocument/2006/relationships/image" Target="../media/image4.png"/><Relationship Id="rId9" Type="http://schemas.openxmlformats.org/officeDocument/2006/relationships/image" Target="../media/image15.png"/></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20.png"/><Relationship Id="rId4" Type="http://schemas.openxmlformats.org/officeDocument/2006/relationships/image" Target="../media/image4.png"/><Relationship Id="rId9" Type="http://schemas.openxmlformats.org/officeDocument/2006/relationships/image" Target="../media/image19.png"/></Relationships>
</file>

<file path=ppt/slides/_rels/slide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23.png"/><Relationship Id="rId4" Type="http://schemas.openxmlformats.org/officeDocument/2006/relationships/image" Target="../media/image4.png"/><Relationship Id="rId9"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27.png"/><Relationship Id="rId4" Type="http://schemas.openxmlformats.org/officeDocument/2006/relationships/image" Target="../media/image4.png"/><Relationship Id="rId9"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838200"/>
            <a:ext cx="7832090" cy="6019800"/>
          </a:xfrm>
          <a:prstGeom prst="rect">
            <a:avLst/>
          </a:prstGeom>
        </p:spPr>
        <p:txBody>
          <a:bodyPr vert="horz" wrap="square" lIns="0" tIns="12700" rIns="0" bIns="0" rtlCol="0">
            <a:spAutoFit/>
          </a:bodyPr>
          <a:lstStyle/>
          <a:p>
            <a:pPr marL="12700">
              <a:lnSpc>
                <a:spcPct val="100000"/>
              </a:lnSpc>
              <a:spcBef>
                <a:spcPts val="100"/>
              </a:spcBef>
            </a:pPr>
            <a:r>
              <a:rPr sz="5400" spc="-10" dirty="0"/>
              <a:t>Laws </a:t>
            </a:r>
            <a:r>
              <a:rPr sz="5400"/>
              <a:t>of</a:t>
            </a:r>
            <a:r>
              <a:rPr sz="5400" spc="-50"/>
              <a:t> </a:t>
            </a:r>
            <a:r>
              <a:rPr sz="5400" spc="-5" smtClean="0"/>
              <a:t>Thermodynamics</a:t>
            </a:r>
            <a:r>
              <a:rPr lang="en-US" sz="5400" spc="-5" dirty="0" smtClean="0"/>
              <a:t/>
            </a:r>
            <a:br>
              <a:rPr lang="en-US" sz="5400" spc="-5" dirty="0" smtClean="0"/>
            </a:br>
            <a:r>
              <a:rPr lang="en-US" sz="5400" spc="-5" dirty="0" smtClean="0"/>
              <a:t/>
            </a:r>
            <a:br>
              <a:rPr lang="en-US" sz="5400" spc="-5" dirty="0" smtClean="0"/>
            </a:br>
            <a:r>
              <a:rPr lang="en-US" sz="5400" spc="-5" dirty="0" smtClean="0"/>
              <a:t> </a:t>
            </a:r>
            <a:r>
              <a:rPr lang="en-US" sz="5400" spc="-5" dirty="0" smtClean="0"/>
              <a:t>               </a:t>
            </a:r>
            <a:r>
              <a:rPr lang="en-US" sz="5400" spc="-5" dirty="0" err="1" smtClean="0"/>
              <a:t>M.Kiruthiga</a:t>
            </a:r>
            <a:r>
              <a:rPr lang="en-US" sz="5400" spc="-5" dirty="0" smtClean="0"/>
              <a:t/>
            </a:r>
            <a:br>
              <a:rPr lang="en-US" sz="5400" spc="-5" dirty="0" smtClean="0"/>
            </a:br>
            <a:r>
              <a:rPr lang="en-US" sz="5400" spc="-5" dirty="0" smtClean="0"/>
              <a:t>                Guest Lecturer</a:t>
            </a:r>
            <a:r>
              <a:rPr lang="en-US" sz="5400" spc="-5" dirty="0" smtClean="0"/>
              <a:t/>
            </a:r>
            <a:br>
              <a:rPr lang="en-US" sz="5400" spc="-5" dirty="0" smtClean="0"/>
            </a:br>
            <a:r>
              <a:rPr lang="en-US" sz="5400" spc="-5" dirty="0" smtClean="0"/>
              <a:t>                GCWK.</a:t>
            </a:r>
            <a:br>
              <a:rPr lang="en-US" sz="5400" spc="-5" dirty="0" smtClean="0"/>
            </a:br>
            <a:r>
              <a:rPr lang="en-US" sz="5400" spc="-5" dirty="0" smtClean="0"/>
              <a:t/>
            </a:r>
            <a:br>
              <a:rPr lang="en-US" sz="5400" spc="-5" dirty="0" smtClean="0"/>
            </a:br>
            <a:r>
              <a:rPr lang="en-US" sz="5400" spc="-5" dirty="0" smtClean="0"/>
              <a:t> </a:t>
            </a:r>
            <a:endParaRPr sz="5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267450" y="6030912"/>
            <a:ext cx="1543050" cy="827405"/>
          </a:xfrm>
          <a:custGeom>
            <a:avLst/>
            <a:gdLst/>
            <a:ahLst/>
            <a:cxnLst/>
            <a:rect l="l" t="t" r="r" b="b"/>
            <a:pathLst>
              <a:path w="1543050" h="827404">
                <a:moveTo>
                  <a:pt x="670119" y="522287"/>
                </a:moveTo>
                <a:lnTo>
                  <a:pt x="317500" y="522287"/>
                </a:lnTo>
                <a:lnTo>
                  <a:pt x="933070" y="827085"/>
                </a:lnTo>
                <a:lnTo>
                  <a:pt x="1543041" y="827085"/>
                </a:lnTo>
                <a:lnTo>
                  <a:pt x="1314450" y="750888"/>
                </a:lnTo>
                <a:lnTo>
                  <a:pt x="1009650" y="592137"/>
                </a:lnTo>
                <a:lnTo>
                  <a:pt x="785749" y="587375"/>
                </a:lnTo>
                <a:lnTo>
                  <a:pt x="670119" y="522287"/>
                </a:lnTo>
                <a:close/>
              </a:path>
              <a:path w="1543050" h="827404">
                <a:moveTo>
                  <a:pt x="0" y="0"/>
                </a:moveTo>
                <a:lnTo>
                  <a:pt x="34925" y="41275"/>
                </a:lnTo>
                <a:lnTo>
                  <a:pt x="0" y="103187"/>
                </a:lnTo>
                <a:lnTo>
                  <a:pt x="47625" y="188912"/>
                </a:lnTo>
                <a:lnTo>
                  <a:pt x="118999" y="385762"/>
                </a:lnTo>
                <a:lnTo>
                  <a:pt x="71374" y="669925"/>
                </a:lnTo>
                <a:lnTo>
                  <a:pt x="317500" y="522287"/>
                </a:lnTo>
                <a:lnTo>
                  <a:pt x="670119" y="522287"/>
                </a:lnTo>
                <a:lnTo>
                  <a:pt x="444500" y="395287"/>
                </a:lnTo>
                <a:lnTo>
                  <a:pt x="201549" y="104775"/>
                </a:lnTo>
                <a:lnTo>
                  <a:pt x="0" y="0"/>
                </a:lnTo>
                <a:close/>
              </a:path>
            </a:pathLst>
          </a:custGeom>
          <a:solidFill>
            <a:srgbClr val="463416"/>
          </a:solidFill>
        </p:spPr>
        <p:txBody>
          <a:bodyPr wrap="square" lIns="0" tIns="0" rIns="0" bIns="0" rtlCol="0"/>
          <a:lstStyle/>
          <a:p>
            <a:endParaRPr/>
          </a:p>
        </p:txBody>
      </p:sp>
      <p:sp>
        <p:nvSpPr>
          <p:cNvPr id="4" name="object 4"/>
          <p:cNvSpPr/>
          <p:nvPr/>
        </p:nvSpPr>
        <p:spPr>
          <a:xfrm>
            <a:off x="4249801" y="6019800"/>
            <a:ext cx="295275" cy="627380"/>
          </a:xfrm>
          <a:custGeom>
            <a:avLst/>
            <a:gdLst/>
            <a:ahLst/>
            <a:cxnLst/>
            <a:rect l="l" t="t" r="r" b="b"/>
            <a:pathLst>
              <a:path w="295275" h="627379">
                <a:moveTo>
                  <a:pt x="57150" y="0"/>
                </a:moveTo>
                <a:lnTo>
                  <a:pt x="85725" y="31978"/>
                </a:lnTo>
                <a:lnTo>
                  <a:pt x="38100" y="53289"/>
                </a:lnTo>
                <a:lnTo>
                  <a:pt x="28575" y="117246"/>
                </a:lnTo>
                <a:lnTo>
                  <a:pt x="66675" y="202501"/>
                </a:lnTo>
                <a:lnTo>
                  <a:pt x="76200" y="287769"/>
                </a:lnTo>
                <a:lnTo>
                  <a:pt x="0" y="627062"/>
                </a:lnTo>
                <a:lnTo>
                  <a:pt x="85725" y="413893"/>
                </a:lnTo>
                <a:lnTo>
                  <a:pt x="133350" y="383692"/>
                </a:lnTo>
                <a:lnTo>
                  <a:pt x="200025" y="223824"/>
                </a:lnTo>
                <a:lnTo>
                  <a:pt x="228600" y="213169"/>
                </a:lnTo>
                <a:lnTo>
                  <a:pt x="228600" y="159880"/>
                </a:lnTo>
                <a:lnTo>
                  <a:pt x="295275" y="117246"/>
                </a:lnTo>
                <a:lnTo>
                  <a:pt x="257175" y="106578"/>
                </a:lnTo>
                <a:lnTo>
                  <a:pt x="57150" y="0"/>
                </a:lnTo>
                <a:close/>
              </a:path>
            </a:pathLst>
          </a:custGeom>
          <a:solidFill>
            <a:srgbClr val="463416"/>
          </a:solidFill>
        </p:spPr>
        <p:txBody>
          <a:bodyPr wrap="square" lIns="0" tIns="0" rIns="0" bIns="0" rtlCol="0"/>
          <a:lstStyle/>
          <a:p>
            <a:endParaRPr/>
          </a:p>
        </p:txBody>
      </p:sp>
      <p:sp>
        <p:nvSpPr>
          <p:cNvPr id="5" name="object 5"/>
          <p:cNvSpPr/>
          <p:nvPr/>
        </p:nvSpPr>
        <p:spPr>
          <a:xfrm>
            <a:off x="4810125" y="6180137"/>
            <a:ext cx="600075" cy="430530"/>
          </a:xfrm>
          <a:custGeom>
            <a:avLst/>
            <a:gdLst/>
            <a:ahLst/>
            <a:cxnLst/>
            <a:rect l="l" t="t" r="r" b="b"/>
            <a:pathLst>
              <a:path w="600075" h="430529">
                <a:moveTo>
                  <a:pt x="28575" y="0"/>
                </a:moveTo>
                <a:lnTo>
                  <a:pt x="19050" y="20637"/>
                </a:lnTo>
                <a:lnTo>
                  <a:pt x="0" y="63500"/>
                </a:lnTo>
                <a:lnTo>
                  <a:pt x="95250" y="192087"/>
                </a:lnTo>
                <a:lnTo>
                  <a:pt x="492125" y="430212"/>
                </a:lnTo>
                <a:lnTo>
                  <a:pt x="460375" y="220662"/>
                </a:lnTo>
                <a:lnTo>
                  <a:pt x="560160" y="149225"/>
                </a:lnTo>
                <a:lnTo>
                  <a:pt x="398399" y="149225"/>
                </a:lnTo>
                <a:lnTo>
                  <a:pt x="142875" y="85725"/>
                </a:lnTo>
                <a:lnTo>
                  <a:pt x="28575" y="0"/>
                </a:lnTo>
                <a:close/>
              </a:path>
              <a:path w="600075" h="430529">
                <a:moveTo>
                  <a:pt x="600075" y="120650"/>
                </a:moveTo>
                <a:lnTo>
                  <a:pt x="398399" y="149225"/>
                </a:lnTo>
                <a:lnTo>
                  <a:pt x="560160" y="149225"/>
                </a:lnTo>
                <a:lnTo>
                  <a:pt x="600075" y="120650"/>
                </a:lnTo>
                <a:close/>
              </a:path>
            </a:pathLst>
          </a:custGeom>
          <a:solidFill>
            <a:srgbClr val="463416"/>
          </a:solidFill>
        </p:spPr>
        <p:txBody>
          <a:bodyPr wrap="square" lIns="0" tIns="0" rIns="0" bIns="0" rtlCol="0"/>
          <a:lstStyle/>
          <a:p>
            <a:endParaRPr/>
          </a:p>
        </p:txBody>
      </p:sp>
      <p:sp>
        <p:nvSpPr>
          <p:cNvPr id="6" name="object 6"/>
          <p:cNvSpPr/>
          <p:nvPr/>
        </p:nvSpPr>
        <p:spPr>
          <a:xfrm>
            <a:off x="5759450" y="6137275"/>
            <a:ext cx="246125" cy="117475"/>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946525" y="6126162"/>
            <a:ext cx="66675" cy="128587"/>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0" y="6019800"/>
            <a:ext cx="6225741" cy="838198"/>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898650" y="6021387"/>
            <a:ext cx="579755" cy="462280"/>
          </a:xfrm>
          <a:custGeom>
            <a:avLst/>
            <a:gdLst/>
            <a:ahLst/>
            <a:cxnLst/>
            <a:rect l="l" t="t" r="r" b="b"/>
            <a:pathLst>
              <a:path w="579755" h="462279">
                <a:moveTo>
                  <a:pt x="497723" y="270421"/>
                </a:moveTo>
                <a:lnTo>
                  <a:pt x="303149" y="270421"/>
                </a:lnTo>
                <a:lnTo>
                  <a:pt x="541274" y="461962"/>
                </a:lnTo>
                <a:lnTo>
                  <a:pt x="484124" y="280073"/>
                </a:lnTo>
                <a:lnTo>
                  <a:pt x="497723" y="270421"/>
                </a:lnTo>
                <a:close/>
              </a:path>
              <a:path w="579755" h="462279">
                <a:moveTo>
                  <a:pt x="66675" y="0"/>
                </a:moveTo>
                <a:lnTo>
                  <a:pt x="47625" y="0"/>
                </a:lnTo>
                <a:lnTo>
                  <a:pt x="38100" y="38633"/>
                </a:lnTo>
                <a:lnTo>
                  <a:pt x="0" y="96583"/>
                </a:lnTo>
                <a:lnTo>
                  <a:pt x="104775" y="173837"/>
                </a:lnTo>
                <a:lnTo>
                  <a:pt x="226949" y="289737"/>
                </a:lnTo>
                <a:lnTo>
                  <a:pt x="303149" y="270421"/>
                </a:lnTo>
                <a:lnTo>
                  <a:pt x="497723" y="270421"/>
                </a:lnTo>
                <a:lnTo>
                  <a:pt x="579374" y="212470"/>
                </a:lnTo>
                <a:lnTo>
                  <a:pt x="569849" y="202806"/>
                </a:lnTo>
                <a:lnTo>
                  <a:pt x="531749" y="183502"/>
                </a:lnTo>
                <a:lnTo>
                  <a:pt x="474599" y="144868"/>
                </a:lnTo>
                <a:lnTo>
                  <a:pt x="274574" y="57950"/>
                </a:lnTo>
                <a:lnTo>
                  <a:pt x="226949" y="38633"/>
                </a:lnTo>
                <a:lnTo>
                  <a:pt x="207899" y="28968"/>
                </a:lnTo>
                <a:lnTo>
                  <a:pt x="150749" y="28968"/>
                </a:lnTo>
                <a:lnTo>
                  <a:pt x="114300" y="19316"/>
                </a:lnTo>
                <a:lnTo>
                  <a:pt x="104775" y="19316"/>
                </a:lnTo>
                <a:lnTo>
                  <a:pt x="66675" y="0"/>
                </a:lnTo>
                <a:close/>
              </a:path>
            </a:pathLst>
          </a:custGeom>
          <a:solidFill>
            <a:srgbClr val="463416"/>
          </a:solidFill>
        </p:spPr>
        <p:txBody>
          <a:bodyPr wrap="square" lIns="0" tIns="0" rIns="0" bIns="0" rtlCol="0"/>
          <a:lstStyle/>
          <a:p>
            <a:endParaRPr/>
          </a:p>
        </p:txBody>
      </p:sp>
      <p:sp>
        <p:nvSpPr>
          <p:cNvPr id="10" name="object 10"/>
          <p:cNvSpPr/>
          <p:nvPr/>
        </p:nvSpPr>
        <p:spPr>
          <a:xfrm>
            <a:off x="3084576" y="6078537"/>
            <a:ext cx="3144520" cy="779780"/>
          </a:xfrm>
          <a:custGeom>
            <a:avLst/>
            <a:gdLst/>
            <a:ahLst/>
            <a:cxnLst/>
            <a:rect l="l" t="t" r="r" b="b"/>
            <a:pathLst>
              <a:path w="3144520" h="779779">
                <a:moveTo>
                  <a:pt x="642874" y="165100"/>
                </a:moveTo>
                <a:lnTo>
                  <a:pt x="95250" y="165100"/>
                </a:lnTo>
                <a:lnTo>
                  <a:pt x="142875" y="212725"/>
                </a:lnTo>
                <a:lnTo>
                  <a:pt x="238125" y="242887"/>
                </a:lnTo>
                <a:lnTo>
                  <a:pt x="331724" y="433387"/>
                </a:lnTo>
                <a:lnTo>
                  <a:pt x="636524" y="569912"/>
                </a:lnTo>
                <a:lnTo>
                  <a:pt x="1233424" y="569912"/>
                </a:lnTo>
                <a:lnTo>
                  <a:pt x="3113379" y="779460"/>
                </a:lnTo>
                <a:lnTo>
                  <a:pt x="3143944" y="779460"/>
                </a:lnTo>
                <a:lnTo>
                  <a:pt x="1073150" y="385762"/>
                </a:lnTo>
                <a:lnTo>
                  <a:pt x="815975" y="252412"/>
                </a:lnTo>
                <a:lnTo>
                  <a:pt x="674624" y="174625"/>
                </a:lnTo>
                <a:lnTo>
                  <a:pt x="642874" y="165100"/>
                </a:lnTo>
                <a:close/>
              </a:path>
              <a:path w="3144520" h="779779">
                <a:moveTo>
                  <a:pt x="152400" y="0"/>
                </a:moveTo>
                <a:lnTo>
                  <a:pt x="57150" y="0"/>
                </a:lnTo>
                <a:lnTo>
                  <a:pt x="19050" y="39687"/>
                </a:lnTo>
                <a:lnTo>
                  <a:pt x="0" y="203200"/>
                </a:lnTo>
                <a:lnTo>
                  <a:pt x="95250" y="165100"/>
                </a:lnTo>
                <a:lnTo>
                  <a:pt x="642874" y="165100"/>
                </a:lnTo>
                <a:lnTo>
                  <a:pt x="579374" y="146050"/>
                </a:lnTo>
                <a:lnTo>
                  <a:pt x="446024" y="96837"/>
                </a:lnTo>
                <a:lnTo>
                  <a:pt x="295275" y="28575"/>
                </a:lnTo>
                <a:lnTo>
                  <a:pt x="219075" y="9525"/>
                </a:lnTo>
                <a:lnTo>
                  <a:pt x="152400" y="0"/>
                </a:lnTo>
                <a:close/>
              </a:path>
            </a:pathLst>
          </a:custGeom>
          <a:solidFill>
            <a:srgbClr val="463416"/>
          </a:solidFill>
        </p:spPr>
        <p:txBody>
          <a:bodyPr wrap="square" lIns="0" tIns="0" rIns="0" bIns="0" rtlCol="0"/>
          <a:lstStyle/>
          <a:p>
            <a:endParaRPr/>
          </a:p>
        </p:txBody>
      </p:sp>
      <p:sp>
        <p:nvSpPr>
          <p:cNvPr id="11" name="object 11"/>
          <p:cNvSpPr/>
          <p:nvPr/>
        </p:nvSpPr>
        <p:spPr>
          <a:xfrm>
            <a:off x="2905125" y="6069012"/>
            <a:ext cx="112649" cy="96837"/>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1357375" y="6099175"/>
            <a:ext cx="255904" cy="260350"/>
          </a:xfrm>
          <a:custGeom>
            <a:avLst/>
            <a:gdLst/>
            <a:ahLst/>
            <a:cxnLst/>
            <a:rect l="l" t="t" r="r" b="b"/>
            <a:pathLst>
              <a:path w="255905" h="260350">
                <a:moveTo>
                  <a:pt x="47625" y="0"/>
                </a:moveTo>
                <a:lnTo>
                  <a:pt x="0" y="0"/>
                </a:lnTo>
                <a:lnTo>
                  <a:pt x="47625" y="86779"/>
                </a:lnTo>
                <a:lnTo>
                  <a:pt x="152400" y="163918"/>
                </a:lnTo>
                <a:lnTo>
                  <a:pt x="255524" y="260350"/>
                </a:lnTo>
                <a:lnTo>
                  <a:pt x="255524" y="250710"/>
                </a:lnTo>
                <a:lnTo>
                  <a:pt x="245999" y="221780"/>
                </a:lnTo>
                <a:lnTo>
                  <a:pt x="226949" y="183210"/>
                </a:lnTo>
                <a:lnTo>
                  <a:pt x="190373" y="154279"/>
                </a:lnTo>
                <a:lnTo>
                  <a:pt x="171323" y="135001"/>
                </a:lnTo>
                <a:lnTo>
                  <a:pt x="161925" y="115709"/>
                </a:lnTo>
                <a:lnTo>
                  <a:pt x="152400" y="96431"/>
                </a:lnTo>
                <a:lnTo>
                  <a:pt x="152400" y="86779"/>
                </a:lnTo>
                <a:lnTo>
                  <a:pt x="180848" y="19278"/>
                </a:lnTo>
                <a:lnTo>
                  <a:pt x="114300" y="9639"/>
                </a:lnTo>
                <a:lnTo>
                  <a:pt x="76200" y="9639"/>
                </a:lnTo>
                <a:lnTo>
                  <a:pt x="47625" y="0"/>
                </a:lnTo>
                <a:close/>
              </a:path>
            </a:pathLst>
          </a:custGeom>
          <a:solidFill>
            <a:srgbClr val="463416"/>
          </a:solidFill>
        </p:spPr>
        <p:txBody>
          <a:bodyPr wrap="square" lIns="0" tIns="0" rIns="0" bIns="0" rtlCol="0"/>
          <a:lstStyle/>
          <a:p>
            <a:endParaRPr/>
          </a:p>
        </p:txBody>
      </p:sp>
      <p:sp>
        <p:nvSpPr>
          <p:cNvPr id="13" name="object 13"/>
          <p:cNvSpPr/>
          <p:nvPr/>
        </p:nvSpPr>
        <p:spPr>
          <a:xfrm>
            <a:off x="1120775" y="6118225"/>
            <a:ext cx="93662" cy="96837"/>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627062" y="6049962"/>
            <a:ext cx="389255" cy="328930"/>
          </a:xfrm>
          <a:custGeom>
            <a:avLst/>
            <a:gdLst/>
            <a:ahLst/>
            <a:cxnLst/>
            <a:rect l="l" t="t" r="r" b="b"/>
            <a:pathLst>
              <a:path w="389255" h="328929">
                <a:moveTo>
                  <a:pt x="19050" y="0"/>
                </a:moveTo>
                <a:lnTo>
                  <a:pt x="0" y="0"/>
                </a:lnTo>
                <a:lnTo>
                  <a:pt x="0" y="19329"/>
                </a:lnTo>
                <a:lnTo>
                  <a:pt x="93662" y="57988"/>
                </a:lnTo>
                <a:lnTo>
                  <a:pt x="141287" y="106311"/>
                </a:lnTo>
                <a:lnTo>
                  <a:pt x="74612" y="135305"/>
                </a:lnTo>
                <a:lnTo>
                  <a:pt x="122237" y="212636"/>
                </a:lnTo>
                <a:lnTo>
                  <a:pt x="284162" y="328612"/>
                </a:lnTo>
                <a:lnTo>
                  <a:pt x="265112" y="251294"/>
                </a:lnTo>
                <a:lnTo>
                  <a:pt x="227012" y="212636"/>
                </a:lnTo>
                <a:lnTo>
                  <a:pt x="331787" y="135305"/>
                </a:lnTo>
                <a:lnTo>
                  <a:pt x="388937" y="67652"/>
                </a:lnTo>
                <a:lnTo>
                  <a:pt x="369887" y="57988"/>
                </a:lnTo>
                <a:lnTo>
                  <a:pt x="322262" y="38658"/>
                </a:lnTo>
                <a:lnTo>
                  <a:pt x="236537" y="28994"/>
                </a:lnTo>
                <a:lnTo>
                  <a:pt x="227012" y="28994"/>
                </a:lnTo>
                <a:lnTo>
                  <a:pt x="198437" y="19329"/>
                </a:lnTo>
                <a:lnTo>
                  <a:pt x="160337" y="19329"/>
                </a:lnTo>
                <a:lnTo>
                  <a:pt x="141287" y="9664"/>
                </a:lnTo>
                <a:lnTo>
                  <a:pt x="74612" y="9664"/>
                </a:lnTo>
                <a:lnTo>
                  <a:pt x="19050" y="0"/>
                </a:lnTo>
                <a:close/>
              </a:path>
            </a:pathLst>
          </a:custGeom>
          <a:solidFill>
            <a:srgbClr val="463416"/>
          </a:solidFill>
        </p:spPr>
        <p:txBody>
          <a:bodyPr wrap="square" lIns="0" tIns="0" rIns="0" bIns="0" rtlCol="0"/>
          <a:lstStyle/>
          <a:p>
            <a:endParaRPr/>
          </a:p>
        </p:txBody>
      </p:sp>
      <p:sp>
        <p:nvSpPr>
          <p:cNvPr id="15" name="object 15"/>
          <p:cNvSpPr/>
          <p:nvPr/>
        </p:nvSpPr>
        <p:spPr>
          <a:xfrm>
            <a:off x="457200" y="381000"/>
            <a:ext cx="8229600" cy="5791200"/>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291490" y="6467043"/>
            <a:ext cx="1600835"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FF0000"/>
                </a:solidFill>
                <a:latin typeface="Arial"/>
                <a:cs typeface="Arial"/>
              </a:rPr>
              <a:t>Slide </a:t>
            </a:r>
            <a:r>
              <a:rPr sz="1200" dirty="0">
                <a:solidFill>
                  <a:srgbClr val="FF0000"/>
                </a:solidFill>
                <a:latin typeface="Arial"/>
                <a:cs typeface="Arial"/>
              </a:rPr>
              <a:t>courtesy of</a:t>
            </a:r>
            <a:r>
              <a:rPr sz="1200" spc="-185" dirty="0">
                <a:solidFill>
                  <a:srgbClr val="FF0000"/>
                </a:solidFill>
                <a:latin typeface="Arial"/>
                <a:cs typeface="Arial"/>
              </a:rPr>
              <a:t> </a:t>
            </a:r>
            <a:r>
              <a:rPr sz="1200" spc="-10" dirty="0">
                <a:solidFill>
                  <a:srgbClr val="FF0000"/>
                </a:solidFill>
                <a:latin typeface="Arial"/>
                <a:cs typeface="Arial"/>
              </a:rPr>
              <a:t>NASA</a:t>
            </a:r>
            <a:endParaRPr sz="12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5463" y="2967335"/>
            <a:ext cx="322453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 you</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267450" y="6030912"/>
            <a:ext cx="1543050" cy="827405"/>
          </a:xfrm>
          <a:custGeom>
            <a:avLst/>
            <a:gdLst/>
            <a:ahLst/>
            <a:cxnLst/>
            <a:rect l="l" t="t" r="r" b="b"/>
            <a:pathLst>
              <a:path w="1543050" h="827404">
                <a:moveTo>
                  <a:pt x="670119" y="522287"/>
                </a:moveTo>
                <a:lnTo>
                  <a:pt x="317500" y="522287"/>
                </a:lnTo>
                <a:lnTo>
                  <a:pt x="933070" y="827085"/>
                </a:lnTo>
                <a:lnTo>
                  <a:pt x="1543041" y="827085"/>
                </a:lnTo>
                <a:lnTo>
                  <a:pt x="1314450" y="750888"/>
                </a:lnTo>
                <a:lnTo>
                  <a:pt x="1009650" y="592137"/>
                </a:lnTo>
                <a:lnTo>
                  <a:pt x="785749" y="587375"/>
                </a:lnTo>
                <a:lnTo>
                  <a:pt x="670119" y="522287"/>
                </a:lnTo>
                <a:close/>
              </a:path>
              <a:path w="1543050" h="827404">
                <a:moveTo>
                  <a:pt x="0" y="0"/>
                </a:moveTo>
                <a:lnTo>
                  <a:pt x="34925" y="41275"/>
                </a:lnTo>
                <a:lnTo>
                  <a:pt x="0" y="103187"/>
                </a:lnTo>
                <a:lnTo>
                  <a:pt x="47625" y="188912"/>
                </a:lnTo>
                <a:lnTo>
                  <a:pt x="118999" y="385762"/>
                </a:lnTo>
                <a:lnTo>
                  <a:pt x="71374" y="669925"/>
                </a:lnTo>
                <a:lnTo>
                  <a:pt x="317500" y="522287"/>
                </a:lnTo>
                <a:lnTo>
                  <a:pt x="670119" y="522287"/>
                </a:lnTo>
                <a:lnTo>
                  <a:pt x="444500" y="395287"/>
                </a:lnTo>
                <a:lnTo>
                  <a:pt x="201549" y="104775"/>
                </a:lnTo>
                <a:lnTo>
                  <a:pt x="0" y="0"/>
                </a:lnTo>
                <a:close/>
              </a:path>
            </a:pathLst>
          </a:custGeom>
          <a:solidFill>
            <a:srgbClr val="463416"/>
          </a:solidFill>
        </p:spPr>
        <p:txBody>
          <a:bodyPr wrap="square" lIns="0" tIns="0" rIns="0" bIns="0" rtlCol="0"/>
          <a:lstStyle/>
          <a:p>
            <a:endParaRPr/>
          </a:p>
        </p:txBody>
      </p:sp>
      <p:sp>
        <p:nvSpPr>
          <p:cNvPr id="4" name="object 4"/>
          <p:cNvSpPr/>
          <p:nvPr/>
        </p:nvSpPr>
        <p:spPr>
          <a:xfrm>
            <a:off x="4249801" y="6019800"/>
            <a:ext cx="295275" cy="627380"/>
          </a:xfrm>
          <a:custGeom>
            <a:avLst/>
            <a:gdLst/>
            <a:ahLst/>
            <a:cxnLst/>
            <a:rect l="l" t="t" r="r" b="b"/>
            <a:pathLst>
              <a:path w="295275" h="627379">
                <a:moveTo>
                  <a:pt x="57150" y="0"/>
                </a:moveTo>
                <a:lnTo>
                  <a:pt x="85725" y="31978"/>
                </a:lnTo>
                <a:lnTo>
                  <a:pt x="38100" y="53289"/>
                </a:lnTo>
                <a:lnTo>
                  <a:pt x="28575" y="117246"/>
                </a:lnTo>
                <a:lnTo>
                  <a:pt x="66675" y="202501"/>
                </a:lnTo>
                <a:lnTo>
                  <a:pt x="76200" y="287769"/>
                </a:lnTo>
                <a:lnTo>
                  <a:pt x="0" y="627062"/>
                </a:lnTo>
                <a:lnTo>
                  <a:pt x="85725" y="413893"/>
                </a:lnTo>
                <a:lnTo>
                  <a:pt x="133350" y="383692"/>
                </a:lnTo>
                <a:lnTo>
                  <a:pt x="200025" y="223824"/>
                </a:lnTo>
                <a:lnTo>
                  <a:pt x="228600" y="213169"/>
                </a:lnTo>
                <a:lnTo>
                  <a:pt x="228600" y="159880"/>
                </a:lnTo>
                <a:lnTo>
                  <a:pt x="295275" y="117246"/>
                </a:lnTo>
                <a:lnTo>
                  <a:pt x="257175" y="106578"/>
                </a:lnTo>
                <a:lnTo>
                  <a:pt x="57150" y="0"/>
                </a:lnTo>
                <a:close/>
              </a:path>
            </a:pathLst>
          </a:custGeom>
          <a:solidFill>
            <a:srgbClr val="463416"/>
          </a:solidFill>
        </p:spPr>
        <p:txBody>
          <a:bodyPr wrap="square" lIns="0" tIns="0" rIns="0" bIns="0" rtlCol="0"/>
          <a:lstStyle/>
          <a:p>
            <a:endParaRPr/>
          </a:p>
        </p:txBody>
      </p:sp>
      <p:sp>
        <p:nvSpPr>
          <p:cNvPr id="5" name="object 5"/>
          <p:cNvSpPr/>
          <p:nvPr/>
        </p:nvSpPr>
        <p:spPr>
          <a:xfrm>
            <a:off x="4810125" y="6180137"/>
            <a:ext cx="600075" cy="430530"/>
          </a:xfrm>
          <a:custGeom>
            <a:avLst/>
            <a:gdLst/>
            <a:ahLst/>
            <a:cxnLst/>
            <a:rect l="l" t="t" r="r" b="b"/>
            <a:pathLst>
              <a:path w="600075" h="430529">
                <a:moveTo>
                  <a:pt x="28575" y="0"/>
                </a:moveTo>
                <a:lnTo>
                  <a:pt x="19050" y="20637"/>
                </a:lnTo>
                <a:lnTo>
                  <a:pt x="0" y="63500"/>
                </a:lnTo>
                <a:lnTo>
                  <a:pt x="95250" y="192087"/>
                </a:lnTo>
                <a:lnTo>
                  <a:pt x="492125" y="430212"/>
                </a:lnTo>
                <a:lnTo>
                  <a:pt x="460375" y="220662"/>
                </a:lnTo>
                <a:lnTo>
                  <a:pt x="560160" y="149225"/>
                </a:lnTo>
                <a:lnTo>
                  <a:pt x="398399" y="149225"/>
                </a:lnTo>
                <a:lnTo>
                  <a:pt x="142875" y="85725"/>
                </a:lnTo>
                <a:lnTo>
                  <a:pt x="28575" y="0"/>
                </a:lnTo>
                <a:close/>
              </a:path>
              <a:path w="600075" h="430529">
                <a:moveTo>
                  <a:pt x="600075" y="120650"/>
                </a:moveTo>
                <a:lnTo>
                  <a:pt x="398399" y="149225"/>
                </a:lnTo>
                <a:lnTo>
                  <a:pt x="560160" y="149225"/>
                </a:lnTo>
                <a:lnTo>
                  <a:pt x="600075" y="120650"/>
                </a:lnTo>
                <a:close/>
              </a:path>
            </a:pathLst>
          </a:custGeom>
          <a:solidFill>
            <a:srgbClr val="463416"/>
          </a:solidFill>
        </p:spPr>
        <p:txBody>
          <a:bodyPr wrap="square" lIns="0" tIns="0" rIns="0" bIns="0" rtlCol="0"/>
          <a:lstStyle/>
          <a:p>
            <a:endParaRPr/>
          </a:p>
        </p:txBody>
      </p:sp>
      <p:sp>
        <p:nvSpPr>
          <p:cNvPr id="6" name="object 6"/>
          <p:cNvSpPr/>
          <p:nvPr/>
        </p:nvSpPr>
        <p:spPr>
          <a:xfrm>
            <a:off x="5759450" y="6137275"/>
            <a:ext cx="246125" cy="117475"/>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946525" y="6126162"/>
            <a:ext cx="66675" cy="128587"/>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0" y="6019800"/>
            <a:ext cx="6225741" cy="838198"/>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898650" y="6021387"/>
            <a:ext cx="579755" cy="462280"/>
          </a:xfrm>
          <a:custGeom>
            <a:avLst/>
            <a:gdLst/>
            <a:ahLst/>
            <a:cxnLst/>
            <a:rect l="l" t="t" r="r" b="b"/>
            <a:pathLst>
              <a:path w="579755" h="462279">
                <a:moveTo>
                  <a:pt x="497723" y="270421"/>
                </a:moveTo>
                <a:lnTo>
                  <a:pt x="303149" y="270421"/>
                </a:lnTo>
                <a:lnTo>
                  <a:pt x="541274" y="461962"/>
                </a:lnTo>
                <a:lnTo>
                  <a:pt x="484124" y="280073"/>
                </a:lnTo>
                <a:lnTo>
                  <a:pt x="497723" y="270421"/>
                </a:lnTo>
                <a:close/>
              </a:path>
              <a:path w="579755" h="462279">
                <a:moveTo>
                  <a:pt x="66675" y="0"/>
                </a:moveTo>
                <a:lnTo>
                  <a:pt x="47625" y="0"/>
                </a:lnTo>
                <a:lnTo>
                  <a:pt x="38100" y="38633"/>
                </a:lnTo>
                <a:lnTo>
                  <a:pt x="0" y="96583"/>
                </a:lnTo>
                <a:lnTo>
                  <a:pt x="104775" y="173837"/>
                </a:lnTo>
                <a:lnTo>
                  <a:pt x="226949" y="289737"/>
                </a:lnTo>
                <a:lnTo>
                  <a:pt x="303149" y="270421"/>
                </a:lnTo>
                <a:lnTo>
                  <a:pt x="497723" y="270421"/>
                </a:lnTo>
                <a:lnTo>
                  <a:pt x="579374" y="212470"/>
                </a:lnTo>
                <a:lnTo>
                  <a:pt x="569849" y="202806"/>
                </a:lnTo>
                <a:lnTo>
                  <a:pt x="531749" y="183502"/>
                </a:lnTo>
                <a:lnTo>
                  <a:pt x="474599" y="144868"/>
                </a:lnTo>
                <a:lnTo>
                  <a:pt x="274574" y="57950"/>
                </a:lnTo>
                <a:lnTo>
                  <a:pt x="226949" y="38633"/>
                </a:lnTo>
                <a:lnTo>
                  <a:pt x="207899" y="28968"/>
                </a:lnTo>
                <a:lnTo>
                  <a:pt x="150749" y="28968"/>
                </a:lnTo>
                <a:lnTo>
                  <a:pt x="114300" y="19316"/>
                </a:lnTo>
                <a:lnTo>
                  <a:pt x="104775" y="19316"/>
                </a:lnTo>
                <a:lnTo>
                  <a:pt x="66675" y="0"/>
                </a:lnTo>
                <a:close/>
              </a:path>
            </a:pathLst>
          </a:custGeom>
          <a:solidFill>
            <a:srgbClr val="463416"/>
          </a:solidFill>
        </p:spPr>
        <p:txBody>
          <a:bodyPr wrap="square" lIns="0" tIns="0" rIns="0" bIns="0" rtlCol="0"/>
          <a:lstStyle/>
          <a:p>
            <a:endParaRPr/>
          </a:p>
        </p:txBody>
      </p:sp>
      <p:sp>
        <p:nvSpPr>
          <p:cNvPr id="10" name="object 10"/>
          <p:cNvSpPr/>
          <p:nvPr/>
        </p:nvSpPr>
        <p:spPr>
          <a:xfrm>
            <a:off x="3084576" y="6078537"/>
            <a:ext cx="3144520" cy="779780"/>
          </a:xfrm>
          <a:custGeom>
            <a:avLst/>
            <a:gdLst/>
            <a:ahLst/>
            <a:cxnLst/>
            <a:rect l="l" t="t" r="r" b="b"/>
            <a:pathLst>
              <a:path w="3144520" h="779779">
                <a:moveTo>
                  <a:pt x="642874" y="165100"/>
                </a:moveTo>
                <a:lnTo>
                  <a:pt x="95250" y="165100"/>
                </a:lnTo>
                <a:lnTo>
                  <a:pt x="142875" y="212725"/>
                </a:lnTo>
                <a:lnTo>
                  <a:pt x="238125" y="242887"/>
                </a:lnTo>
                <a:lnTo>
                  <a:pt x="331724" y="433387"/>
                </a:lnTo>
                <a:lnTo>
                  <a:pt x="636524" y="569912"/>
                </a:lnTo>
                <a:lnTo>
                  <a:pt x="1233424" y="569912"/>
                </a:lnTo>
                <a:lnTo>
                  <a:pt x="3113379" y="779460"/>
                </a:lnTo>
                <a:lnTo>
                  <a:pt x="3143944" y="779460"/>
                </a:lnTo>
                <a:lnTo>
                  <a:pt x="1073150" y="385762"/>
                </a:lnTo>
                <a:lnTo>
                  <a:pt x="815975" y="252412"/>
                </a:lnTo>
                <a:lnTo>
                  <a:pt x="674624" y="174625"/>
                </a:lnTo>
                <a:lnTo>
                  <a:pt x="642874" y="165100"/>
                </a:lnTo>
                <a:close/>
              </a:path>
              <a:path w="3144520" h="779779">
                <a:moveTo>
                  <a:pt x="152400" y="0"/>
                </a:moveTo>
                <a:lnTo>
                  <a:pt x="57150" y="0"/>
                </a:lnTo>
                <a:lnTo>
                  <a:pt x="19050" y="39687"/>
                </a:lnTo>
                <a:lnTo>
                  <a:pt x="0" y="203200"/>
                </a:lnTo>
                <a:lnTo>
                  <a:pt x="95250" y="165100"/>
                </a:lnTo>
                <a:lnTo>
                  <a:pt x="642874" y="165100"/>
                </a:lnTo>
                <a:lnTo>
                  <a:pt x="579374" y="146050"/>
                </a:lnTo>
                <a:lnTo>
                  <a:pt x="446024" y="96837"/>
                </a:lnTo>
                <a:lnTo>
                  <a:pt x="295275" y="28575"/>
                </a:lnTo>
                <a:lnTo>
                  <a:pt x="219075" y="9525"/>
                </a:lnTo>
                <a:lnTo>
                  <a:pt x="152400" y="0"/>
                </a:lnTo>
                <a:close/>
              </a:path>
            </a:pathLst>
          </a:custGeom>
          <a:solidFill>
            <a:srgbClr val="463416"/>
          </a:solidFill>
        </p:spPr>
        <p:txBody>
          <a:bodyPr wrap="square" lIns="0" tIns="0" rIns="0" bIns="0" rtlCol="0"/>
          <a:lstStyle/>
          <a:p>
            <a:endParaRPr/>
          </a:p>
        </p:txBody>
      </p:sp>
      <p:sp>
        <p:nvSpPr>
          <p:cNvPr id="11" name="object 11"/>
          <p:cNvSpPr/>
          <p:nvPr/>
        </p:nvSpPr>
        <p:spPr>
          <a:xfrm>
            <a:off x="2905125" y="6069012"/>
            <a:ext cx="112649" cy="96837"/>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1357375" y="6099175"/>
            <a:ext cx="255904" cy="260350"/>
          </a:xfrm>
          <a:custGeom>
            <a:avLst/>
            <a:gdLst/>
            <a:ahLst/>
            <a:cxnLst/>
            <a:rect l="l" t="t" r="r" b="b"/>
            <a:pathLst>
              <a:path w="255905" h="260350">
                <a:moveTo>
                  <a:pt x="47625" y="0"/>
                </a:moveTo>
                <a:lnTo>
                  <a:pt x="0" y="0"/>
                </a:lnTo>
                <a:lnTo>
                  <a:pt x="47625" y="86779"/>
                </a:lnTo>
                <a:lnTo>
                  <a:pt x="152400" y="163918"/>
                </a:lnTo>
                <a:lnTo>
                  <a:pt x="255524" y="260350"/>
                </a:lnTo>
                <a:lnTo>
                  <a:pt x="255524" y="250710"/>
                </a:lnTo>
                <a:lnTo>
                  <a:pt x="245999" y="221780"/>
                </a:lnTo>
                <a:lnTo>
                  <a:pt x="226949" y="183210"/>
                </a:lnTo>
                <a:lnTo>
                  <a:pt x="190373" y="154279"/>
                </a:lnTo>
                <a:lnTo>
                  <a:pt x="171323" y="135001"/>
                </a:lnTo>
                <a:lnTo>
                  <a:pt x="161925" y="115709"/>
                </a:lnTo>
                <a:lnTo>
                  <a:pt x="152400" y="96431"/>
                </a:lnTo>
                <a:lnTo>
                  <a:pt x="152400" y="86779"/>
                </a:lnTo>
                <a:lnTo>
                  <a:pt x="180848" y="19278"/>
                </a:lnTo>
                <a:lnTo>
                  <a:pt x="114300" y="9639"/>
                </a:lnTo>
                <a:lnTo>
                  <a:pt x="76200" y="9639"/>
                </a:lnTo>
                <a:lnTo>
                  <a:pt x="47625" y="0"/>
                </a:lnTo>
                <a:close/>
              </a:path>
            </a:pathLst>
          </a:custGeom>
          <a:solidFill>
            <a:srgbClr val="463416"/>
          </a:solidFill>
        </p:spPr>
        <p:txBody>
          <a:bodyPr wrap="square" lIns="0" tIns="0" rIns="0" bIns="0" rtlCol="0"/>
          <a:lstStyle/>
          <a:p>
            <a:endParaRPr/>
          </a:p>
        </p:txBody>
      </p:sp>
      <p:sp>
        <p:nvSpPr>
          <p:cNvPr id="13" name="object 13"/>
          <p:cNvSpPr/>
          <p:nvPr/>
        </p:nvSpPr>
        <p:spPr>
          <a:xfrm>
            <a:off x="1120775" y="6118225"/>
            <a:ext cx="93662" cy="96837"/>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627062" y="6049962"/>
            <a:ext cx="389255" cy="328930"/>
          </a:xfrm>
          <a:custGeom>
            <a:avLst/>
            <a:gdLst/>
            <a:ahLst/>
            <a:cxnLst/>
            <a:rect l="l" t="t" r="r" b="b"/>
            <a:pathLst>
              <a:path w="389255" h="328929">
                <a:moveTo>
                  <a:pt x="19050" y="0"/>
                </a:moveTo>
                <a:lnTo>
                  <a:pt x="0" y="0"/>
                </a:lnTo>
                <a:lnTo>
                  <a:pt x="0" y="19329"/>
                </a:lnTo>
                <a:lnTo>
                  <a:pt x="93662" y="57988"/>
                </a:lnTo>
                <a:lnTo>
                  <a:pt x="141287" y="106311"/>
                </a:lnTo>
                <a:lnTo>
                  <a:pt x="74612" y="135305"/>
                </a:lnTo>
                <a:lnTo>
                  <a:pt x="122237" y="212636"/>
                </a:lnTo>
                <a:lnTo>
                  <a:pt x="284162" y="328612"/>
                </a:lnTo>
                <a:lnTo>
                  <a:pt x="265112" y="251294"/>
                </a:lnTo>
                <a:lnTo>
                  <a:pt x="227012" y="212636"/>
                </a:lnTo>
                <a:lnTo>
                  <a:pt x="331787" y="135305"/>
                </a:lnTo>
                <a:lnTo>
                  <a:pt x="388937" y="67652"/>
                </a:lnTo>
                <a:lnTo>
                  <a:pt x="369887" y="57988"/>
                </a:lnTo>
                <a:lnTo>
                  <a:pt x="322262" y="38658"/>
                </a:lnTo>
                <a:lnTo>
                  <a:pt x="236537" y="28994"/>
                </a:lnTo>
                <a:lnTo>
                  <a:pt x="227012" y="28994"/>
                </a:lnTo>
                <a:lnTo>
                  <a:pt x="198437" y="19329"/>
                </a:lnTo>
                <a:lnTo>
                  <a:pt x="160337" y="19329"/>
                </a:lnTo>
                <a:lnTo>
                  <a:pt x="141287" y="9664"/>
                </a:lnTo>
                <a:lnTo>
                  <a:pt x="74612" y="9664"/>
                </a:lnTo>
                <a:lnTo>
                  <a:pt x="19050" y="0"/>
                </a:lnTo>
                <a:close/>
              </a:path>
            </a:pathLst>
          </a:custGeom>
          <a:solidFill>
            <a:srgbClr val="463416"/>
          </a:solidFill>
        </p:spPr>
        <p:txBody>
          <a:bodyPr wrap="square" lIns="0" tIns="0" rIns="0" bIns="0" rtlCol="0"/>
          <a:lstStyle/>
          <a:p>
            <a:endParaRPr/>
          </a:p>
        </p:txBody>
      </p:sp>
      <p:sp>
        <p:nvSpPr>
          <p:cNvPr id="15" name="object 15"/>
          <p:cNvSpPr/>
          <p:nvPr/>
        </p:nvSpPr>
        <p:spPr>
          <a:xfrm>
            <a:off x="993647" y="286511"/>
            <a:ext cx="1042416" cy="899159"/>
          </a:xfrm>
          <a:prstGeom prst="rect">
            <a:avLst/>
          </a:prstGeom>
          <a:blipFill>
            <a:blip r:embed="rId8" cstate="print"/>
            <a:stretch>
              <a:fillRect/>
            </a:stretch>
          </a:blipFill>
        </p:spPr>
        <p:txBody>
          <a:bodyPr wrap="square" lIns="0" tIns="0" rIns="0" bIns="0" rtlCol="0"/>
          <a:lstStyle/>
          <a:p>
            <a:endParaRPr/>
          </a:p>
        </p:txBody>
      </p:sp>
      <p:sp>
        <p:nvSpPr>
          <p:cNvPr id="16" name="object 16"/>
          <p:cNvSpPr/>
          <p:nvPr/>
        </p:nvSpPr>
        <p:spPr>
          <a:xfrm>
            <a:off x="1417319" y="359663"/>
            <a:ext cx="795528" cy="826008"/>
          </a:xfrm>
          <a:prstGeom prst="rect">
            <a:avLst/>
          </a:prstGeom>
          <a:blipFill>
            <a:blip r:embed="rId9" cstate="print"/>
            <a:stretch>
              <a:fillRect/>
            </a:stretch>
          </a:blipFill>
        </p:spPr>
        <p:txBody>
          <a:bodyPr wrap="square" lIns="0" tIns="0" rIns="0" bIns="0" rtlCol="0"/>
          <a:lstStyle/>
          <a:p>
            <a:endParaRPr/>
          </a:p>
        </p:txBody>
      </p:sp>
      <p:sp>
        <p:nvSpPr>
          <p:cNvPr id="17" name="object 17"/>
          <p:cNvSpPr/>
          <p:nvPr/>
        </p:nvSpPr>
        <p:spPr>
          <a:xfrm>
            <a:off x="1746504" y="286511"/>
            <a:ext cx="6443472" cy="899159"/>
          </a:xfrm>
          <a:prstGeom prst="rect">
            <a:avLst/>
          </a:prstGeom>
          <a:blipFill>
            <a:blip r:embed="rId10" cstate="print"/>
            <a:stretch>
              <a:fillRect/>
            </a:stretch>
          </a:blipFill>
        </p:spPr>
        <p:txBody>
          <a:bodyPr wrap="square" lIns="0" tIns="0" rIns="0" bIns="0" rtlCol="0"/>
          <a:lstStyle/>
          <a:p>
            <a:endParaRPr/>
          </a:p>
        </p:txBody>
      </p:sp>
      <p:sp>
        <p:nvSpPr>
          <p:cNvPr id="18" name="object 18"/>
          <p:cNvSpPr txBox="1">
            <a:spLocks noGrp="1"/>
          </p:cNvSpPr>
          <p:nvPr>
            <p:ph type="title"/>
          </p:nvPr>
        </p:nvSpPr>
        <p:spPr>
          <a:xfrm>
            <a:off x="1301241" y="437133"/>
            <a:ext cx="6536055" cy="695325"/>
          </a:xfrm>
          <a:prstGeom prst="rect">
            <a:avLst/>
          </a:prstGeom>
        </p:spPr>
        <p:txBody>
          <a:bodyPr vert="horz" wrap="square" lIns="0" tIns="11430" rIns="0" bIns="0" rtlCol="0">
            <a:spAutoFit/>
          </a:bodyPr>
          <a:lstStyle/>
          <a:p>
            <a:pPr marL="38100">
              <a:lnSpc>
                <a:spcPct val="100000"/>
              </a:lnSpc>
              <a:spcBef>
                <a:spcPts val="90"/>
              </a:spcBef>
            </a:pPr>
            <a:r>
              <a:rPr spc="5" dirty="0"/>
              <a:t>1</a:t>
            </a:r>
            <a:r>
              <a:rPr sz="4350" spc="7" baseline="24904" dirty="0"/>
              <a:t>st </a:t>
            </a:r>
            <a:r>
              <a:rPr sz="4400" spc="-5" dirty="0"/>
              <a:t>law of</a:t>
            </a:r>
            <a:r>
              <a:rPr sz="4400" spc="-490" dirty="0"/>
              <a:t> </a:t>
            </a:r>
            <a:r>
              <a:rPr sz="4400" spc="-5" dirty="0"/>
              <a:t>thermodynamics</a:t>
            </a:r>
            <a:endParaRPr sz="4400"/>
          </a:p>
        </p:txBody>
      </p:sp>
      <p:sp>
        <p:nvSpPr>
          <p:cNvPr id="19" name="object 19"/>
          <p:cNvSpPr txBox="1"/>
          <p:nvPr/>
        </p:nvSpPr>
        <p:spPr>
          <a:xfrm>
            <a:off x="536244" y="1624660"/>
            <a:ext cx="8076565" cy="4417060"/>
          </a:xfrm>
          <a:prstGeom prst="rect">
            <a:avLst/>
          </a:prstGeom>
        </p:spPr>
        <p:txBody>
          <a:bodyPr vert="horz" wrap="square" lIns="0" tIns="12700" rIns="0" bIns="0" rtlCol="0">
            <a:spAutoFit/>
          </a:bodyPr>
          <a:lstStyle/>
          <a:p>
            <a:pPr marL="356870" indent="-344805">
              <a:lnSpc>
                <a:spcPct val="100000"/>
              </a:lnSpc>
              <a:spcBef>
                <a:spcPts val="100"/>
              </a:spcBef>
              <a:buClr>
                <a:srgbClr val="E2E2FF"/>
              </a:buClr>
              <a:buChar char="•"/>
              <a:tabLst>
                <a:tab pos="356870" algn="l"/>
                <a:tab pos="357505" algn="l"/>
              </a:tabLst>
            </a:pPr>
            <a:r>
              <a:rPr sz="2400" spc="5" dirty="0">
                <a:solidFill>
                  <a:srgbClr val="FFFF00"/>
                </a:solidFill>
                <a:latin typeface="Arial"/>
                <a:cs typeface="Arial"/>
              </a:rPr>
              <a:t>The </a:t>
            </a:r>
            <a:r>
              <a:rPr sz="2400" dirty="0">
                <a:solidFill>
                  <a:srgbClr val="FFFF00"/>
                </a:solidFill>
                <a:latin typeface="Arial"/>
                <a:cs typeface="Arial"/>
              </a:rPr>
              <a:t>first law of thermodynamics is an </a:t>
            </a:r>
            <a:r>
              <a:rPr sz="2400" spc="-5" dirty="0">
                <a:solidFill>
                  <a:srgbClr val="FFFF00"/>
                </a:solidFill>
                <a:latin typeface="Arial"/>
                <a:cs typeface="Arial"/>
              </a:rPr>
              <a:t>extension </a:t>
            </a:r>
            <a:r>
              <a:rPr sz="2400" dirty="0">
                <a:solidFill>
                  <a:srgbClr val="FFFF00"/>
                </a:solidFill>
                <a:latin typeface="Arial"/>
                <a:cs typeface="Arial"/>
              </a:rPr>
              <a:t>of</a:t>
            </a:r>
            <a:r>
              <a:rPr sz="2400" spc="-220" dirty="0">
                <a:solidFill>
                  <a:srgbClr val="FFFF00"/>
                </a:solidFill>
                <a:latin typeface="Arial"/>
                <a:cs typeface="Arial"/>
              </a:rPr>
              <a:t> </a:t>
            </a:r>
            <a:r>
              <a:rPr sz="2400" dirty="0">
                <a:solidFill>
                  <a:srgbClr val="FFFF00"/>
                </a:solidFill>
                <a:latin typeface="Arial"/>
                <a:cs typeface="Arial"/>
              </a:rPr>
              <a:t>the</a:t>
            </a:r>
            <a:endParaRPr sz="2400">
              <a:latin typeface="Arial"/>
              <a:cs typeface="Arial"/>
            </a:endParaRPr>
          </a:p>
          <a:p>
            <a:pPr marL="356870">
              <a:lnSpc>
                <a:spcPct val="100000"/>
              </a:lnSpc>
            </a:pPr>
            <a:r>
              <a:rPr sz="2400" spc="-5" dirty="0">
                <a:solidFill>
                  <a:srgbClr val="FFFF00"/>
                </a:solidFill>
                <a:latin typeface="Arial"/>
                <a:cs typeface="Arial"/>
              </a:rPr>
              <a:t>law </a:t>
            </a:r>
            <a:r>
              <a:rPr sz="2400" spc="5" dirty="0">
                <a:solidFill>
                  <a:srgbClr val="FFFF00"/>
                </a:solidFill>
                <a:latin typeface="Arial"/>
                <a:cs typeface="Arial"/>
              </a:rPr>
              <a:t>of </a:t>
            </a:r>
            <a:r>
              <a:rPr sz="2400" spc="-5" dirty="0">
                <a:solidFill>
                  <a:srgbClr val="FFFF00"/>
                </a:solidFill>
                <a:latin typeface="Arial"/>
                <a:cs typeface="Arial"/>
              </a:rPr>
              <a:t>conservation </a:t>
            </a:r>
            <a:r>
              <a:rPr sz="2400" dirty="0">
                <a:solidFill>
                  <a:srgbClr val="FFFF00"/>
                </a:solidFill>
                <a:latin typeface="Arial"/>
                <a:cs typeface="Arial"/>
              </a:rPr>
              <a:t>of</a:t>
            </a:r>
            <a:r>
              <a:rPr sz="2400" spc="-80" dirty="0">
                <a:solidFill>
                  <a:srgbClr val="FFFF00"/>
                </a:solidFill>
                <a:latin typeface="Arial"/>
                <a:cs typeface="Arial"/>
              </a:rPr>
              <a:t> </a:t>
            </a:r>
            <a:r>
              <a:rPr sz="2400" spc="-5" dirty="0">
                <a:solidFill>
                  <a:srgbClr val="FFFF00"/>
                </a:solidFill>
                <a:latin typeface="Arial"/>
                <a:cs typeface="Arial"/>
              </a:rPr>
              <a:t>energy</a:t>
            </a:r>
            <a:endParaRPr sz="2400">
              <a:latin typeface="Arial"/>
              <a:cs typeface="Arial"/>
            </a:endParaRPr>
          </a:p>
          <a:p>
            <a:pPr marL="356870" marR="60960" indent="-344805">
              <a:lnSpc>
                <a:spcPct val="100000"/>
              </a:lnSpc>
              <a:spcBef>
                <a:spcPts val="580"/>
              </a:spcBef>
              <a:buClr>
                <a:srgbClr val="E2E2FF"/>
              </a:buClr>
              <a:buChar char="•"/>
              <a:tabLst>
                <a:tab pos="356870" algn="l"/>
                <a:tab pos="357505" algn="l"/>
              </a:tabLst>
            </a:pPr>
            <a:r>
              <a:rPr sz="2400" spc="5" dirty="0">
                <a:solidFill>
                  <a:srgbClr val="FFFF00"/>
                </a:solidFill>
                <a:latin typeface="Arial"/>
                <a:cs typeface="Arial"/>
              </a:rPr>
              <a:t>The </a:t>
            </a:r>
            <a:r>
              <a:rPr sz="2400" spc="-5" dirty="0">
                <a:solidFill>
                  <a:srgbClr val="FFFF00"/>
                </a:solidFill>
                <a:latin typeface="Arial"/>
                <a:cs typeface="Arial"/>
              </a:rPr>
              <a:t>change </a:t>
            </a:r>
            <a:r>
              <a:rPr sz="2400" dirty="0">
                <a:solidFill>
                  <a:srgbClr val="FFFF00"/>
                </a:solidFill>
                <a:latin typeface="Arial"/>
                <a:cs typeface="Arial"/>
              </a:rPr>
              <a:t>in internal </a:t>
            </a:r>
            <a:r>
              <a:rPr sz="2400" spc="-5" dirty="0">
                <a:solidFill>
                  <a:srgbClr val="FFFF00"/>
                </a:solidFill>
                <a:latin typeface="Arial"/>
                <a:cs typeface="Arial"/>
              </a:rPr>
              <a:t>energy </a:t>
            </a:r>
            <a:r>
              <a:rPr sz="2400" dirty="0">
                <a:solidFill>
                  <a:srgbClr val="FFFF00"/>
                </a:solidFill>
                <a:latin typeface="Arial"/>
                <a:cs typeface="Arial"/>
              </a:rPr>
              <a:t>of a </a:t>
            </a:r>
            <a:r>
              <a:rPr sz="2400" spc="-5" dirty="0">
                <a:solidFill>
                  <a:srgbClr val="FFFF00"/>
                </a:solidFill>
                <a:latin typeface="Arial"/>
                <a:cs typeface="Arial"/>
              </a:rPr>
              <a:t>system </a:t>
            </a:r>
            <a:r>
              <a:rPr sz="2400" dirty="0">
                <a:solidFill>
                  <a:srgbClr val="FFFF00"/>
                </a:solidFill>
                <a:latin typeface="Arial"/>
                <a:cs typeface="Arial"/>
              </a:rPr>
              <a:t>is </a:t>
            </a:r>
            <a:r>
              <a:rPr sz="2400" spc="-5" dirty="0">
                <a:solidFill>
                  <a:srgbClr val="FFFF00"/>
                </a:solidFill>
                <a:latin typeface="Arial"/>
                <a:cs typeface="Arial"/>
              </a:rPr>
              <a:t>equal </a:t>
            </a:r>
            <a:r>
              <a:rPr sz="2400" dirty="0">
                <a:solidFill>
                  <a:srgbClr val="FFFF00"/>
                </a:solidFill>
                <a:latin typeface="Arial"/>
                <a:cs typeface="Arial"/>
              </a:rPr>
              <a:t>to</a:t>
            </a:r>
            <a:r>
              <a:rPr sz="2400" spc="-170" dirty="0">
                <a:solidFill>
                  <a:srgbClr val="FFFF00"/>
                </a:solidFill>
                <a:latin typeface="Arial"/>
                <a:cs typeface="Arial"/>
              </a:rPr>
              <a:t> </a:t>
            </a:r>
            <a:r>
              <a:rPr sz="2400" dirty="0">
                <a:solidFill>
                  <a:srgbClr val="FFFF00"/>
                </a:solidFill>
                <a:latin typeface="Arial"/>
                <a:cs typeface="Arial"/>
              </a:rPr>
              <a:t>the  heat added to the </a:t>
            </a:r>
            <a:r>
              <a:rPr sz="2400" spc="-5" dirty="0">
                <a:solidFill>
                  <a:srgbClr val="FFFF00"/>
                </a:solidFill>
                <a:latin typeface="Arial"/>
                <a:cs typeface="Arial"/>
              </a:rPr>
              <a:t>system </a:t>
            </a:r>
            <a:r>
              <a:rPr sz="2400" dirty="0">
                <a:solidFill>
                  <a:srgbClr val="FFFF00"/>
                </a:solidFill>
                <a:latin typeface="Arial"/>
                <a:cs typeface="Arial"/>
              </a:rPr>
              <a:t>minus the </a:t>
            </a:r>
            <a:r>
              <a:rPr sz="2400" spc="-10" dirty="0">
                <a:solidFill>
                  <a:srgbClr val="FFFF00"/>
                </a:solidFill>
                <a:latin typeface="Arial"/>
                <a:cs typeface="Arial"/>
              </a:rPr>
              <a:t>work </a:t>
            </a:r>
            <a:r>
              <a:rPr sz="2400" dirty="0">
                <a:solidFill>
                  <a:srgbClr val="FFFF00"/>
                </a:solidFill>
                <a:latin typeface="Arial"/>
                <a:cs typeface="Arial"/>
              </a:rPr>
              <a:t>done by the  </a:t>
            </a:r>
            <a:r>
              <a:rPr sz="2400" spc="-5" dirty="0">
                <a:solidFill>
                  <a:srgbClr val="FFFF00"/>
                </a:solidFill>
                <a:latin typeface="Arial"/>
                <a:cs typeface="Arial"/>
              </a:rPr>
              <a:t>system</a:t>
            </a:r>
            <a:endParaRPr sz="2400">
              <a:latin typeface="Arial"/>
              <a:cs typeface="Arial"/>
            </a:endParaRPr>
          </a:p>
          <a:p>
            <a:pPr marR="5080" algn="ctr">
              <a:lnSpc>
                <a:spcPct val="100000"/>
              </a:lnSpc>
              <a:spcBef>
                <a:spcPts val="580"/>
              </a:spcBef>
            </a:pPr>
            <a:r>
              <a:rPr sz="2400" spc="-5" dirty="0">
                <a:solidFill>
                  <a:srgbClr val="FFFF00"/>
                </a:solidFill>
                <a:latin typeface="Arial"/>
                <a:cs typeface="Arial"/>
              </a:rPr>
              <a:t>ΔU </a:t>
            </a:r>
            <a:r>
              <a:rPr sz="2400" dirty="0">
                <a:solidFill>
                  <a:srgbClr val="FFFF00"/>
                </a:solidFill>
                <a:latin typeface="Arial"/>
                <a:cs typeface="Arial"/>
              </a:rPr>
              <a:t>= Q -</a:t>
            </a:r>
            <a:r>
              <a:rPr sz="2400" spc="-55" dirty="0">
                <a:solidFill>
                  <a:srgbClr val="FFFF00"/>
                </a:solidFill>
                <a:latin typeface="Arial"/>
                <a:cs typeface="Arial"/>
              </a:rPr>
              <a:t> </a:t>
            </a:r>
            <a:r>
              <a:rPr sz="2400" dirty="0">
                <a:solidFill>
                  <a:srgbClr val="FFFF00"/>
                </a:solidFill>
                <a:latin typeface="Arial"/>
                <a:cs typeface="Arial"/>
              </a:rPr>
              <a:t>W</a:t>
            </a:r>
            <a:endParaRPr sz="2400">
              <a:latin typeface="Arial"/>
              <a:cs typeface="Arial"/>
            </a:endParaRPr>
          </a:p>
          <a:p>
            <a:pPr marL="356870" marR="6350" indent="-344805">
              <a:lnSpc>
                <a:spcPct val="100000"/>
              </a:lnSpc>
              <a:spcBef>
                <a:spcPts val="575"/>
              </a:spcBef>
            </a:pPr>
            <a:r>
              <a:rPr sz="2400" spc="-10" dirty="0">
                <a:solidFill>
                  <a:srgbClr val="FFFF00"/>
                </a:solidFill>
                <a:latin typeface="Arial"/>
                <a:cs typeface="Arial"/>
              </a:rPr>
              <a:t>If </a:t>
            </a:r>
            <a:r>
              <a:rPr sz="2400" spc="-5" dirty="0">
                <a:solidFill>
                  <a:srgbClr val="FFFF00"/>
                </a:solidFill>
                <a:latin typeface="Arial"/>
                <a:cs typeface="Arial"/>
              </a:rPr>
              <a:t>heat added </a:t>
            </a:r>
            <a:r>
              <a:rPr sz="2400" dirty="0">
                <a:solidFill>
                  <a:srgbClr val="FFFF00"/>
                </a:solidFill>
                <a:latin typeface="Arial"/>
                <a:cs typeface="Arial"/>
              </a:rPr>
              <a:t>to </a:t>
            </a:r>
            <a:r>
              <a:rPr sz="2400" spc="-5" dirty="0">
                <a:solidFill>
                  <a:srgbClr val="FFFF00"/>
                </a:solidFill>
                <a:latin typeface="Arial"/>
                <a:cs typeface="Arial"/>
              </a:rPr>
              <a:t>a system, there </a:t>
            </a:r>
            <a:r>
              <a:rPr sz="2400" dirty="0">
                <a:solidFill>
                  <a:srgbClr val="FFFF00"/>
                </a:solidFill>
                <a:latin typeface="Arial"/>
                <a:cs typeface="Arial"/>
              </a:rPr>
              <a:t>are </a:t>
            </a:r>
            <a:r>
              <a:rPr sz="2400" spc="-10" dirty="0">
                <a:solidFill>
                  <a:srgbClr val="FFFF00"/>
                </a:solidFill>
                <a:latin typeface="Arial"/>
                <a:cs typeface="Arial"/>
              </a:rPr>
              <a:t>two </a:t>
            </a:r>
            <a:r>
              <a:rPr sz="2400" spc="-5" dirty="0">
                <a:solidFill>
                  <a:srgbClr val="FFFF00"/>
                </a:solidFill>
                <a:latin typeface="Arial"/>
                <a:cs typeface="Arial"/>
              </a:rPr>
              <a:t>things </a:t>
            </a:r>
            <a:r>
              <a:rPr sz="2400" dirty="0">
                <a:solidFill>
                  <a:srgbClr val="FFFF00"/>
                </a:solidFill>
                <a:latin typeface="Arial"/>
                <a:cs typeface="Arial"/>
              </a:rPr>
              <a:t>that </a:t>
            </a:r>
            <a:r>
              <a:rPr sz="2400" spc="-10" dirty="0">
                <a:solidFill>
                  <a:srgbClr val="FFFF00"/>
                </a:solidFill>
                <a:latin typeface="Arial"/>
                <a:cs typeface="Arial"/>
              </a:rPr>
              <a:t>can </a:t>
            </a:r>
            <a:r>
              <a:rPr sz="2400" spc="-20" dirty="0">
                <a:solidFill>
                  <a:srgbClr val="FFFF00"/>
                </a:solidFill>
                <a:latin typeface="Arial"/>
                <a:cs typeface="Arial"/>
              </a:rPr>
              <a:t>be  </a:t>
            </a:r>
            <a:r>
              <a:rPr sz="2400" spc="5" dirty="0">
                <a:solidFill>
                  <a:srgbClr val="FFFF00"/>
                </a:solidFill>
                <a:latin typeface="Arial"/>
                <a:cs typeface="Arial"/>
              </a:rPr>
              <a:t>done</a:t>
            </a:r>
            <a:endParaRPr sz="2400">
              <a:latin typeface="Arial"/>
              <a:cs typeface="Arial"/>
            </a:endParaRPr>
          </a:p>
          <a:p>
            <a:pPr marL="356870" marR="5080" indent="-344805">
              <a:lnSpc>
                <a:spcPct val="100000"/>
              </a:lnSpc>
              <a:spcBef>
                <a:spcPts val="580"/>
              </a:spcBef>
              <a:buClr>
                <a:srgbClr val="E2E2FF"/>
              </a:buClr>
              <a:buChar char="-"/>
              <a:tabLst>
                <a:tab pos="356870" algn="l"/>
                <a:tab pos="357505" algn="l"/>
              </a:tabLst>
            </a:pPr>
            <a:r>
              <a:rPr sz="2400" spc="-5" dirty="0">
                <a:solidFill>
                  <a:srgbClr val="FFFF00"/>
                </a:solidFill>
                <a:latin typeface="Arial"/>
                <a:cs typeface="Arial"/>
              </a:rPr>
              <a:t>Change the internal energy </a:t>
            </a:r>
            <a:r>
              <a:rPr sz="2400" spc="-10" dirty="0">
                <a:solidFill>
                  <a:srgbClr val="FFFF00"/>
                </a:solidFill>
                <a:latin typeface="Arial"/>
                <a:cs typeface="Arial"/>
              </a:rPr>
              <a:t>of </a:t>
            </a:r>
            <a:r>
              <a:rPr sz="2400" dirty="0">
                <a:solidFill>
                  <a:srgbClr val="FFFF00"/>
                </a:solidFill>
                <a:latin typeface="Arial"/>
                <a:cs typeface="Arial"/>
              </a:rPr>
              <a:t>the </a:t>
            </a:r>
            <a:r>
              <a:rPr sz="2400" spc="-5" dirty="0">
                <a:solidFill>
                  <a:srgbClr val="FFFF00"/>
                </a:solidFill>
                <a:latin typeface="Arial"/>
                <a:cs typeface="Arial"/>
              </a:rPr>
              <a:t>system, </a:t>
            </a:r>
            <a:r>
              <a:rPr sz="2400" spc="-10" dirty="0">
                <a:solidFill>
                  <a:srgbClr val="FFFF00"/>
                </a:solidFill>
                <a:latin typeface="Arial"/>
                <a:cs typeface="Arial"/>
              </a:rPr>
              <a:t>or </a:t>
            </a:r>
            <a:r>
              <a:rPr sz="2400" dirty="0">
                <a:solidFill>
                  <a:srgbClr val="FFFF00"/>
                </a:solidFill>
                <a:latin typeface="Arial"/>
                <a:cs typeface="Arial"/>
              </a:rPr>
              <a:t>Cause the  </a:t>
            </a:r>
            <a:r>
              <a:rPr sz="2400" spc="-5" dirty="0">
                <a:solidFill>
                  <a:srgbClr val="FFFF00"/>
                </a:solidFill>
                <a:latin typeface="Arial"/>
                <a:cs typeface="Arial"/>
              </a:rPr>
              <a:t>system </a:t>
            </a:r>
            <a:r>
              <a:rPr sz="2400" dirty="0">
                <a:solidFill>
                  <a:srgbClr val="FFFF00"/>
                </a:solidFill>
                <a:latin typeface="Arial"/>
                <a:cs typeface="Arial"/>
              </a:rPr>
              <a:t>to do</a:t>
            </a:r>
            <a:r>
              <a:rPr sz="2400" spc="-45" dirty="0">
                <a:solidFill>
                  <a:srgbClr val="FFFF00"/>
                </a:solidFill>
                <a:latin typeface="Arial"/>
                <a:cs typeface="Arial"/>
              </a:rPr>
              <a:t> </a:t>
            </a:r>
            <a:r>
              <a:rPr sz="2400" spc="-10" dirty="0">
                <a:solidFill>
                  <a:srgbClr val="FFFF00"/>
                </a:solidFill>
                <a:latin typeface="Arial"/>
                <a:cs typeface="Arial"/>
              </a:rPr>
              <a:t>work</a:t>
            </a:r>
            <a:endParaRPr sz="2400">
              <a:latin typeface="Arial"/>
              <a:cs typeface="Arial"/>
            </a:endParaRPr>
          </a:p>
          <a:p>
            <a:pPr marL="195580" indent="-182880">
              <a:lnSpc>
                <a:spcPct val="100000"/>
              </a:lnSpc>
              <a:spcBef>
                <a:spcPts val="580"/>
              </a:spcBef>
              <a:buChar char="-"/>
              <a:tabLst>
                <a:tab pos="195580" algn="l"/>
              </a:tabLst>
            </a:pPr>
            <a:r>
              <a:rPr sz="2400" dirty="0">
                <a:solidFill>
                  <a:srgbClr val="FFFF00"/>
                </a:solidFill>
                <a:latin typeface="Arial"/>
                <a:cs typeface="Arial"/>
              </a:rPr>
              <a:t>Combination of the</a:t>
            </a:r>
            <a:r>
              <a:rPr sz="2400" spc="-45" dirty="0">
                <a:solidFill>
                  <a:srgbClr val="FFFF00"/>
                </a:solidFill>
                <a:latin typeface="Arial"/>
                <a:cs typeface="Arial"/>
              </a:rPr>
              <a:t> </a:t>
            </a:r>
            <a:r>
              <a:rPr sz="2400" spc="-10" dirty="0">
                <a:solidFill>
                  <a:srgbClr val="FFFF00"/>
                </a:solidFill>
                <a:latin typeface="Arial"/>
                <a:cs typeface="Arial"/>
              </a:rPr>
              <a:t>two</a:t>
            </a:r>
            <a:endParaRPr sz="24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267450" y="6030912"/>
            <a:ext cx="1543050" cy="827405"/>
          </a:xfrm>
          <a:custGeom>
            <a:avLst/>
            <a:gdLst/>
            <a:ahLst/>
            <a:cxnLst/>
            <a:rect l="l" t="t" r="r" b="b"/>
            <a:pathLst>
              <a:path w="1543050" h="827404">
                <a:moveTo>
                  <a:pt x="670119" y="522287"/>
                </a:moveTo>
                <a:lnTo>
                  <a:pt x="317500" y="522287"/>
                </a:lnTo>
                <a:lnTo>
                  <a:pt x="933070" y="827085"/>
                </a:lnTo>
                <a:lnTo>
                  <a:pt x="1543041" y="827085"/>
                </a:lnTo>
                <a:lnTo>
                  <a:pt x="1314450" y="750888"/>
                </a:lnTo>
                <a:lnTo>
                  <a:pt x="1009650" y="592137"/>
                </a:lnTo>
                <a:lnTo>
                  <a:pt x="785749" y="587375"/>
                </a:lnTo>
                <a:lnTo>
                  <a:pt x="670119" y="522287"/>
                </a:lnTo>
                <a:close/>
              </a:path>
              <a:path w="1543050" h="827404">
                <a:moveTo>
                  <a:pt x="0" y="0"/>
                </a:moveTo>
                <a:lnTo>
                  <a:pt x="34925" y="41275"/>
                </a:lnTo>
                <a:lnTo>
                  <a:pt x="0" y="103187"/>
                </a:lnTo>
                <a:lnTo>
                  <a:pt x="47625" y="188912"/>
                </a:lnTo>
                <a:lnTo>
                  <a:pt x="118999" y="385762"/>
                </a:lnTo>
                <a:lnTo>
                  <a:pt x="71374" y="669925"/>
                </a:lnTo>
                <a:lnTo>
                  <a:pt x="317500" y="522287"/>
                </a:lnTo>
                <a:lnTo>
                  <a:pt x="670119" y="522287"/>
                </a:lnTo>
                <a:lnTo>
                  <a:pt x="444500" y="395287"/>
                </a:lnTo>
                <a:lnTo>
                  <a:pt x="201549" y="104775"/>
                </a:lnTo>
                <a:lnTo>
                  <a:pt x="0" y="0"/>
                </a:lnTo>
                <a:close/>
              </a:path>
            </a:pathLst>
          </a:custGeom>
          <a:solidFill>
            <a:srgbClr val="463416"/>
          </a:solidFill>
        </p:spPr>
        <p:txBody>
          <a:bodyPr wrap="square" lIns="0" tIns="0" rIns="0" bIns="0" rtlCol="0"/>
          <a:lstStyle/>
          <a:p>
            <a:endParaRPr/>
          </a:p>
        </p:txBody>
      </p:sp>
      <p:sp>
        <p:nvSpPr>
          <p:cNvPr id="4" name="object 4"/>
          <p:cNvSpPr/>
          <p:nvPr/>
        </p:nvSpPr>
        <p:spPr>
          <a:xfrm>
            <a:off x="4249801" y="6019800"/>
            <a:ext cx="295275" cy="627380"/>
          </a:xfrm>
          <a:custGeom>
            <a:avLst/>
            <a:gdLst/>
            <a:ahLst/>
            <a:cxnLst/>
            <a:rect l="l" t="t" r="r" b="b"/>
            <a:pathLst>
              <a:path w="295275" h="627379">
                <a:moveTo>
                  <a:pt x="57150" y="0"/>
                </a:moveTo>
                <a:lnTo>
                  <a:pt x="85725" y="31978"/>
                </a:lnTo>
                <a:lnTo>
                  <a:pt x="38100" y="53289"/>
                </a:lnTo>
                <a:lnTo>
                  <a:pt x="28575" y="117246"/>
                </a:lnTo>
                <a:lnTo>
                  <a:pt x="66675" y="202501"/>
                </a:lnTo>
                <a:lnTo>
                  <a:pt x="76200" y="287769"/>
                </a:lnTo>
                <a:lnTo>
                  <a:pt x="0" y="627062"/>
                </a:lnTo>
                <a:lnTo>
                  <a:pt x="85725" y="413893"/>
                </a:lnTo>
                <a:lnTo>
                  <a:pt x="133350" y="383692"/>
                </a:lnTo>
                <a:lnTo>
                  <a:pt x="200025" y="223824"/>
                </a:lnTo>
                <a:lnTo>
                  <a:pt x="228600" y="213169"/>
                </a:lnTo>
                <a:lnTo>
                  <a:pt x="228600" y="159880"/>
                </a:lnTo>
                <a:lnTo>
                  <a:pt x="295275" y="117246"/>
                </a:lnTo>
                <a:lnTo>
                  <a:pt x="257175" y="106578"/>
                </a:lnTo>
                <a:lnTo>
                  <a:pt x="57150" y="0"/>
                </a:lnTo>
                <a:close/>
              </a:path>
            </a:pathLst>
          </a:custGeom>
          <a:solidFill>
            <a:srgbClr val="463416"/>
          </a:solidFill>
        </p:spPr>
        <p:txBody>
          <a:bodyPr wrap="square" lIns="0" tIns="0" rIns="0" bIns="0" rtlCol="0"/>
          <a:lstStyle/>
          <a:p>
            <a:endParaRPr/>
          </a:p>
        </p:txBody>
      </p:sp>
      <p:sp>
        <p:nvSpPr>
          <p:cNvPr id="5" name="object 5"/>
          <p:cNvSpPr/>
          <p:nvPr/>
        </p:nvSpPr>
        <p:spPr>
          <a:xfrm>
            <a:off x="4810125" y="6180137"/>
            <a:ext cx="600075" cy="430530"/>
          </a:xfrm>
          <a:custGeom>
            <a:avLst/>
            <a:gdLst/>
            <a:ahLst/>
            <a:cxnLst/>
            <a:rect l="l" t="t" r="r" b="b"/>
            <a:pathLst>
              <a:path w="600075" h="430529">
                <a:moveTo>
                  <a:pt x="28575" y="0"/>
                </a:moveTo>
                <a:lnTo>
                  <a:pt x="19050" y="20637"/>
                </a:lnTo>
                <a:lnTo>
                  <a:pt x="0" y="63500"/>
                </a:lnTo>
                <a:lnTo>
                  <a:pt x="95250" y="192087"/>
                </a:lnTo>
                <a:lnTo>
                  <a:pt x="492125" y="430212"/>
                </a:lnTo>
                <a:lnTo>
                  <a:pt x="460375" y="220662"/>
                </a:lnTo>
                <a:lnTo>
                  <a:pt x="560160" y="149225"/>
                </a:lnTo>
                <a:lnTo>
                  <a:pt x="398399" y="149225"/>
                </a:lnTo>
                <a:lnTo>
                  <a:pt x="142875" y="85725"/>
                </a:lnTo>
                <a:lnTo>
                  <a:pt x="28575" y="0"/>
                </a:lnTo>
                <a:close/>
              </a:path>
              <a:path w="600075" h="430529">
                <a:moveTo>
                  <a:pt x="600075" y="120650"/>
                </a:moveTo>
                <a:lnTo>
                  <a:pt x="398399" y="149225"/>
                </a:lnTo>
                <a:lnTo>
                  <a:pt x="560160" y="149225"/>
                </a:lnTo>
                <a:lnTo>
                  <a:pt x="600075" y="120650"/>
                </a:lnTo>
                <a:close/>
              </a:path>
            </a:pathLst>
          </a:custGeom>
          <a:solidFill>
            <a:srgbClr val="463416"/>
          </a:solidFill>
        </p:spPr>
        <p:txBody>
          <a:bodyPr wrap="square" lIns="0" tIns="0" rIns="0" bIns="0" rtlCol="0"/>
          <a:lstStyle/>
          <a:p>
            <a:endParaRPr/>
          </a:p>
        </p:txBody>
      </p:sp>
      <p:sp>
        <p:nvSpPr>
          <p:cNvPr id="6" name="object 6"/>
          <p:cNvSpPr/>
          <p:nvPr/>
        </p:nvSpPr>
        <p:spPr>
          <a:xfrm>
            <a:off x="5759450" y="6137275"/>
            <a:ext cx="246125" cy="117475"/>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946525" y="6126162"/>
            <a:ext cx="66675" cy="128587"/>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0" y="6019800"/>
            <a:ext cx="6225741" cy="838198"/>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898650" y="6021387"/>
            <a:ext cx="579755" cy="462280"/>
          </a:xfrm>
          <a:custGeom>
            <a:avLst/>
            <a:gdLst/>
            <a:ahLst/>
            <a:cxnLst/>
            <a:rect l="l" t="t" r="r" b="b"/>
            <a:pathLst>
              <a:path w="579755" h="462279">
                <a:moveTo>
                  <a:pt x="497723" y="270421"/>
                </a:moveTo>
                <a:lnTo>
                  <a:pt x="303149" y="270421"/>
                </a:lnTo>
                <a:lnTo>
                  <a:pt x="541274" y="461962"/>
                </a:lnTo>
                <a:lnTo>
                  <a:pt x="484124" y="280073"/>
                </a:lnTo>
                <a:lnTo>
                  <a:pt x="497723" y="270421"/>
                </a:lnTo>
                <a:close/>
              </a:path>
              <a:path w="579755" h="462279">
                <a:moveTo>
                  <a:pt x="66675" y="0"/>
                </a:moveTo>
                <a:lnTo>
                  <a:pt x="47625" y="0"/>
                </a:lnTo>
                <a:lnTo>
                  <a:pt x="38100" y="38633"/>
                </a:lnTo>
                <a:lnTo>
                  <a:pt x="0" y="96583"/>
                </a:lnTo>
                <a:lnTo>
                  <a:pt x="104775" y="173837"/>
                </a:lnTo>
                <a:lnTo>
                  <a:pt x="226949" y="289737"/>
                </a:lnTo>
                <a:lnTo>
                  <a:pt x="303149" y="270421"/>
                </a:lnTo>
                <a:lnTo>
                  <a:pt x="497723" y="270421"/>
                </a:lnTo>
                <a:lnTo>
                  <a:pt x="579374" y="212470"/>
                </a:lnTo>
                <a:lnTo>
                  <a:pt x="569849" y="202806"/>
                </a:lnTo>
                <a:lnTo>
                  <a:pt x="531749" y="183502"/>
                </a:lnTo>
                <a:lnTo>
                  <a:pt x="474599" y="144868"/>
                </a:lnTo>
                <a:lnTo>
                  <a:pt x="274574" y="57950"/>
                </a:lnTo>
                <a:lnTo>
                  <a:pt x="226949" y="38633"/>
                </a:lnTo>
                <a:lnTo>
                  <a:pt x="207899" y="28968"/>
                </a:lnTo>
                <a:lnTo>
                  <a:pt x="150749" y="28968"/>
                </a:lnTo>
                <a:lnTo>
                  <a:pt x="114300" y="19316"/>
                </a:lnTo>
                <a:lnTo>
                  <a:pt x="104775" y="19316"/>
                </a:lnTo>
                <a:lnTo>
                  <a:pt x="66675" y="0"/>
                </a:lnTo>
                <a:close/>
              </a:path>
            </a:pathLst>
          </a:custGeom>
          <a:solidFill>
            <a:srgbClr val="463416"/>
          </a:solidFill>
        </p:spPr>
        <p:txBody>
          <a:bodyPr wrap="square" lIns="0" tIns="0" rIns="0" bIns="0" rtlCol="0"/>
          <a:lstStyle/>
          <a:p>
            <a:endParaRPr/>
          </a:p>
        </p:txBody>
      </p:sp>
      <p:sp>
        <p:nvSpPr>
          <p:cNvPr id="10" name="object 10"/>
          <p:cNvSpPr/>
          <p:nvPr/>
        </p:nvSpPr>
        <p:spPr>
          <a:xfrm>
            <a:off x="3084576" y="6078537"/>
            <a:ext cx="3144520" cy="779780"/>
          </a:xfrm>
          <a:custGeom>
            <a:avLst/>
            <a:gdLst/>
            <a:ahLst/>
            <a:cxnLst/>
            <a:rect l="l" t="t" r="r" b="b"/>
            <a:pathLst>
              <a:path w="3144520" h="779779">
                <a:moveTo>
                  <a:pt x="642874" y="165100"/>
                </a:moveTo>
                <a:lnTo>
                  <a:pt x="95250" y="165100"/>
                </a:lnTo>
                <a:lnTo>
                  <a:pt x="142875" y="212725"/>
                </a:lnTo>
                <a:lnTo>
                  <a:pt x="238125" y="242887"/>
                </a:lnTo>
                <a:lnTo>
                  <a:pt x="331724" y="433387"/>
                </a:lnTo>
                <a:lnTo>
                  <a:pt x="636524" y="569912"/>
                </a:lnTo>
                <a:lnTo>
                  <a:pt x="1233424" y="569912"/>
                </a:lnTo>
                <a:lnTo>
                  <a:pt x="3113379" y="779460"/>
                </a:lnTo>
                <a:lnTo>
                  <a:pt x="3143944" y="779460"/>
                </a:lnTo>
                <a:lnTo>
                  <a:pt x="1073150" y="385762"/>
                </a:lnTo>
                <a:lnTo>
                  <a:pt x="815975" y="252412"/>
                </a:lnTo>
                <a:lnTo>
                  <a:pt x="674624" y="174625"/>
                </a:lnTo>
                <a:lnTo>
                  <a:pt x="642874" y="165100"/>
                </a:lnTo>
                <a:close/>
              </a:path>
              <a:path w="3144520" h="779779">
                <a:moveTo>
                  <a:pt x="152400" y="0"/>
                </a:moveTo>
                <a:lnTo>
                  <a:pt x="57150" y="0"/>
                </a:lnTo>
                <a:lnTo>
                  <a:pt x="19050" y="39687"/>
                </a:lnTo>
                <a:lnTo>
                  <a:pt x="0" y="203200"/>
                </a:lnTo>
                <a:lnTo>
                  <a:pt x="95250" y="165100"/>
                </a:lnTo>
                <a:lnTo>
                  <a:pt x="642874" y="165100"/>
                </a:lnTo>
                <a:lnTo>
                  <a:pt x="579374" y="146050"/>
                </a:lnTo>
                <a:lnTo>
                  <a:pt x="446024" y="96837"/>
                </a:lnTo>
                <a:lnTo>
                  <a:pt x="295275" y="28575"/>
                </a:lnTo>
                <a:lnTo>
                  <a:pt x="219075" y="9525"/>
                </a:lnTo>
                <a:lnTo>
                  <a:pt x="152400" y="0"/>
                </a:lnTo>
                <a:close/>
              </a:path>
            </a:pathLst>
          </a:custGeom>
          <a:solidFill>
            <a:srgbClr val="463416"/>
          </a:solidFill>
        </p:spPr>
        <p:txBody>
          <a:bodyPr wrap="square" lIns="0" tIns="0" rIns="0" bIns="0" rtlCol="0"/>
          <a:lstStyle/>
          <a:p>
            <a:endParaRPr/>
          </a:p>
        </p:txBody>
      </p:sp>
      <p:sp>
        <p:nvSpPr>
          <p:cNvPr id="11" name="object 11"/>
          <p:cNvSpPr/>
          <p:nvPr/>
        </p:nvSpPr>
        <p:spPr>
          <a:xfrm>
            <a:off x="2905125" y="6069012"/>
            <a:ext cx="112649" cy="96837"/>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1357375" y="6099175"/>
            <a:ext cx="255904" cy="260350"/>
          </a:xfrm>
          <a:custGeom>
            <a:avLst/>
            <a:gdLst/>
            <a:ahLst/>
            <a:cxnLst/>
            <a:rect l="l" t="t" r="r" b="b"/>
            <a:pathLst>
              <a:path w="255905" h="260350">
                <a:moveTo>
                  <a:pt x="47625" y="0"/>
                </a:moveTo>
                <a:lnTo>
                  <a:pt x="0" y="0"/>
                </a:lnTo>
                <a:lnTo>
                  <a:pt x="47625" y="86779"/>
                </a:lnTo>
                <a:lnTo>
                  <a:pt x="152400" y="163918"/>
                </a:lnTo>
                <a:lnTo>
                  <a:pt x="255524" y="260350"/>
                </a:lnTo>
                <a:lnTo>
                  <a:pt x="255524" y="250710"/>
                </a:lnTo>
                <a:lnTo>
                  <a:pt x="245999" y="221780"/>
                </a:lnTo>
                <a:lnTo>
                  <a:pt x="226949" y="183210"/>
                </a:lnTo>
                <a:lnTo>
                  <a:pt x="190373" y="154279"/>
                </a:lnTo>
                <a:lnTo>
                  <a:pt x="171323" y="135001"/>
                </a:lnTo>
                <a:lnTo>
                  <a:pt x="161925" y="115709"/>
                </a:lnTo>
                <a:lnTo>
                  <a:pt x="152400" y="96431"/>
                </a:lnTo>
                <a:lnTo>
                  <a:pt x="152400" y="86779"/>
                </a:lnTo>
                <a:lnTo>
                  <a:pt x="180848" y="19278"/>
                </a:lnTo>
                <a:lnTo>
                  <a:pt x="114300" y="9639"/>
                </a:lnTo>
                <a:lnTo>
                  <a:pt x="76200" y="9639"/>
                </a:lnTo>
                <a:lnTo>
                  <a:pt x="47625" y="0"/>
                </a:lnTo>
                <a:close/>
              </a:path>
            </a:pathLst>
          </a:custGeom>
          <a:solidFill>
            <a:srgbClr val="463416"/>
          </a:solidFill>
        </p:spPr>
        <p:txBody>
          <a:bodyPr wrap="square" lIns="0" tIns="0" rIns="0" bIns="0" rtlCol="0"/>
          <a:lstStyle/>
          <a:p>
            <a:endParaRPr/>
          </a:p>
        </p:txBody>
      </p:sp>
      <p:sp>
        <p:nvSpPr>
          <p:cNvPr id="13" name="object 13"/>
          <p:cNvSpPr/>
          <p:nvPr/>
        </p:nvSpPr>
        <p:spPr>
          <a:xfrm>
            <a:off x="1120775" y="6118225"/>
            <a:ext cx="93662" cy="96837"/>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627062" y="6049962"/>
            <a:ext cx="389255" cy="328930"/>
          </a:xfrm>
          <a:custGeom>
            <a:avLst/>
            <a:gdLst/>
            <a:ahLst/>
            <a:cxnLst/>
            <a:rect l="l" t="t" r="r" b="b"/>
            <a:pathLst>
              <a:path w="389255" h="328929">
                <a:moveTo>
                  <a:pt x="19050" y="0"/>
                </a:moveTo>
                <a:lnTo>
                  <a:pt x="0" y="0"/>
                </a:lnTo>
                <a:lnTo>
                  <a:pt x="0" y="19329"/>
                </a:lnTo>
                <a:lnTo>
                  <a:pt x="93662" y="57988"/>
                </a:lnTo>
                <a:lnTo>
                  <a:pt x="141287" y="106311"/>
                </a:lnTo>
                <a:lnTo>
                  <a:pt x="74612" y="135305"/>
                </a:lnTo>
                <a:lnTo>
                  <a:pt x="122237" y="212636"/>
                </a:lnTo>
                <a:lnTo>
                  <a:pt x="284162" y="328612"/>
                </a:lnTo>
                <a:lnTo>
                  <a:pt x="265112" y="251294"/>
                </a:lnTo>
                <a:lnTo>
                  <a:pt x="227012" y="212636"/>
                </a:lnTo>
                <a:lnTo>
                  <a:pt x="331787" y="135305"/>
                </a:lnTo>
                <a:lnTo>
                  <a:pt x="388937" y="67652"/>
                </a:lnTo>
                <a:lnTo>
                  <a:pt x="369887" y="57988"/>
                </a:lnTo>
                <a:lnTo>
                  <a:pt x="322262" y="38658"/>
                </a:lnTo>
                <a:lnTo>
                  <a:pt x="236537" y="28994"/>
                </a:lnTo>
                <a:lnTo>
                  <a:pt x="227012" y="28994"/>
                </a:lnTo>
                <a:lnTo>
                  <a:pt x="198437" y="19329"/>
                </a:lnTo>
                <a:lnTo>
                  <a:pt x="160337" y="19329"/>
                </a:lnTo>
                <a:lnTo>
                  <a:pt x="141287" y="9664"/>
                </a:lnTo>
                <a:lnTo>
                  <a:pt x="74612" y="9664"/>
                </a:lnTo>
                <a:lnTo>
                  <a:pt x="19050" y="0"/>
                </a:lnTo>
                <a:close/>
              </a:path>
            </a:pathLst>
          </a:custGeom>
          <a:solidFill>
            <a:srgbClr val="463416"/>
          </a:solidFill>
        </p:spPr>
        <p:txBody>
          <a:bodyPr wrap="square" lIns="0" tIns="0" rIns="0" bIns="0" rtlCol="0"/>
          <a:lstStyle/>
          <a:p>
            <a:endParaRPr/>
          </a:p>
        </p:txBody>
      </p:sp>
      <p:sp>
        <p:nvSpPr>
          <p:cNvPr id="15" name="object 15"/>
          <p:cNvSpPr/>
          <p:nvPr/>
        </p:nvSpPr>
        <p:spPr>
          <a:xfrm>
            <a:off x="457200" y="304800"/>
            <a:ext cx="8229600" cy="5867400"/>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291490" y="6467043"/>
            <a:ext cx="1600835"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FF0000"/>
                </a:solidFill>
                <a:latin typeface="Arial"/>
                <a:cs typeface="Arial"/>
              </a:rPr>
              <a:t>Slide </a:t>
            </a:r>
            <a:r>
              <a:rPr sz="1200" dirty="0">
                <a:solidFill>
                  <a:srgbClr val="FF0000"/>
                </a:solidFill>
                <a:latin typeface="Arial"/>
                <a:cs typeface="Arial"/>
              </a:rPr>
              <a:t>courtesy of</a:t>
            </a:r>
            <a:r>
              <a:rPr sz="1200" spc="-185" dirty="0">
                <a:solidFill>
                  <a:srgbClr val="FF0000"/>
                </a:solidFill>
                <a:latin typeface="Arial"/>
                <a:cs typeface="Arial"/>
              </a:rPr>
              <a:t> </a:t>
            </a:r>
            <a:r>
              <a:rPr sz="1200" spc="-10" dirty="0">
                <a:solidFill>
                  <a:srgbClr val="FF0000"/>
                </a:solidFill>
                <a:latin typeface="Arial"/>
                <a:cs typeface="Arial"/>
              </a:rPr>
              <a:t>NASA</a:t>
            </a:r>
            <a:endParaRPr sz="12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267450" y="6030912"/>
            <a:ext cx="1543050" cy="827405"/>
          </a:xfrm>
          <a:custGeom>
            <a:avLst/>
            <a:gdLst/>
            <a:ahLst/>
            <a:cxnLst/>
            <a:rect l="l" t="t" r="r" b="b"/>
            <a:pathLst>
              <a:path w="1543050" h="827404">
                <a:moveTo>
                  <a:pt x="670119" y="522287"/>
                </a:moveTo>
                <a:lnTo>
                  <a:pt x="317500" y="522287"/>
                </a:lnTo>
                <a:lnTo>
                  <a:pt x="933070" y="827085"/>
                </a:lnTo>
                <a:lnTo>
                  <a:pt x="1543041" y="827085"/>
                </a:lnTo>
                <a:lnTo>
                  <a:pt x="1314450" y="750888"/>
                </a:lnTo>
                <a:lnTo>
                  <a:pt x="1009650" y="592137"/>
                </a:lnTo>
                <a:lnTo>
                  <a:pt x="785749" y="587375"/>
                </a:lnTo>
                <a:lnTo>
                  <a:pt x="670119" y="522287"/>
                </a:lnTo>
                <a:close/>
              </a:path>
              <a:path w="1543050" h="827404">
                <a:moveTo>
                  <a:pt x="0" y="0"/>
                </a:moveTo>
                <a:lnTo>
                  <a:pt x="34925" y="41275"/>
                </a:lnTo>
                <a:lnTo>
                  <a:pt x="0" y="103187"/>
                </a:lnTo>
                <a:lnTo>
                  <a:pt x="47625" y="188912"/>
                </a:lnTo>
                <a:lnTo>
                  <a:pt x="118999" y="385762"/>
                </a:lnTo>
                <a:lnTo>
                  <a:pt x="71374" y="669925"/>
                </a:lnTo>
                <a:lnTo>
                  <a:pt x="317500" y="522287"/>
                </a:lnTo>
                <a:lnTo>
                  <a:pt x="670119" y="522287"/>
                </a:lnTo>
                <a:lnTo>
                  <a:pt x="444500" y="395287"/>
                </a:lnTo>
                <a:lnTo>
                  <a:pt x="201549" y="104775"/>
                </a:lnTo>
                <a:lnTo>
                  <a:pt x="0" y="0"/>
                </a:lnTo>
                <a:close/>
              </a:path>
            </a:pathLst>
          </a:custGeom>
          <a:solidFill>
            <a:srgbClr val="463416"/>
          </a:solidFill>
        </p:spPr>
        <p:txBody>
          <a:bodyPr wrap="square" lIns="0" tIns="0" rIns="0" bIns="0" rtlCol="0"/>
          <a:lstStyle/>
          <a:p>
            <a:endParaRPr/>
          </a:p>
        </p:txBody>
      </p:sp>
      <p:sp>
        <p:nvSpPr>
          <p:cNvPr id="4" name="object 4"/>
          <p:cNvSpPr/>
          <p:nvPr/>
        </p:nvSpPr>
        <p:spPr>
          <a:xfrm>
            <a:off x="4249801" y="6019800"/>
            <a:ext cx="295275" cy="627380"/>
          </a:xfrm>
          <a:custGeom>
            <a:avLst/>
            <a:gdLst/>
            <a:ahLst/>
            <a:cxnLst/>
            <a:rect l="l" t="t" r="r" b="b"/>
            <a:pathLst>
              <a:path w="295275" h="627379">
                <a:moveTo>
                  <a:pt x="57150" y="0"/>
                </a:moveTo>
                <a:lnTo>
                  <a:pt x="85725" y="31978"/>
                </a:lnTo>
                <a:lnTo>
                  <a:pt x="38100" y="53289"/>
                </a:lnTo>
                <a:lnTo>
                  <a:pt x="28575" y="117246"/>
                </a:lnTo>
                <a:lnTo>
                  <a:pt x="66675" y="202501"/>
                </a:lnTo>
                <a:lnTo>
                  <a:pt x="76200" y="287769"/>
                </a:lnTo>
                <a:lnTo>
                  <a:pt x="0" y="627062"/>
                </a:lnTo>
                <a:lnTo>
                  <a:pt x="85725" y="413893"/>
                </a:lnTo>
                <a:lnTo>
                  <a:pt x="133350" y="383692"/>
                </a:lnTo>
                <a:lnTo>
                  <a:pt x="200025" y="223824"/>
                </a:lnTo>
                <a:lnTo>
                  <a:pt x="228600" y="213169"/>
                </a:lnTo>
                <a:lnTo>
                  <a:pt x="228600" y="159880"/>
                </a:lnTo>
                <a:lnTo>
                  <a:pt x="295275" y="117246"/>
                </a:lnTo>
                <a:lnTo>
                  <a:pt x="257175" y="106578"/>
                </a:lnTo>
                <a:lnTo>
                  <a:pt x="57150" y="0"/>
                </a:lnTo>
                <a:close/>
              </a:path>
            </a:pathLst>
          </a:custGeom>
          <a:solidFill>
            <a:srgbClr val="463416"/>
          </a:solidFill>
        </p:spPr>
        <p:txBody>
          <a:bodyPr wrap="square" lIns="0" tIns="0" rIns="0" bIns="0" rtlCol="0"/>
          <a:lstStyle/>
          <a:p>
            <a:endParaRPr/>
          </a:p>
        </p:txBody>
      </p:sp>
      <p:sp>
        <p:nvSpPr>
          <p:cNvPr id="5" name="object 5"/>
          <p:cNvSpPr/>
          <p:nvPr/>
        </p:nvSpPr>
        <p:spPr>
          <a:xfrm>
            <a:off x="4810125" y="6180137"/>
            <a:ext cx="600075" cy="430530"/>
          </a:xfrm>
          <a:custGeom>
            <a:avLst/>
            <a:gdLst/>
            <a:ahLst/>
            <a:cxnLst/>
            <a:rect l="l" t="t" r="r" b="b"/>
            <a:pathLst>
              <a:path w="600075" h="430529">
                <a:moveTo>
                  <a:pt x="28575" y="0"/>
                </a:moveTo>
                <a:lnTo>
                  <a:pt x="19050" y="20637"/>
                </a:lnTo>
                <a:lnTo>
                  <a:pt x="0" y="63500"/>
                </a:lnTo>
                <a:lnTo>
                  <a:pt x="95250" y="192087"/>
                </a:lnTo>
                <a:lnTo>
                  <a:pt x="492125" y="430212"/>
                </a:lnTo>
                <a:lnTo>
                  <a:pt x="460375" y="220662"/>
                </a:lnTo>
                <a:lnTo>
                  <a:pt x="560160" y="149225"/>
                </a:lnTo>
                <a:lnTo>
                  <a:pt x="398399" y="149225"/>
                </a:lnTo>
                <a:lnTo>
                  <a:pt x="142875" y="85725"/>
                </a:lnTo>
                <a:lnTo>
                  <a:pt x="28575" y="0"/>
                </a:lnTo>
                <a:close/>
              </a:path>
              <a:path w="600075" h="430529">
                <a:moveTo>
                  <a:pt x="600075" y="120650"/>
                </a:moveTo>
                <a:lnTo>
                  <a:pt x="398399" y="149225"/>
                </a:lnTo>
                <a:lnTo>
                  <a:pt x="560160" y="149225"/>
                </a:lnTo>
                <a:lnTo>
                  <a:pt x="600075" y="120650"/>
                </a:lnTo>
                <a:close/>
              </a:path>
            </a:pathLst>
          </a:custGeom>
          <a:solidFill>
            <a:srgbClr val="463416"/>
          </a:solidFill>
        </p:spPr>
        <p:txBody>
          <a:bodyPr wrap="square" lIns="0" tIns="0" rIns="0" bIns="0" rtlCol="0"/>
          <a:lstStyle/>
          <a:p>
            <a:endParaRPr/>
          </a:p>
        </p:txBody>
      </p:sp>
      <p:sp>
        <p:nvSpPr>
          <p:cNvPr id="6" name="object 6"/>
          <p:cNvSpPr/>
          <p:nvPr/>
        </p:nvSpPr>
        <p:spPr>
          <a:xfrm>
            <a:off x="5759450" y="6137275"/>
            <a:ext cx="246125" cy="117475"/>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946525" y="6126162"/>
            <a:ext cx="66675" cy="128587"/>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0" y="6019800"/>
            <a:ext cx="6225741" cy="838198"/>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898650" y="6021387"/>
            <a:ext cx="579755" cy="462280"/>
          </a:xfrm>
          <a:custGeom>
            <a:avLst/>
            <a:gdLst/>
            <a:ahLst/>
            <a:cxnLst/>
            <a:rect l="l" t="t" r="r" b="b"/>
            <a:pathLst>
              <a:path w="579755" h="462279">
                <a:moveTo>
                  <a:pt x="497723" y="270421"/>
                </a:moveTo>
                <a:lnTo>
                  <a:pt x="303149" y="270421"/>
                </a:lnTo>
                <a:lnTo>
                  <a:pt x="541274" y="461962"/>
                </a:lnTo>
                <a:lnTo>
                  <a:pt x="484124" y="280073"/>
                </a:lnTo>
                <a:lnTo>
                  <a:pt x="497723" y="270421"/>
                </a:lnTo>
                <a:close/>
              </a:path>
              <a:path w="579755" h="462279">
                <a:moveTo>
                  <a:pt x="66675" y="0"/>
                </a:moveTo>
                <a:lnTo>
                  <a:pt x="47625" y="0"/>
                </a:lnTo>
                <a:lnTo>
                  <a:pt x="38100" y="38633"/>
                </a:lnTo>
                <a:lnTo>
                  <a:pt x="0" y="96583"/>
                </a:lnTo>
                <a:lnTo>
                  <a:pt x="104775" y="173837"/>
                </a:lnTo>
                <a:lnTo>
                  <a:pt x="226949" y="289737"/>
                </a:lnTo>
                <a:lnTo>
                  <a:pt x="303149" y="270421"/>
                </a:lnTo>
                <a:lnTo>
                  <a:pt x="497723" y="270421"/>
                </a:lnTo>
                <a:lnTo>
                  <a:pt x="579374" y="212470"/>
                </a:lnTo>
                <a:lnTo>
                  <a:pt x="569849" y="202806"/>
                </a:lnTo>
                <a:lnTo>
                  <a:pt x="531749" y="183502"/>
                </a:lnTo>
                <a:lnTo>
                  <a:pt x="474599" y="144868"/>
                </a:lnTo>
                <a:lnTo>
                  <a:pt x="274574" y="57950"/>
                </a:lnTo>
                <a:lnTo>
                  <a:pt x="226949" y="38633"/>
                </a:lnTo>
                <a:lnTo>
                  <a:pt x="207899" y="28968"/>
                </a:lnTo>
                <a:lnTo>
                  <a:pt x="150749" y="28968"/>
                </a:lnTo>
                <a:lnTo>
                  <a:pt x="114300" y="19316"/>
                </a:lnTo>
                <a:lnTo>
                  <a:pt x="104775" y="19316"/>
                </a:lnTo>
                <a:lnTo>
                  <a:pt x="66675" y="0"/>
                </a:lnTo>
                <a:close/>
              </a:path>
            </a:pathLst>
          </a:custGeom>
          <a:solidFill>
            <a:srgbClr val="463416"/>
          </a:solidFill>
        </p:spPr>
        <p:txBody>
          <a:bodyPr wrap="square" lIns="0" tIns="0" rIns="0" bIns="0" rtlCol="0"/>
          <a:lstStyle/>
          <a:p>
            <a:endParaRPr/>
          </a:p>
        </p:txBody>
      </p:sp>
      <p:sp>
        <p:nvSpPr>
          <p:cNvPr id="10" name="object 10"/>
          <p:cNvSpPr/>
          <p:nvPr/>
        </p:nvSpPr>
        <p:spPr>
          <a:xfrm>
            <a:off x="3084576" y="6078537"/>
            <a:ext cx="3144520" cy="779780"/>
          </a:xfrm>
          <a:custGeom>
            <a:avLst/>
            <a:gdLst/>
            <a:ahLst/>
            <a:cxnLst/>
            <a:rect l="l" t="t" r="r" b="b"/>
            <a:pathLst>
              <a:path w="3144520" h="779779">
                <a:moveTo>
                  <a:pt x="642874" y="165100"/>
                </a:moveTo>
                <a:lnTo>
                  <a:pt x="95250" y="165100"/>
                </a:lnTo>
                <a:lnTo>
                  <a:pt x="142875" y="212725"/>
                </a:lnTo>
                <a:lnTo>
                  <a:pt x="238125" y="242887"/>
                </a:lnTo>
                <a:lnTo>
                  <a:pt x="331724" y="433387"/>
                </a:lnTo>
                <a:lnTo>
                  <a:pt x="636524" y="569912"/>
                </a:lnTo>
                <a:lnTo>
                  <a:pt x="1233424" y="569912"/>
                </a:lnTo>
                <a:lnTo>
                  <a:pt x="3113379" y="779460"/>
                </a:lnTo>
                <a:lnTo>
                  <a:pt x="3143944" y="779460"/>
                </a:lnTo>
                <a:lnTo>
                  <a:pt x="1073150" y="385762"/>
                </a:lnTo>
                <a:lnTo>
                  <a:pt x="815975" y="252412"/>
                </a:lnTo>
                <a:lnTo>
                  <a:pt x="674624" y="174625"/>
                </a:lnTo>
                <a:lnTo>
                  <a:pt x="642874" y="165100"/>
                </a:lnTo>
                <a:close/>
              </a:path>
              <a:path w="3144520" h="779779">
                <a:moveTo>
                  <a:pt x="152400" y="0"/>
                </a:moveTo>
                <a:lnTo>
                  <a:pt x="57150" y="0"/>
                </a:lnTo>
                <a:lnTo>
                  <a:pt x="19050" y="39687"/>
                </a:lnTo>
                <a:lnTo>
                  <a:pt x="0" y="203200"/>
                </a:lnTo>
                <a:lnTo>
                  <a:pt x="95250" y="165100"/>
                </a:lnTo>
                <a:lnTo>
                  <a:pt x="642874" y="165100"/>
                </a:lnTo>
                <a:lnTo>
                  <a:pt x="579374" y="146050"/>
                </a:lnTo>
                <a:lnTo>
                  <a:pt x="446024" y="96837"/>
                </a:lnTo>
                <a:lnTo>
                  <a:pt x="295275" y="28575"/>
                </a:lnTo>
                <a:lnTo>
                  <a:pt x="219075" y="9525"/>
                </a:lnTo>
                <a:lnTo>
                  <a:pt x="152400" y="0"/>
                </a:lnTo>
                <a:close/>
              </a:path>
            </a:pathLst>
          </a:custGeom>
          <a:solidFill>
            <a:srgbClr val="463416"/>
          </a:solidFill>
        </p:spPr>
        <p:txBody>
          <a:bodyPr wrap="square" lIns="0" tIns="0" rIns="0" bIns="0" rtlCol="0"/>
          <a:lstStyle/>
          <a:p>
            <a:endParaRPr/>
          </a:p>
        </p:txBody>
      </p:sp>
      <p:sp>
        <p:nvSpPr>
          <p:cNvPr id="11" name="object 11"/>
          <p:cNvSpPr/>
          <p:nvPr/>
        </p:nvSpPr>
        <p:spPr>
          <a:xfrm>
            <a:off x="2905125" y="6069012"/>
            <a:ext cx="112649" cy="96837"/>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1357375" y="6099175"/>
            <a:ext cx="255904" cy="260350"/>
          </a:xfrm>
          <a:custGeom>
            <a:avLst/>
            <a:gdLst/>
            <a:ahLst/>
            <a:cxnLst/>
            <a:rect l="l" t="t" r="r" b="b"/>
            <a:pathLst>
              <a:path w="255905" h="260350">
                <a:moveTo>
                  <a:pt x="47625" y="0"/>
                </a:moveTo>
                <a:lnTo>
                  <a:pt x="0" y="0"/>
                </a:lnTo>
                <a:lnTo>
                  <a:pt x="47625" y="86779"/>
                </a:lnTo>
                <a:lnTo>
                  <a:pt x="152400" y="163918"/>
                </a:lnTo>
                <a:lnTo>
                  <a:pt x="255524" y="260350"/>
                </a:lnTo>
                <a:lnTo>
                  <a:pt x="255524" y="250710"/>
                </a:lnTo>
                <a:lnTo>
                  <a:pt x="245999" y="221780"/>
                </a:lnTo>
                <a:lnTo>
                  <a:pt x="226949" y="183210"/>
                </a:lnTo>
                <a:lnTo>
                  <a:pt x="190373" y="154279"/>
                </a:lnTo>
                <a:lnTo>
                  <a:pt x="171323" y="135001"/>
                </a:lnTo>
                <a:lnTo>
                  <a:pt x="161925" y="115709"/>
                </a:lnTo>
                <a:lnTo>
                  <a:pt x="152400" y="96431"/>
                </a:lnTo>
                <a:lnTo>
                  <a:pt x="152400" y="86779"/>
                </a:lnTo>
                <a:lnTo>
                  <a:pt x="180848" y="19278"/>
                </a:lnTo>
                <a:lnTo>
                  <a:pt x="114300" y="9639"/>
                </a:lnTo>
                <a:lnTo>
                  <a:pt x="76200" y="9639"/>
                </a:lnTo>
                <a:lnTo>
                  <a:pt x="47625" y="0"/>
                </a:lnTo>
                <a:close/>
              </a:path>
            </a:pathLst>
          </a:custGeom>
          <a:solidFill>
            <a:srgbClr val="463416"/>
          </a:solidFill>
        </p:spPr>
        <p:txBody>
          <a:bodyPr wrap="square" lIns="0" tIns="0" rIns="0" bIns="0" rtlCol="0"/>
          <a:lstStyle/>
          <a:p>
            <a:endParaRPr/>
          </a:p>
        </p:txBody>
      </p:sp>
      <p:sp>
        <p:nvSpPr>
          <p:cNvPr id="13" name="object 13"/>
          <p:cNvSpPr/>
          <p:nvPr/>
        </p:nvSpPr>
        <p:spPr>
          <a:xfrm>
            <a:off x="1120775" y="6118225"/>
            <a:ext cx="93662" cy="96837"/>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627062" y="6049962"/>
            <a:ext cx="389255" cy="328930"/>
          </a:xfrm>
          <a:custGeom>
            <a:avLst/>
            <a:gdLst/>
            <a:ahLst/>
            <a:cxnLst/>
            <a:rect l="l" t="t" r="r" b="b"/>
            <a:pathLst>
              <a:path w="389255" h="328929">
                <a:moveTo>
                  <a:pt x="19050" y="0"/>
                </a:moveTo>
                <a:lnTo>
                  <a:pt x="0" y="0"/>
                </a:lnTo>
                <a:lnTo>
                  <a:pt x="0" y="19329"/>
                </a:lnTo>
                <a:lnTo>
                  <a:pt x="93662" y="57988"/>
                </a:lnTo>
                <a:lnTo>
                  <a:pt x="141287" y="106311"/>
                </a:lnTo>
                <a:lnTo>
                  <a:pt x="74612" y="135305"/>
                </a:lnTo>
                <a:lnTo>
                  <a:pt x="122237" y="212636"/>
                </a:lnTo>
                <a:lnTo>
                  <a:pt x="284162" y="328612"/>
                </a:lnTo>
                <a:lnTo>
                  <a:pt x="265112" y="251294"/>
                </a:lnTo>
                <a:lnTo>
                  <a:pt x="227012" y="212636"/>
                </a:lnTo>
                <a:lnTo>
                  <a:pt x="331787" y="135305"/>
                </a:lnTo>
                <a:lnTo>
                  <a:pt x="388937" y="67652"/>
                </a:lnTo>
                <a:lnTo>
                  <a:pt x="369887" y="57988"/>
                </a:lnTo>
                <a:lnTo>
                  <a:pt x="322262" y="38658"/>
                </a:lnTo>
                <a:lnTo>
                  <a:pt x="236537" y="28994"/>
                </a:lnTo>
                <a:lnTo>
                  <a:pt x="227012" y="28994"/>
                </a:lnTo>
                <a:lnTo>
                  <a:pt x="198437" y="19329"/>
                </a:lnTo>
                <a:lnTo>
                  <a:pt x="160337" y="19329"/>
                </a:lnTo>
                <a:lnTo>
                  <a:pt x="141287" y="9664"/>
                </a:lnTo>
                <a:lnTo>
                  <a:pt x="74612" y="9664"/>
                </a:lnTo>
                <a:lnTo>
                  <a:pt x="19050" y="0"/>
                </a:lnTo>
                <a:close/>
              </a:path>
            </a:pathLst>
          </a:custGeom>
          <a:solidFill>
            <a:srgbClr val="463416"/>
          </a:solidFill>
        </p:spPr>
        <p:txBody>
          <a:bodyPr wrap="square" lIns="0" tIns="0" rIns="0" bIns="0" rtlCol="0"/>
          <a:lstStyle/>
          <a:p>
            <a:endParaRPr/>
          </a:p>
        </p:txBody>
      </p:sp>
      <p:sp>
        <p:nvSpPr>
          <p:cNvPr id="15" name="object 15"/>
          <p:cNvSpPr/>
          <p:nvPr/>
        </p:nvSpPr>
        <p:spPr>
          <a:xfrm>
            <a:off x="1170432" y="332231"/>
            <a:ext cx="954024" cy="822960"/>
          </a:xfrm>
          <a:prstGeom prst="rect">
            <a:avLst/>
          </a:prstGeom>
          <a:blipFill>
            <a:blip r:embed="rId8" cstate="print"/>
            <a:stretch>
              <a:fillRect/>
            </a:stretch>
          </a:blipFill>
        </p:spPr>
        <p:txBody>
          <a:bodyPr wrap="square" lIns="0" tIns="0" rIns="0" bIns="0" rtlCol="0"/>
          <a:lstStyle/>
          <a:p>
            <a:endParaRPr/>
          </a:p>
        </p:txBody>
      </p:sp>
      <p:sp>
        <p:nvSpPr>
          <p:cNvPr id="16" name="object 16"/>
          <p:cNvSpPr/>
          <p:nvPr/>
        </p:nvSpPr>
        <p:spPr>
          <a:xfrm>
            <a:off x="1557527" y="399288"/>
            <a:ext cx="844296" cy="755903"/>
          </a:xfrm>
          <a:prstGeom prst="rect">
            <a:avLst/>
          </a:prstGeom>
          <a:blipFill>
            <a:blip r:embed="rId9" cstate="print"/>
            <a:stretch>
              <a:fillRect/>
            </a:stretch>
          </a:blipFill>
        </p:spPr>
        <p:txBody>
          <a:bodyPr wrap="square" lIns="0" tIns="0" rIns="0" bIns="0" rtlCol="0"/>
          <a:lstStyle/>
          <a:p>
            <a:endParaRPr/>
          </a:p>
        </p:txBody>
      </p:sp>
      <p:sp>
        <p:nvSpPr>
          <p:cNvPr id="17" name="object 17"/>
          <p:cNvSpPr/>
          <p:nvPr/>
        </p:nvSpPr>
        <p:spPr>
          <a:xfrm>
            <a:off x="1969007" y="332231"/>
            <a:ext cx="6047232" cy="822960"/>
          </a:xfrm>
          <a:prstGeom prst="rect">
            <a:avLst/>
          </a:prstGeom>
          <a:blipFill>
            <a:blip r:embed="rId10" cstate="print"/>
            <a:stretch>
              <a:fillRect/>
            </a:stretch>
          </a:blipFill>
        </p:spPr>
        <p:txBody>
          <a:bodyPr wrap="square" lIns="0" tIns="0" rIns="0" bIns="0" rtlCol="0"/>
          <a:lstStyle/>
          <a:p>
            <a:endParaRPr/>
          </a:p>
        </p:txBody>
      </p:sp>
      <p:sp>
        <p:nvSpPr>
          <p:cNvPr id="18" name="object 18"/>
          <p:cNvSpPr txBox="1">
            <a:spLocks noGrp="1"/>
          </p:cNvSpPr>
          <p:nvPr>
            <p:ph type="title"/>
          </p:nvPr>
        </p:nvSpPr>
        <p:spPr>
          <a:xfrm>
            <a:off x="1460246" y="467613"/>
            <a:ext cx="6222365" cy="636270"/>
          </a:xfrm>
          <a:prstGeom prst="rect">
            <a:avLst/>
          </a:prstGeom>
        </p:spPr>
        <p:txBody>
          <a:bodyPr vert="horz" wrap="square" lIns="0" tIns="13335" rIns="0" bIns="0" rtlCol="0">
            <a:spAutoFit/>
          </a:bodyPr>
          <a:lstStyle/>
          <a:p>
            <a:pPr marL="25400">
              <a:lnSpc>
                <a:spcPct val="100000"/>
              </a:lnSpc>
              <a:spcBef>
                <a:spcPts val="105"/>
              </a:spcBef>
            </a:pPr>
            <a:r>
              <a:rPr sz="4000" spc="5" dirty="0"/>
              <a:t>2</a:t>
            </a:r>
            <a:r>
              <a:rPr sz="3975" spc="7" baseline="25157" dirty="0"/>
              <a:t>nd </a:t>
            </a:r>
            <a:r>
              <a:rPr sz="4000" dirty="0"/>
              <a:t>Law of</a:t>
            </a:r>
            <a:r>
              <a:rPr sz="4000" spc="-434" dirty="0"/>
              <a:t> </a:t>
            </a:r>
            <a:r>
              <a:rPr sz="4000" dirty="0"/>
              <a:t>thermodynamics</a:t>
            </a:r>
            <a:endParaRPr sz="4000"/>
          </a:p>
        </p:txBody>
      </p:sp>
      <p:sp>
        <p:nvSpPr>
          <p:cNvPr id="19" name="object 19"/>
          <p:cNvSpPr txBox="1"/>
          <p:nvPr/>
        </p:nvSpPr>
        <p:spPr>
          <a:xfrm>
            <a:off x="523544" y="1396060"/>
            <a:ext cx="7966709" cy="2869565"/>
          </a:xfrm>
          <a:prstGeom prst="rect">
            <a:avLst/>
          </a:prstGeom>
        </p:spPr>
        <p:txBody>
          <a:bodyPr vert="horz" wrap="square" lIns="0" tIns="12065" rIns="0" bIns="0" rtlCol="0">
            <a:spAutoFit/>
          </a:bodyPr>
          <a:lstStyle/>
          <a:p>
            <a:pPr marL="369570" marR="874394" indent="-344805">
              <a:lnSpc>
                <a:spcPct val="100000"/>
              </a:lnSpc>
              <a:spcBef>
                <a:spcPts val="95"/>
              </a:spcBef>
              <a:buClr>
                <a:srgbClr val="E2E2FF"/>
              </a:buClr>
              <a:buChar char="•"/>
              <a:tabLst>
                <a:tab pos="369570" algn="l"/>
                <a:tab pos="370205" algn="l"/>
              </a:tabLst>
            </a:pPr>
            <a:r>
              <a:rPr sz="3200" spc="-5" dirty="0">
                <a:solidFill>
                  <a:srgbClr val="FFFF00"/>
                </a:solidFill>
                <a:latin typeface="Arial"/>
                <a:cs typeface="Arial"/>
              </a:rPr>
              <a:t>Concept of temperature gradient as</a:t>
            </a:r>
            <a:r>
              <a:rPr sz="3200" spc="-90" dirty="0">
                <a:solidFill>
                  <a:srgbClr val="FFFF00"/>
                </a:solidFill>
                <a:latin typeface="Arial"/>
                <a:cs typeface="Arial"/>
              </a:rPr>
              <a:t> </a:t>
            </a:r>
            <a:r>
              <a:rPr sz="3200" spc="-5" dirty="0">
                <a:solidFill>
                  <a:srgbClr val="FFFF00"/>
                </a:solidFill>
                <a:latin typeface="Arial"/>
                <a:cs typeface="Arial"/>
              </a:rPr>
              <a:t>a  natural</a:t>
            </a:r>
            <a:r>
              <a:rPr sz="3200" spc="-25" dirty="0">
                <a:solidFill>
                  <a:srgbClr val="FFFF00"/>
                </a:solidFill>
                <a:latin typeface="Arial"/>
                <a:cs typeface="Arial"/>
              </a:rPr>
              <a:t> </a:t>
            </a:r>
            <a:r>
              <a:rPr sz="3200" spc="-5" dirty="0">
                <a:solidFill>
                  <a:srgbClr val="FFFF00"/>
                </a:solidFill>
                <a:latin typeface="Arial"/>
                <a:cs typeface="Arial"/>
              </a:rPr>
              <a:t>phenomenon.</a:t>
            </a:r>
            <a:endParaRPr sz="3200">
              <a:latin typeface="Arial"/>
              <a:cs typeface="Arial"/>
            </a:endParaRPr>
          </a:p>
          <a:p>
            <a:pPr marL="369570" marR="17780" indent="-344805">
              <a:lnSpc>
                <a:spcPct val="100200"/>
              </a:lnSpc>
              <a:spcBef>
                <a:spcPts val="760"/>
              </a:spcBef>
              <a:buClr>
                <a:srgbClr val="E2E2FF"/>
              </a:buClr>
              <a:buChar char="•"/>
              <a:tabLst>
                <a:tab pos="369570" algn="l"/>
                <a:tab pos="370205" algn="l"/>
              </a:tabLst>
            </a:pPr>
            <a:r>
              <a:rPr sz="3200" spc="-5" dirty="0">
                <a:solidFill>
                  <a:srgbClr val="FFFF00"/>
                </a:solidFill>
                <a:latin typeface="Arial"/>
                <a:cs typeface="Arial"/>
              </a:rPr>
              <a:t>The </a:t>
            </a:r>
            <a:r>
              <a:rPr sz="3200" spc="5" dirty="0">
                <a:solidFill>
                  <a:srgbClr val="FFFF00"/>
                </a:solidFill>
                <a:latin typeface="Arial"/>
                <a:cs typeface="Arial"/>
              </a:rPr>
              <a:t>2</a:t>
            </a:r>
            <a:r>
              <a:rPr sz="3150" spc="7" baseline="25132" dirty="0">
                <a:solidFill>
                  <a:srgbClr val="FFFF00"/>
                </a:solidFill>
                <a:latin typeface="Arial"/>
                <a:cs typeface="Arial"/>
              </a:rPr>
              <a:t>nd </a:t>
            </a:r>
            <a:r>
              <a:rPr sz="3200" spc="-5" dirty="0">
                <a:solidFill>
                  <a:srgbClr val="FFFF00"/>
                </a:solidFill>
                <a:latin typeface="Arial"/>
                <a:cs typeface="Arial"/>
              </a:rPr>
              <a:t>Law can also be stated that heat  </a:t>
            </a:r>
            <a:r>
              <a:rPr sz="3200" spc="-10" dirty="0">
                <a:solidFill>
                  <a:srgbClr val="FFFF00"/>
                </a:solidFill>
                <a:latin typeface="Arial"/>
                <a:cs typeface="Arial"/>
              </a:rPr>
              <a:t>flows </a:t>
            </a:r>
            <a:r>
              <a:rPr sz="3200" spc="-5" dirty="0">
                <a:solidFill>
                  <a:srgbClr val="FFFF00"/>
                </a:solidFill>
                <a:latin typeface="Arial"/>
                <a:cs typeface="Arial"/>
              </a:rPr>
              <a:t>spontaneously from a hot object to</a:t>
            </a:r>
            <a:r>
              <a:rPr sz="3200" spc="-55" dirty="0">
                <a:solidFill>
                  <a:srgbClr val="FFFF00"/>
                </a:solidFill>
                <a:latin typeface="Arial"/>
                <a:cs typeface="Arial"/>
              </a:rPr>
              <a:t> </a:t>
            </a:r>
            <a:r>
              <a:rPr sz="3200" spc="-5" dirty="0">
                <a:solidFill>
                  <a:srgbClr val="FFFF00"/>
                </a:solidFill>
                <a:latin typeface="Arial"/>
                <a:cs typeface="Arial"/>
              </a:rPr>
              <a:t>a  cold object </a:t>
            </a:r>
            <a:r>
              <a:rPr sz="2000" spc="-5" dirty="0">
                <a:solidFill>
                  <a:srgbClr val="FFFF00"/>
                </a:solidFill>
                <a:latin typeface="Arial"/>
                <a:cs typeface="Arial"/>
              </a:rPr>
              <a:t>(spontaneously </a:t>
            </a:r>
            <a:r>
              <a:rPr sz="2000" dirty="0">
                <a:solidFill>
                  <a:srgbClr val="FFFF00"/>
                </a:solidFill>
                <a:latin typeface="Arial"/>
                <a:cs typeface="Arial"/>
              </a:rPr>
              <a:t>means </a:t>
            </a:r>
            <a:r>
              <a:rPr sz="2000" spc="-15" dirty="0">
                <a:solidFill>
                  <a:srgbClr val="FFFF00"/>
                </a:solidFill>
                <a:latin typeface="Arial"/>
                <a:cs typeface="Arial"/>
              </a:rPr>
              <a:t>without </a:t>
            </a:r>
            <a:r>
              <a:rPr sz="2000" spc="-5" dirty="0">
                <a:solidFill>
                  <a:srgbClr val="FFFF00"/>
                </a:solidFill>
                <a:latin typeface="Arial"/>
                <a:cs typeface="Arial"/>
              </a:rPr>
              <a:t>the assistance of  external</a:t>
            </a:r>
            <a:r>
              <a:rPr sz="2000" spc="-25" dirty="0">
                <a:solidFill>
                  <a:srgbClr val="FFFF00"/>
                </a:solidFill>
                <a:latin typeface="Arial"/>
                <a:cs typeface="Arial"/>
              </a:rPr>
              <a:t> </a:t>
            </a:r>
            <a:r>
              <a:rPr sz="2000" spc="-5" dirty="0">
                <a:solidFill>
                  <a:srgbClr val="FFFF00"/>
                </a:solidFill>
                <a:latin typeface="Arial"/>
                <a:cs typeface="Arial"/>
              </a:rPr>
              <a:t>work)</a:t>
            </a:r>
            <a:endParaRPr sz="20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267450" y="6030912"/>
            <a:ext cx="1543050" cy="827405"/>
          </a:xfrm>
          <a:custGeom>
            <a:avLst/>
            <a:gdLst/>
            <a:ahLst/>
            <a:cxnLst/>
            <a:rect l="l" t="t" r="r" b="b"/>
            <a:pathLst>
              <a:path w="1543050" h="827404">
                <a:moveTo>
                  <a:pt x="670119" y="522287"/>
                </a:moveTo>
                <a:lnTo>
                  <a:pt x="317500" y="522287"/>
                </a:lnTo>
                <a:lnTo>
                  <a:pt x="933070" y="827085"/>
                </a:lnTo>
                <a:lnTo>
                  <a:pt x="1543041" y="827085"/>
                </a:lnTo>
                <a:lnTo>
                  <a:pt x="1314450" y="750888"/>
                </a:lnTo>
                <a:lnTo>
                  <a:pt x="1009650" y="592137"/>
                </a:lnTo>
                <a:lnTo>
                  <a:pt x="785749" y="587375"/>
                </a:lnTo>
                <a:lnTo>
                  <a:pt x="670119" y="522287"/>
                </a:lnTo>
                <a:close/>
              </a:path>
              <a:path w="1543050" h="827404">
                <a:moveTo>
                  <a:pt x="0" y="0"/>
                </a:moveTo>
                <a:lnTo>
                  <a:pt x="34925" y="41275"/>
                </a:lnTo>
                <a:lnTo>
                  <a:pt x="0" y="103187"/>
                </a:lnTo>
                <a:lnTo>
                  <a:pt x="47625" y="188912"/>
                </a:lnTo>
                <a:lnTo>
                  <a:pt x="118999" y="385762"/>
                </a:lnTo>
                <a:lnTo>
                  <a:pt x="71374" y="669925"/>
                </a:lnTo>
                <a:lnTo>
                  <a:pt x="317500" y="522287"/>
                </a:lnTo>
                <a:lnTo>
                  <a:pt x="670119" y="522287"/>
                </a:lnTo>
                <a:lnTo>
                  <a:pt x="444500" y="395287"/>
                </a:lnTo>
                <a:lnTo>
                  <a:pt x="201549" y="104775"/>
                </a:lnTo>
                <a:lnTo>
                  <a:pt x="0" y="0"/>
                </a:lnTo>
                <a:close/>
              </a:path>
            </a:pathLst>
          </a:custGeom>
          <a:solidFill>
            <a:srgbClr val="463416"/>
          </a:solidFill>
        </p:spPr>
        <p:txBody>
          <a:bodyPr wrap="square" lIns="0" tIns="0" rIns="0" bIns="0" rtlCol="0"/>
          <a:lstStyle/>
          <a:p>
            <a:endParaRPr/>
          </a:p>
        </p:txBody>
      </p:sp>
      <p:sp>
        <p:nvSpPr>
          <p:cNvPr id="4" name="object 4"/>
          <p:cNvSpPr/>
          <p:nvPr/>
        </p:nvSpPr>
        <p:spPr>
          <a:xfrm>
            <a:off x="4249801" y="6019800"/>
            <a:ext cx="295275" cy="627380"/>
          </a:xfrm>
          <a:custGeom>
            <a:avLst/>
            <a:gdLst/>
            <a:ahLst/>
            <a:cxnLst/>
            <a:rect l="l" t="t" r="r" b="b"/>
            <a:pathLst>
              <a:path w="295275" h="627379">
                <a:moveTo>
                  <a:pt x="57150" y="0"/>
                </a:moveTo>
                <a:lnTo>
                  <a:pt x="85725" y="31978"/>
                </a:lnTo>
                <a:lnTo>
                  <a:pt x="38100" y="53289"/>
                </a:lnTo>
                <a:lnTo>
                  <a:pt x="28575" y="117246"/>
                </a:lnTo>
                <a:lnTo>
                  <a:pt x="66675" y="202501"/>
                </a:lnTo>
                <a:lnTo>
                  <a:pt x="76200" y="287769"/>
                </a:lnTo>
                <a:lnTo>
                  <a:pt x="0" y="627062"/>
                </a:lnTo>
                <a:lnTo>
                  <a:pt x="85725" y="413893"/>
                </a:lnTo>
                <a:lnTo>
                  <a:pt x="133350" y="383692"/>
                </a:lnTo>
                <a:lnTo>
                  <a:pt x="200025" y="223824"/>
                </a:lnTo>
                <a:lnTo>
                  <a:pt x="228600" y="213169"/>
                </a:lnTo>
                <a:lnTo>
                  <a:pt x="228600" y="159880"/>
                </a:lnTo>
                <a:lnTo>
                  <a:pt x="295275" y="117246"/>
                </a:lnTo>
                <a:lnTo>
                  <a:pt x="257175" y="106578"/>
                </a:lnTo>
                <a:lnTo>
                  <a:pt x="57150" y="0"/>
                </a:lnTo>
                <a:close/>
              </a:path>
            </a:pathLst>
          </a:custGeom>
          <a:solidFill>
            <a:srgbClr val="463416"/>
          </a:solidFill>
        </p:spPr>
        <p:txBody>
          <a:bodyPr wrap="square" lIns="0" tIns="0" rIns="0" bIns="0" rtlCol="0"/>
          <a:lstStyle/>
          <a:p>
            <a:endParaRPr/>
          </a:p>
        </p:txBody>
      </p:sp>
      <p:sp>
        <p:nvSpPr>
          <p:cNvPr id="5" name="object 5"/>
          <p:cNvSpPr/>
          <p:nvPr/>
        </p:nvSpPr>
        <p:spPr>
          <a:xfrm>
            <a:off x="4810125" y="6180137"/>
            <a:ext cx="600075" cy="430530"/>
          </a:xfrm>
          <a:custGeom>
            <a:avLst/>
            <a:gdLst/>
            <a:ahLst/>
            <a:cxnLst/>
            <a:rect l="l" t="t" r="r" b="b"/>
            <a:pathLst>
              <a:path w="600075" h="430529">
                <a:moveTo>
                  <a:pt x="28575" y="0"/>
                </a:moveTo>
                <a:lnTo>
                  <a:pt x="19050" y="20637"/>
                </a:lnTo>
                <a:lnTo>
                  <a:pt x="0" y="63500"/>
                </a:lnTo>
                <a:lnTo>
                  <a:pt x="95250" y="192087"/>
                </a:lnTo>
                <a:lnTo>
                  <a:pt x="492125" y="430212"/>
                </a:lnTo>
                <a:lnTo>
                  <a:pt x="460375" y="220662"/>
                </a:lnTo>
                <a:lnTo>
                  <a:pt x="560160" y="149225"/>
                </a:lnTo>
                <a:lnTo>
                  <a:pt x="398399" y="149225"/>
                </a:lnTo>
                <a:lnTo>
                  <a:pt x="142875" y="85725"/>
                </a:lnTo>
                <a:lnTo>
                  <a:pt x="28575" y="0"/>
                </a:lnTo>
                <a:close/>
              </a:path>
              <a:path w="600075" h="430529">
                <a:moveTo>
                  <a:pt x="600075" y="120650"/>
                </a:moveTo>
                <a:lnTo>
                  <a:pt x="398399" y="149225"/>
                </a:lnTo>
                <a:lnTo>
                  <a:pt x="560160" y="149225"/>
                </a:lnTo>
                <a:lnTo>
                  <a:pt x="600075" y="120650"/>
                </a:lnTo>
                <a:close/>
              </a:path>
            </a:pathLst>
          </a:custGeom>
          <a:solidFill>
            <a:srgbClr val="463416"/>
          </a:solidFill>
        </p:spPr>
        <p:txBody>
          <a:bodyPr wrap="square" lIns="0" tIns="0" rIns="0" bIns="0" rtlCol="0"/>
          <a:lstStyle/>
          <a:p>
            <a:endParaRPr/>
          </a:p>
        </p:txBody>
      </p:sp>
      <p:sp>
        <p:nvSpPr>
          <p:cNvPr id="6" name="object 6"/>
          <p:cNvSpPr/>
          <p:nvPr/>
        </p:nvSpPr>
        <p:spPr>
          <a:xfrm>
            <a:off x="5759450" y="6137275"/>
            <a:ext cx="246125" cy="117475"/>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946525" y="6126162"/>
            <a:ext cx="66675" cy="128587"/>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0" y="6019800"/>
            <a:ext cx="6225741" cy="838198"/>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898650" y="6021387"/>
            <a:ext cx="579755" cy="462280"/>
          </a:xfrm>
          <a:custGeom>
            <a:avLst/>
            <a:gdLst/>
            <a:ahLst/>
            <a:cxnLst/>
            <a:rect l="l" t="t" r="r" b="b"/>
            <a:pathLst>
              <a:path w="579755" h="462279">
                <a:moveTo>
                  <a:pt x="497723" y="270421"/>
                </a:moveTo>
                <a:lnTo>
                  <a:pt x="303149" y="270421"/>
                </a:lnTo>
                <a:lnTo>
                  <a:pt x="541274" y="461962"/>
                </a:lnTo>
                <a:lnTo>
                  <a:pt x="484124" y="280073"/>
                </a:lnTo>
                <a:lnTo>
                  <a:pt x="497723" y="270421"/>
                </a:lnTo>
                <a:close/>
              </a:path>
              <a:path w="579755" h="462279">
                <a:moveTo>
                  <a:pt x="66675" y="0"/>
                </a:moveTo>
                <a:lnTo>
                  <a:pt x="47625" y="0"/>
                </a:lnTo>
                <a:lnTo>
                  <a:pt x="38100" y="38633"/>
                </a:lnTo>
                <a:lnTo>
                  <a:pt x="0" y="96583"/>
                </a:lnTo>
                <a:lnTo>
                  <a:pt x="104775" y="173837"/>
                </a:lnTo>
                <a:lnTo>
                  <a:pt x="226949" y="289737"/>
                </a:lnTo>
                <a:lnTo>
                  <a:pt x="303149" y="270421"/>
                </a:lnTo>
                <a:lnTo>
                  <a:pt x="497723" y="270421"/>
                </a:lnTo>
                <a:lnTo>
                  <a:pt x="579374" y="212470"/>
                </a:lnTo>
                <a:lnTo>
                  <a:pt x="569849" y="202806"/>
                </a:lnTo>
                <a:lnTo>
                  <a:pt x="531749" y="183502"/>
                </a:lnTo>
                <a:lnTo>
                  <a:pt x="474599" y="144868"/>
                </a:lnTo>
                <a:lnTo>
                  <a:pt x="274574" y="57950"/>
                </a:lnTo>
                <a:lnTo>
                  <a:pt x="226949" y="38633"/>
                </a:lnTo>
                <a:lnTo>
                  <a:pt x="207899" y="28968"/>
                </a:lnTo>
                <a:lnTo>
                  <a:pt x="150749" y="28968"/>
                </a:lnTo>
                <a:lnTo>
                  <a:pt x="114300" y="19316"/>
                </a:lnTo>
                <a:lnTo>
                  <a:pt x="104775" y="19316"/>
                </a:lnTo>
                <a:lnTo>
                  <a:pt x="66675" y="0"/>
                </a:lnTo>
                <a:close/>
              </a:path>
            </a:pathLst>
          </a:custGeom>
          <a:solidFill>
            <a:srgbClr val="463416"/>
          </a:solidFill>
        </p:spPr>
        <p:txBody>
          <a:bodyPr wrap="square" lIns="0" tIns="0" rIns="0" bIns="0" rtlCol="0"/>
          <a:lstStyle/>
          <a:p>
            <a:endParaRPr/>
          </a:p>
        </p:txBody>
      </p:sp>
      <p:sp>
        <p:nvSpPr>
          <p:cNvPr id="10" name="object 10"/>
          <p:cNvSpPr/>
          <p:nvPr/>
        </p:nvSpPr>
        <p:spPr>
          <a:xfrm>
            <a:off x="3084576" y="6078537"/>
            <a:ext cx="3144520" cy="779780"/>
          </a:xfrm>
          <a:custGeom>
            <a:avLst/>
            <a:gdLst/>
            <a:ahLst/>
            <a:cxnLst/>
            <a:rect l="l" t="t" r="r" b="b"/>
            <a:pathLst>
              <a:path w="3144520" h="779779">
                <a:moveTo>
                  <a:pt x="642874" y="165100"/>
                </a:moveTo>
                <a:lnTo>
                  <a:pt x="95250" y="165100"/>
                </a:lnTo>
                <a:lnTo>
                  <a:pt x="142875" y="212725"/>
                </a:lnTo>
                <a:lnTo>
                  <a:pt x="238125" y="242887"/>
                </a:lnTo>
                <a:lnTo>
                  <a:pt x="331724" y="433387"/>
                </a:lnTo>
                <a:lnTo>
                  <a:pt x="636524" y="569912"/>
                </a:lnTo>
                <a:lnTo>
                  <a:pt x="1233424" y="569912"/>
                </a:lnTo>
                <a:lnTo>
                  <a:pt x="3113379" y="779460"/>
                </a:lnTo>
                <a:lnTo>
                  <a:pt x="3143944" y="779460"/>
                </a:lnTo>
                <a:lnTo>
                  <a:pt x="1073150" y="385762"/>
                </a:lnTo>
                <a:lnTo>
                  <a:pt x="815975" y="252412"/>
                </a:lnTo>
                <a:lnTo>
                  <a:pt x="674624" y="174625"/>
                </a:lnTo>
                <a:lnTo>
                  <a:pt x="642874" y="165100"/>
                </a:lnTo>
                <a:close/>
              </a:path>
              <a:path w="3144520" h="779779">
                <a:moveTo>
                  <a:pt x="152400" y="0"/>
                </a:moveTo>
                <a:lnTo>
                  <a:pt x="57150" y="0"/>
                </a:lnTo>
                <a:lnTo>
                  <a:pt x="19050" y="39687"/>
                </a:lnTo>
                <a:lnTo>
                  <a:pt x="0" y="203200"/>
                </a:lnTo>
                <a:lnTo>
                  <a:pt x="95250" y="165100"/>
                </a:lnTo>
                <a:lnTo>
                  <a:pt x="642874" y="165100"/>
                </a:lnTo>
                <a:lnTo>
                  <a:pt x="579374" y="146050"/>
                </a:lnTo>
                <a:lnTo>
                  <a:pt x="446024" y="96837"/>
                </a:lnTo>
                <a:lnTo>
                  <a:pt x="295275" y="28575"/>
                </a:lnTo>
                <a:lnTo>
                  <a:pt x="219075" y="9525"/>
                </a:lnTo>
                <a:lnTo>
                  <a:pt x="152400" y="0"/>
                </a:lnTo>
                <a:close/>
              </a:path>
            </a:pathLst>
          </a:custGeom>
          <a:solidFill>
            <a:srgbClr val="463416"/>
          </a:solidFill>
        </p:spPr>
        <p:txBody>
          <a:bodyPr wrap="square" lIns="0" tIns="0" rIns="0" bIns="0" rtlCol="0"/>
          <a:lstStyle/>
          <a:p>
            <a:endParaRPr/>
          </a:p>
        </p:txBody>
      </p:sp>
      <p:sp>
        <p:nvSpPr>
          <p:cNvPr id="11" name="object 11"/>
          <p:cNvSpPr/>
          <p:nvPr/>
        </p:nvSpPr>
        <p:spPr>
          <a:xfrm>
            <a:off x="2905125" y="6069012"/>
            <a:ext cx="112649" cy="96837"/>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1357375" y="6099175"/>
            <a:ext cx="255904" cy="260350"/>
          </a:xfrm>
          <a:custGeom>
            <a:avLst/>
            <a:gdLst/>
            <a:ahLst/>
            <a:cxnLst/>
            <a:rect l="l" t="t" r="r" b="b"/>
            <a:pathLst>
              <a:path w="255905" h="260350">
                <a:moveTo>
                  <a:pt x="47625" y="0"/>
                </a:moveTo>
                <a:lnTo>
                  <a:pt x="0" y="0"/>
                </a:lnTo>
                <a:lnTo>
                  <a:pt x="47625" y="86779"/>
                </a:lnTo>
                <a:lnTo>
                  <a:pt x="152400" y="163918"/>
                </a:lnTo>
                <a:lnTo>
                  <a:pt x="255524" y="260350"/>
                </a:lnTo>
                <a:lnTo>
                  <a:pt x="255524" y="250710"/>
                </a:lnTo>
                <a:lnTo>
                  <a:pt x="245999" y="221780"/>
                </a:lnTo>
                <a:lnTo>
                  <a:pt x="226949" y="183210"/>
                </a:lnTo>
                <a:lnTo>
                  <a:pt x="190373" y="154279"/>
                </a:lnTo>
                <a:lnTo>
                  <a:pt x="171323" y="135001"/>
                </a:lnTo>
                <a:lnTo>
                  <a:pt x="161925" y="115709"/>
                </a:lnTo>
                <a:lnTo>
                  <a:pt x="152400" y="96431"/>
                </a:lnTo>
                <a:lnTo>
                  <a:pt x="152400" y="86779"/>
                </a:lnTo>
                <a:lnTo>
                  <a:pt x="180848" y="19278"/>
                </a:lnTo>
                <a:lnTo>
                  <a:pt x="114300" y="9639"/>
                </a:lnTo>
                <a:lnTo>
                  <a:pt x="76200" y="9639"/>
                </a:lnTo>
                <a:lnTo>
                  <a:pt x="47625" y="0"/>
                </a:lnTo>
                <a:close/>
              </a:path>
            </a:pathLst>
          </a:custGeom>
          <a:solidFill>
            <a:srgbClr val="463416"/>
          </a:solidFill>
        </p:spPr>
        <p:txBody>
          <a:bodyPr wrap="square" lIns="0" tIns="0" rIns="0" bIns="0" rtlCol="0"/>
          <a:lstStyle/>
          <a:p>
            <a:endParaRPr/>
          </a:p>
        </p:txBody>
      </p:sp>
      <p:sp>
        <p:nvSpPr>
          <p:cNvPr id="13" name="object 13"/>
          <p:cNvSpPr/>
          <p:nvPr/>
        </p:nvSpPr>
        <p:spPr>
          <a:xfrm>
            <a:off x="1120775" y="6118225"/>
            <a:ext cx="93662" cy="96837"/>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627062" y="6049962"/>
            <a:ext cx="389255" cy="328930"/>
          </a:xfrm>
          <a:custGeom>
            <a:avLst/>
            <a:gdLst/>
            <a:ahLst/>
            <a:cxnLst/>
            <a:rect l="l" t="t" r="r" b="b"/>
            <a:pathLst>
              <a:path w="389255" h="328929">
                <a:moveTo>
                  <a:pt x="19050" y="0"/>
                </a:moveTo>
                <a:lnTo>
                  <a:pt x="0" y="0"/>
                </a:lnTo>
                <a:lnTo>
                  <a:pt x="0" y="19329"/>
                </a:lnTo>
                <a:lnTo>
                  <a:pt x="93662" y="57988"/>
                </a:lnTo>
                <a:lnTo>
                  <a:pt x="141287" y="106311"/>
                </a:lnTo>
                <a:lnTo>
                  <a:pt x="74612" y="135305"/>
                </a:lnTo>
                <a:lnTo>
                  <a:pt x="122237" y="212636"/>
                </a:lnTo>
                <a:lnTo>
                  <a:pt x="284162" y="328612"/>
                </a:lnTo>
                <a:lnTo>
                  <a:pt x="265112" y="251294"/>
                </a:lnTo>
                <a:lnTo>
                  <a:pt x="227012" y="212636"/>
                </a:lnTo>
                <a:lnTo>
                  <a:pt x="331787" y="135305"/>
                </a:lnTo>
                <a:lnTo>
                  <a:pt x="388937" y="67652"/>
                </a:lnTo>
                <a:lnTo>
                  <a:pt x="369887" y="57988"/>
                </a:lnTo>
                <a:lnTo>
                  <a:pt x="322262" y="38658"/>
                </a:lnTo>
                <a:lnTo>
                  <a:pt x="236537" y="28994"/>
                </a:lnTo>
                <a:lnTo>
                  <a:pt x="227012" y="28994"/>
                </a:lnTo>
                <a:lnTo>
                  <a:pt x="198437" y="19329"/>
                </a:lnTo>
                <a:lnTo>
                  <a:pt x="160337" y="19329"/>
                </a:lnTo>
                <a:lnTo>
                  <a:pt x="141287" y="9664"/>
                </a:lnTo>
                <a:lnTo>
                  <a:pt x="74612" y="9664"/>
                </a:lnTo>
                <a:lnTo>
                  <a:pt x="19050" y="0"/>
                </a:lnTo>
                <a:close/>
              </a:path>
            </a:pathLst>
          </a:custGeom>
          <a:solidFill>
            <a:srgbClr val="463416"/>
          </a:solidFill>
        </p:spPr>
        <p:txBody>
          <a:bodyPr wrap="square" lIns="0" tIns="0" rIns="0" bIns="0" rtlCol="0"/>
          <a:lstStyle/>
          <a:p>
            <a:endParaRPr/>
          </a:p>
        </p:txBody>
      </p:sp>
      <p:sp>
        <p:nvSpPr>
          <p:cNvPr id="15" name="object 15"/>
          <p:cNvSpPr/>
          <p:nvPr/>
        </p:nvSpPr>
        <p:spPr>
          <a:xfrm>
            <a:off x="457200" y="381000"/>
            <a:ext cx="8229600" cy="5791200"/>
          </a:xfrm>
          <a:prstGeom prst="rect">
            <a:avLst/>
          </a:prstGeom>
          <a:blipFill>
            <a:blip r:embed="rId8" cstate="print"/>
            <a:stretch>
              <a:fillRect/>
            </a:stretch>
          </a:blipFill>
        </p:spPr>
        <p:txBody>
          <a:bodyPr wrap="square" lIns="0" tIns="0" rIns="0" bIns="0" rtlCol="0"/>
          <a:lstStyle/>
          <a:p>
            <a:endParaRPr/>
          </a:p>
        </p:txBody>
      </p:sp>
      <p:sp>
        <p:nvSpPr>
          <p:cNvPr id="16" name="object 16"/>
          <p:cNvSpPr txBox="1"/>
          <p:nvPr/>
        </p:nvSpPr>
        <p:spPr>
          <a:xfrm>
            <a:off x="291490" y="6467043"/>
            <a:ext cx="1600835" cy="208279"/>
          </a:xfrm>
          <a:prstGeom prst="rect">
            <a:avLst/>
          </a:prstGeom>
        </p:spPr>
        <p:txBody>
          <a:bodyPr vert="horz" wrap="square" lIns="0" tIns="12700" rIns="0" bIns="0" rtlCol="0">
            <a:spAutoFit/>
          </a:bodyPr>
          <a:lstStyle/>
          <a:p>
            <a:pPr marL="12700">
              <a:lnSpc>
                <a:spcPct val="100000"/>
              </a:lnSpc>
              <a:spcBef>
                <a:spcPts val="100"/>
              </a:spcBef>
            </a:pPr>
            <a:r>
              <a:rPr sz="1200" spc="5" dirty="0">
                <a:solidFill>
                  <a:srgbClr val="FF0000"/>
                </a:solidFill>
                <a:latin typeface="Arial"/>
                <a:cs typeface="Arial"/>
              </a:rPr>
              <a:t>Slide </a:t>
            </a:r>
            <a:r>
              <a:rPr sz="1200" dirty="0">
                <a:solidFill>
                  <a:srgbClr val="FF0000"/>
                </a:solidFill>
                <a:latin typeface="Arial"/>
                <a:cs typeface="Arial"/>
              </a:rPr>
              <a:t>courtesy of</a:t>
            </a:r>
            <a:r>
              <a:rPr sz="1200" spc="-185" dirty="0">
                <a:solidFill>
                  <a:srgbClr val="FF0000"/>
                </a:solidFill>
                <a:latin typeface="Arial"/>
                <a:cs typeface="Arial"/>
              </a:rPr>
              <a:t> </a:t>
            </a:r>
            <a:r>
              <a:rPr sz="1200" spc="-10" dirty="0">
                <a:solidFill>
                  <a:srgbClr val="FF0000"/>
                </a:solidFill>
                <a:latin typeface="Arial"/>
                <a:cs typeface="Arial"/>
              </a:rPr>
              <a:t>NASA</a:t>
            </a:r>
            <a:endParaRPr sz="12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267450" y="6030912"/>
            <a:ext cx="1543050" cy="827405"/>
          </a:xfrm>
          <a:custGeom>
            <a:avLst/>
            <a:gdLst/>
            <a:ahLst/>
            <a:cxnLst/>
            <a:rect l="l" t="t" r="r" b="b"/>
            <a:pathLst>
              <a:path w="1543050" h="827404">
                <a:moveTo>
                  <a:pt x="670119" y="522287"/>
                </a:moveTo>
                <a:lnTo>
                  <a:pt x="317500" y="522287"/>
                </a:lnTo>
                <a:lnTo>
                  <a:pt x="933070" y="827085"/>
                </a:lnTo>
                <a:lnTo>
                  <a:pt x="1543041" y="827085"/>
                </a:lnTo>
                <a:lnTo>
                  <a:pt x="1314450" y="750888"/>
                </a:lnTo>
                <a:lnTo>
                  <a:pt x="1009650" y="592137"/>
                </a:lnTo>
                <a:lnTo>
                  <a:pt x="785749" y="587375"/>
                </a:lnTo>
                <a:lnTo>
                  <a:pt x="670119" y="522287"/>
                </a:lnTo>
                <a:close/>
              </a:path>
              <a:path w="1543050" h="827404">
                <a:moveTo>
                  <a:pt x="0" y="0"/>
                </a:moveTo>
                <a:lnTo>
                  <a:pt x="34925" y="41275"/>
                </a:lnTo>
                <a:lnTo>
                  <a:pt x="0" y="103187"/>
                </a:lnTo>
                <a:lnTo>
                  <a:pt x="47625" y="188912"/>
                </a:lnTo>
                <a:lnTo>
                  <a:pt x="118999" y="385762"/>
                </a:lnTo>
                <a:lnTo>
                  <a:pt x="71374" y="669925"/>
                </a:lnTo>
                <a:lnTo>
                  <a:pt x="317500" y="522287"/>
                </a:lnTo>
                <a:lnTo>
                  <a:pt x="670119" y="522287"/>
                </a:lnTo>
                <a:lnTo>
                  <a:pt x="444500" y="395287"/>
                </a:lnTo>
                <a:lnTo>
                  <a:pt x="201549" y="104775"/>
                </a:lnTo>
                <a:lnTo>
                  <a:pt x="0" y="0"/>
                </a:lnTo>
                <a:close/>
              </a:path>
            </a:pathLst>
          </a:custGeom>
          <a:solidFill>
            <a:srgbClr val="463416"/>
          </a:solidFill>
        </p:spPr>
        <p:txBody>
          <a:bodyPr wrap="square" lIns="0" tIns="0" rIns="0" bIns="0" rtlCol="0"/>
          <a:lstStyle/>
          <a:p>
            <a:endParaRPr/>
          </a:p>
        </p:txBody>
      </p:sp>
      <p:sp>
        <p:nvSpPr>
          <p:cNvPr id="4" name="object 4"/>
          <p:cNvSpPr/>
          <p:nvPr/>
        </p:nvSpPr>
        <p:spPr>
          <a:xfrm>
            <a:off x="4249801" y="6019800"/>
            <a:ext cx="295275" cy="627380"/>
          </a:xfrm>
          <a:custGeom>
            <a:avLst/>
            <a:gdLst/>
            <a:ahLst/>
            <a:cxnLst/>
            <a:rect l="l" t="t" r="r" b="b"/>
            <a:pathLst>
              <a:path w="295275" h="627379">
                <a:moveTo>
                  <a:pt x="57150" y="0"/>
                </a:moveTo>
                <a:lnTo>
                  <a:pt x="85725" y="31978"/>
                </a:lnTo>
                <a:lnTo>
                  <a:pt x="38100" y="53289"/>
                </a:lnTo>
                <a:lnTo>
                  <a:pt x="28575" y="117246"/>
                </a:lnTo>
                <a:lnTo>
                  <a:pt x="66675" y="202501"/>
                </a:lnTo>
                <a:lnTo>
                  <a:pt x="76200" y="287769"/>
                </a:lnTo>
                <a:lnTo>
                  <a:pt x="0" y="627062"/>
                </a:lnTo>
                <a:lnTo>
                  <a:pt x="85725" y="413893"/>
                </a:lnTo>
                <a:lnTo>
                  <a:pt x="133350" y="383692"/>
                </a:lnTo>
                <a:lnTo>
                  <a:pt x="200025" y="223824"/>
                </a:lnTo>
                <a:lnTo>
                  <a:pt x="228600" y="213169"/>
                </a:lnTo>
                <a:lnTo>
                  <a:pt x="228600" y="159880"/>
                </a:lnTo>
                <a:lnTo>
                  <a:pt x="295275" y="117246"/>
                </a:lnTo>
                <a:lnTo>
                  <a:pt x="257175" y="106578"/>
                </a:lnTo>
                <a:lnTo>
                  <a:pt x="57150" y="0"/>
                </a:lnTo>
                <a:close/>
              </a:path>
            </a:pathLst>
          </a:custGeom>
          <a:solidFill>
            <a:srgbClr val="463416"/>
          </a:solidFill>
        </p:spPr>
        <p:txBody>
          <a:bodyPr wrap="square" lIns="0" tIns="0" rIns="0" bIns="0" rtlCol="0"/>
          <a:lstStyle/>
          <a:p>
            <a:endParaRPr/>
          </a:p>
        </p:txBody>
      </p:sp>
      <p:sp>
        <p:nvSpPr>
          <p:cNvPr id="5" name="object 5"/>
          <p:cNvSpPr/>
          <p:nvPr/>
        </p:nvSpPr>
        <p:spPr>
          <a:xfrm>
            <a:off x="4810125" y="6180137"/>
            <a:ext cx="600075" cy="430530"/>
          </a:xfrm>
          <a:custGeom>
            <a:avLst/>
            <a:gdLst/>
            <a:ahLst/>
            <a:cxnLst/>
            <a:rect l="l" t="t" r="r" b="b"/>
            <a:pathLst>
              <a:path w="600075" h="430529">
                <a:moveTo>
                  <a:pt x="28575" y="0"/>
                </a:moveTo>
                <a:lnTo>
                  <a:pt x="19050" y="20637"/>
                </a:lnTo>
                <a:lnTo>
                  <a:pt x="0" y="63500"/>
                </a:lnTo>
                <a:lnTo>
                  <a:pt x="95250" y="192087"/>
                </a:lnTo>
                <a:lnTo>
                  <a:pt x="492125" y="430212"/>
                </a:lnTo>
                <a:lnTo>
                  <a:pt x="460375" y="220662"/>
                </a:lnTo>
                <a:lnTo>
                  <a:pt x="560160" y="149225"/>
                </a:lnTo>
                <a:lnTo>
                  <a:pt x="398399" y="149225"/>
                </a:lnTo>
                <a:lnTo>
                  <a:pt x="142875" y="85725"/>
                </a:lnTo>
                <a:lnTo>
                  <a:pt x="28575" y="0"/>
                </a:lnTo>
                <a:close/>
              </a:path>
              <a:path w="600075" h="430529">
                <a:moveTo>
                  <a:pt x="600075" y="120650"/>
                </a:moveTo>
                <a:lnTo>
                  <a:pt x="398399" y="149225"/>
                </a:lnTo>
                <a:lnTo>
                  <a:pt x="560160" y="149225"/>
                </a:lnTo>
                <a:lnTo>
                  <a:pt x="600075" y="120650"/>
                </a:lnTo>
                <a:close/>
              </a:path>
            </a:pathLst>
          </a:custGeom>
          <a:solidFill>
            <a:srgbClr val="463416"/>
          </a:solidFill>
        </p:spPr>
        <p:txBody>
          <a:bodyPr wrap="square" lIns="0" tIns="0" rIns="0" bIns="0" rtlCol="0"/>
          <a:lstStyle/>
          <a:p>
            <a:endParaRPr/>
          </a:p>
        </p:txBody>
      </p:sp>
      <p:sp>
        <p:nvSpPr>
          <p:cNvPr id="6" name="object 6"/>
          <p:cNvSpPr/>
          <p:nvPr/>
        </p:nvSpPr>
        <p:spPr>
          <a:xfrm>
            <a:off x="5759450" y="6137275"/>
            <a:ext cx="246125" cy="117475"/>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946525" y="6126162"/>
            <a:ext cx="66675" cy="128587"/>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0" y="6019800"/>
            <a:ext cx="6225741" cy="838198"/>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898650" y="6021387"/>
            <a:ext cx="579755" cy="462280"/>
          </a:xfrm>
          <a:custGeom>
            <a:avLst/>
            <a:gdLst/>
            <a:ahLst/>
            <a:cxnLst/>
            <a:rect l="l" t="t" r="r" b="b"/>
            <a:pathLst>
              <a:path w="579755" h="462279">
                <a:moveTo>
                  <a:pt x="497723" y="270421"/>
                </a:moveTo>
                <a:lnTo>
                  <a:pt x="303149" y="270421"/>
                </a:lnTo>
                <a:lnTo>
                  <a:pt x="541274" y="461962"/>
                </a:lnTo>
                <a:lnTo>
                  <a:pt x="484124" y="280073"/>
                </a:lnTo>
                <a:lnTo>
                  <a:pt x="497723" y="270421"/>
                </a:lnTo>
                <a:close/>
              </a:path>
              <a:path w="579755" h="462279">
                <a:moveTo>
                  <a:pt x="66675" y="0"/>
                </a:moveTo>
                <a:lnTo>
                  <a:pt x="47625" y="0"/>
                </a:lnTo>
                <a:lnTo>
                  <a:pt x="38100" y="38633"/>
                </a:lnTo>
                <a:lnTo>
                  <a:pt x="0" y="96583"/>
                </a:lnTo>
                <a:lnTo>
                  <a:pt x="104775" y="173837"/>
                </a:lnTo>
                <a:lnTo>
                  <a:pt x="226949" y="289737"/>
                </a:lnTo>
                <a:lnTo>
                  <a:pt x="303149" y="270421"/>
                </a:lnTo>
                <a:lnTo>
                  <a:pt x="497723" y="270421"/>
                </a:lnTo>
                <a:lnTo>
                  <a:pt x="579374" y="212470"/>
                </a:lnTo>
                <a:lnTo>
                  <a:pt x="569849" y="202806"/>
                </a:lnTo>
                <a:lnTo>
                  <a:pt x="531749" y="183502"/>
                </a:lnTo>
                <a:lnTo>
                  <a:pt x="474599" y="144868"/>
                </a:lnTo>
                <a:lnTo>
                  <a:pt x="274574" y="57950"/>
                </a:lnTo>
                <a:lnTo>
                  <a:pt x="226949" y="38633"/>
                </a:lnTo>
                <a:lnTo>
                  <a:pt x="207899" y="28968"/>
                </a:lnTo>
                <a:lnTo>
                  <a:pt x="150749" y="28968"/>
                </a:lnTo>
                <a:lnTo>
                  <a:pt x="114300" y="19316"/>
                </a:lnTo>
                <a:lnTo>
                  <a:pt x="104775" y="19316"/>
                </a:lnTo>
                <a:lnTo>
                  <a:pt x="66675" y="0"/>
                </a:lnTo>
                <a:close/>
              </a:path>
            </a:pathLst>
          </a:custGeom>
          <a:solidFill>
            <a:srgbClr val="463416"/>
          </a:solidFill>
        </p:spPr>
        <p:txBody>
          <a:bodyPr wrap="square" lIns="0" tIns="0" rIns="0" bIns="0" rtlCol="0"/>
          <a:lstStyle/>
          <a:p>
            <a:endParaRPr/>
          </a:p>
        </p:txBody>
      </p:sp>
      <p:sp>
        <p:nvSpPr>
          <p:cNvPr id="10" name="object 10"/>
          <p:cNvSpPr/>
          <p:nvPr/>
        </p:nvSpPr>
        <p:spPr>
          <a:xfrm>
            <a:off x="3084576" y="6078537"/>
            <a:ext cx="3144520" cy="779780"/>
          </a:xfrm>
          <a:custGeom>
            <a:avLst/>
            <a:gdLst/>
            <a:ahLst/>
            <a:cxnLst/>
            <a:rect l="l" t="t" r="r" b="b"/>
            <a:pathLst>
              <a:path w="3144520" h="779779">
                <a:moveTo>
                  <a:pt x="642874" y="165100"/>
                </a:moveTo>
                <a:lnTo>
                  <a:pt x="95250" y="165100"/>
                </a:lnTo>
                <a:lnTo>
                  <a:pt x="142875" y="212725"/>
                </a:lnTo>
                <a:lnTo>
                  <a:pt x="238125" y="242887"/>
                </a:lnTo>
                <a:lnTo>
                  <a:pt x="331724" y="433387"/>
                </a:lnTo>
                <a:lnTo>
                  <a:pt x="636524" y="569912"/>
                </a:lnTo>
                <a:lnTo>
                  <a:pt x="1233424" y="569912"/>
                </a:lnTo>
                <a:lnTo>
                  <a:pt x="3113379" y="779460"/>
                </a:lnTo>
                <a:lnTo>
                  <a:pt x="3143944" y="779460"/>
                </a:lnTo>
                <a:lnTo>
                  <a:pt x="1073150" y="385762"/>
                </a:lnTo>
                <a:lnTo>
                  <a:pt x="815975" y="252412"/>
                </a:lnTo>
                <a:lnTo>
                  <a:pt x="674624" y="174625"/>
                </a:lnTo>
                <a:lnTo>
                  <a:pt x="642874" y="165100"/>
                </a:lnTo>
                <a:close/>
              </a:path>
              <a:path w="3144520" h="779779">
                <a:moveTo>
                  <a:pt x="152400" y="0"/>
                </a:moveTo>
                <a:lnTo>
                  <a:pt x="57150" y="0"/>
                </a:lnTo>
                <a:lnTo>
                  <a:pt x="19050" y="39687"/>
                </a:lnTo>
                <a:lnTo>
                  <a:pt x="0" y="203200"/>
                </a:lnTo>
                <a:lnTo>
                  <a:pt x="95250" y="165100"/>
                </a:lnTo>
                <a:lnTo>
                  <a:pt x="642874" y="165100"/>
                </a:lnTo>
                <a:lnTo>
                  <a:pt x="579374" y="146050"/>
                </a:lnTo>
                <a:lnTo>
                  <a:pt x="446024" y="96837"/>
                </a:lnTo>
                <a:lnTo>
                  <a:pt x="295275" y="28575"/>
                </a:lnTo>
                <a:lnTo>
                  <a:pt x="219075" y="9525"/>
                </a:lnTo>
                <a:lnTo>
                  <a:pt x="152400" y="0"/>
                </a:lnTo>
                <a:close/>
              </a:path>
            </a:pathLst>
          </a:custGeom>
          <a:solidFill>
            <a:srgbClr val="463416"/>
          </a:solidFill>
        </p:spPr>
        <p:txBody>
          <a:bodyPr wrap="square" lIns="0" tIns="0" rIns="0" bIns="0" rtlCol="0"/>
          <a:lstStyle/>
          <a:p>
            <a:endParaRPr/>
          </a:p>
        </p:txBody>
      </p:sp>
      <p:sp>
        <p:nvSpPr>
          <p:cNvPr id="11" name="object 11"/>
          <p:cNvSpPr/>
          <p:nvPr/>
        </p:nvSpPr>
        <p:spPr>
          <a:xfrm>
            <a:off x="2905125" y="6069012"/>
            <a:ext cx="112649" cy="96837"/>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1357375" y="6099175"/>
            <a:ext cx="255904" cy="260350"/>
          </a:xfrm>
          <a:custGeom>
            <a:avLst/>
            <a:gdLst/>
            <a:ahLst/>
            <a:cxnLst/>
            <a:rect l="l" t="t" r="r" b="b"/>
            <a:pathLst>
              <a:path w="255905" h="260350">
                <a:moveTo>
                  <a:pt x="47625" y="0"/>
                </a:moveTo>
                <a:lnTo>
                  <a:pt x="0" y="0"/>
                </a:lnTo>
                <a:lnTo>
                  <a:pt x="47625" y="86779"/>
                </a:lnTo>
                <a:lnTo>
                  <a:pt x="152400" y="163918"/>
                </a:lnTo>
                <a:lnTo>
                  <a:pt x="255524" y="260350"/>
                </a:lnTo>
                <a:lnTo>
                  <a:pt x="255524" y="250710"/>
                </a:lnTo>
                <a:lnTo>
                  <a:pt x="245999" y="221780"/>
                </a:lnTo>
                <a:lnTo>
                  <a:pt x="226949" y="183210"/>
                </a:lnTo>
                <a:lnTo>
                  <a:pt x="190373" y="154279"/>
                </a:lnTo>
                <a:lnTo>
                  <a:pt x="171323" y="135001"/>
                </a:lnTo>
                <a:lnTo>
                  <a:pt x="161925" y="115709"/>
                </a:lnTo>
                <a:lnTo>
                  <a:pt x="152400" y="96431"/>
                </a:lnTo>
                <a:lnTo>
                  <a:pt x="152400" y="86779"/>
                </a:lnTo>
                <a:lnTo>
                  <a:pt x="180848" y="19278"/>
                </a:lnTo>
                <a:lnTo>
                  <a:pt x="114300" y="9639"/>
                </a:lnTo>
                <a:lnTo>
                  <a:pt x="76200" y="9639"/>
                </a:lnTo>
                <a:lnTo>
                  <a:pt x="47625" y="0"/>
                </a:lnTo>
                <a:close/>
              </a:path>
            </a:pathLst>
          </a:custGeom>
          <a:solidFill>
            <a:srgbClr val="463416"/>
          </a:solidFill>
        </p:spPr>
        <p:txBody>
          <a:bodyPr wrap="square" lIns="0" tIns="0" rIns="0" bIns="0" rtlCol="0"/>
          <a:lstStyle/>
          <a:p>
            <a:endParaRPr/>
          </a:p>
        </p:txBody>
      </p:sp>
      <p:sp>
        <p:nvSpPr>
          <p:cNvPr id="13" name="object 13"/>
          <p:cNvSpPr/>
          <p:nvPr/>
        </p:nvSpPr>
        <p:spPr>
          <a:xfrm>
            <a:off x="1120775" y="6118225"/>
            <a:ext cx="93662" cy="96837"/>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627062" y="6049962"/>
            <a:ext cx="389255" cy="328930"/>
          </a:xfrm>
          <a:custGeom>
            <a:avLst/>
            <a:gdLst/>
            <a:ahLst/>
            <a:cxnLst/>
            <a:rect l="l" t="t" r="r" b="b"/>
            <a:pathLst>
              <a:path w="389255" h="328929">
                <a:moveTo>
                  <a:pt x="19050" y="0"/>
                </a:moveTo>
                <a:lnTo>
                  <a:pt x="0" y="0"/>
                </a:lnTo>
                <a:lnTo>
                  <a:pt x="0" y="19329"/>
                </a:lnTo>
                <a:lnTo>
                  <a:pt x="93662" y="57988"/>
                </a:lnTo>
                <a:lnTo>
                  <a:pt x="141287" y="106311"/>
                </a:lnTo>
                <a:lnTo>
                  <a:pt x="74612" y="135305"/>
                </a:lnTo>
                <a:lnTo>
                  <a:pt x="122237" y="212636"/>
                </a:lnTo>
                <a:lnTo>
                  <a:pt x="284162" y="328612"/>
                </a:lnTo>
                <a:lnTo>
                  <a:pt x="265112" y="251294"/>
                </a:lnTo>
                <a:lnTo>
                  <a:pt x="227012" y="212636"/>
                </a:lnTo>
                <a:lnTo>
                  <a:pt x="331787" y="135305"/>
                </a:lnTo>
                <a:lnTo>
                  <a:pt x="388937" y="67652"/>
                </a:lnTo>
                <a:lnTo>
                  <a:pt x="369887" y="57988"/>
                </a:lnTo>
                <a:lnTo>
                  <a:pt x="322262" y="38658"/>
                </a:lnTo>
                <a:lnTo>
                  <a:pt x="236537" y="28994"/>
                </a:lnTo>
                <a:lnTo>
                  <a:pt x="227012" y="28994"/>
                </a:lnTo>
                <a:lnTo>
                  <a:pt x="198437" y="19329"/>
                </a:lnTo>
                <a:lnTo>
                  <a:pt x="160337" y="19329"/>
                </a:lnTo>
                <a:lnTo>
                  <a:pt x="141287" y="9664"/>
                </a:lnTo>
                <a:lnTo>
                  <a:pt x="74612" y="9664"/>
                </a:lnTo>
                <a:lnTo>
                  <a:pt x="19050" y="0"/>
                </a:lnTo>
                <a:close/>
              </a:path>
            </a:pathLst>
          </a:custGeom>
          <a:solidFill>
            <a:srgbClr val="463416"/>
          </a:solidFill>
        </p:spPr>
        <p:txBody>
          <a:bodyPr wrap="square" lIns="0" tIns="0" rIns="0" bIns="0" rtlCol="0"/>
          <a:lstStyle/>
          <a:p>
            <a:endParaRPr/>
          </a:p>
        </p:txBody>
      </p:sp>
      <p:sp>
        <p:nvSpPr>
          <p:cNvPr id="15" name="object 15"/>
          <p:cNvSpPr/>
          <p:nvPr/>
        </p:nvSpPr>
        <p:spPr>
          <a:xfrm>
            <a:off x="1100327" y="286511"/>
            <a:ext cx="5388864" cy="899159"/>
          </a:xfrm>
          <a:prstGeom prst="rect">
            <a:avLst/>
          </a:prstGeom>
          <a:blipFill>
            <a:blip r:embed="rId8" cstate="print"/>
            <a:stretch>
              <a:fillRect/>
            </a:stretch>
          </a:blipFill>
        </p:spPr>
        <p:txBody>
          <a:bodyPr wrap="square" lIns="0" tIns="0" rIns="0" bIns="0" rtlCol="0"/>
          <a:lstStyle/>
          <a:p>
            <a:endParaRPr/>
          </a:p>
        </p:txBody>
      </p:sp>
      <p:sp>
        <p:nvSpPr>
          <p:cNvPr id="16" name="object 16"/>
          <p:cNvSpPr/>
          <p:nvPr/>
        </p:nvSpPr>
        <p:spPr>
          <a:xfrm>
            <a:off x="5870447" y="359663"/>
            <a:ext cx="920496" cy="826008"/>
          </a:xfrm>
          <a:prstGeom prst="rect">
            <a:avLst/>
          </a:prstGeom>
          <a:blipFill>
            <a:blip r:embed="rId9" cstate="print"/>
            <a:stretch>
              <a:fillRect/>
            </a:stretch>
          </a:blipFill>
        </p:spPr>
        <p:txBody>
          <a:bodyPr wrap="square" lIns="0" tIns="0" rIns="0" bIns="0" rtlCol="0"/>
          <a:lstStyle/>
          <a:p>
            <a:endParaRPr/>
          </a:p>
        </p:txBody>
      </p:sp>
      <p:sp>
        <p:nvSpPr>
          <p:cNvPr id="17" name="object 17"/>
          <p:cNvSpPr/>
          <p:nvPr/>
        </p:nvSpPr>
        <p:spPr>
          <a:xfrm>
            <a:off x="6330696" y="286511"/>
            <a:ext cx="1755648" cy="899159"/>
          </a:xfrm>
          <a:prstGeom prst="rect">
            <a:avLst/>
          </a:prstGeom>
          <a:blipFill>
            <a:blip r:embed="rId10" cstate="print"/>
            <a:stretch>
              <a:fillRect/>
            </a:stretch>
          </a:blipFill>
        </p:spPr>
        <p:txBody>
          <a:bodyPr wrap="square" lIns="0" tIns="0" rIns="0" bIns="0" rtlCol="0"/>
          <a:lstStyle/>
          <a:p>
            <a:endParaRPr/>
          </a:p>
        </p:txBody>
      </p:sp>
      <p:sp>
        <p:nvSpPr>
          <p:cNvPr id="18" name="object 18"/>
          <p:cNvSpPr txBox="1">
            <a:spLocks noGrp="1"/>
          </p:cNvSpPr>
          <p:nvPr>
            <p:ph type="title"/>
          </p:nvPr>
        </p:nvSpPr>
        <p:spPr>
          <a:xfrm>
            <a:off x="1407922" y="437133"/>
            <a:ext cx="6333490" cy="695325"/>
          </a:xfrm>
          <a:prstGeom prst="rect">
            <a:avLst/>
          </a:prstGeom>
        </p:spPr>
        <p:txBody>
          <a:bodyPr vert="horz" wrap="square" lIns="0" tIns="11430" rIns="0" bIns="0" rtlCol="0">
            <a:spAutoFit/>
          </a:bodyPr>
          <a:lstStyle/>
          <a:p>
            <a:pPr marL="38100">
              <a:lnSpc>
                <a:spcPct val="100000"/>
              </a:lnSpc>
              <a:spcBef>
                <a:spcPts val="90"/>
              </a:spcBef>
              <a:tabLst>
                <a:tab pos="5269865" algn="l"/>
              </a:tabLst>
            </a:pPr>
            <a:r>
              <a:rPr spc="-5" dirty="0"/>
              <a:t>Practical Uses of</a:t>
            </a:r>
            <a:r>
              <a:rPr spc="5" dirty="0"/>
              <a:t> </a:t>
            </a:r>
            <a:r>
              <a:rPr spc="25" dirty="0"/>
              <a:t>2</a:t>
            </a:r>
            <a:r>
              <a:rPr sz="4350" spc="37" baseline="24904" dirty="0"/>
              <a:t>nd	</a:t>
            </a:r>
            <a:r>
              <a:rPr sz="4400" spc="-5" dirty="0"/>
              <a:t>Law</a:t>
            </a:r>
            <a:endParaRPr sz="4400"/>
          </a:p>
        </p:txBody>
      </p:sp>
      <p:sp>
        <p:nvSpPr>
          <p:cNvPr id="19" name="object 19"/>
          <p:cNvSpPr txBox="1"/>
          <p:nvPr/>
        </p:nvSpPr>
        <p:spPr>
          <a:xfrm>
            <a:off x="510844" y="2344369"/>
            <a:ext cx="7900034" cy="1390650"/>
          </a:xfrm>
          <a:prstGeom prst="rect">
            <a:avLst/>
          </a:prstGeom>
        </p:spPr>
        <p:txBody>
          <a:bodyPr vert="horz" wrap="square" lIns="0" tIns="66675" rIns="0" bIns="0" rtlCol="0">
            <a:spAutoFit/>
          </a:bodyPr>
          <a:lstStyle/>
          <a:p>
            <a:pPr marL="382270" marR="30480" indent="-344805" algn="just">
              <a:lnSpc>
                <a:spcPts val="3460"/>
              </a:lnSpc>
              <a:spcBef>
                <a:spcPts val="525"/>
              </a:spcBef>
              <a:buClr>
                <a:srgbClr val="E2E2FF"/>
              </a:buClr>
              <a:buChar char="•"/>
              <a:tabLst>
                <a:tab pos="382905" algn="l"/>
              </a:tabLst>
            </a:pPr>
            <a:r>
              <a:rPr sz="3200" spc="-5" dirty="0">
                <a:solidFill>
                  <a:srgbClr val="FFFF00"/>
                </a:solidFill>
                <a:latin typeface="Arial"/>
                <a:cs typeface="Arial"/>
              </a:rPr>
              <a:t>Automobile engines, refrigerators, and air  conditioners all </a:t>
            </a:r>
            <a:r>
              <a:rPr sz="3200" spc="-15" dirty="0">
                <a:solidFill>
                  <a:srgbClr val="FFFF00"/>
                </a:solidFill>
                <a:latin typeface="Arial"/>
                <a:cs typeface="Arial"/>
              </a:rPr>
              <a:t>work </a:t>
            </a:r>
            <a:r>
              <a:rPr sz="3200" spc="-5" dirty="0">
                <a:solidFill>
                  <a:srgbClr val="FFFF00"/>
                </a:solidFill>
                <a:latin typeface="Arial"/>
                <a:cs typeface="Arial"/>
              </a:rPr>
              <a:t>on the principles laid  out by the </a:t>
            </a:r>
            <a:r>
              <a:rPr sz="3200" spc="5" dirty="0">
                <a:solidFill>
                  <a:srgbClr val="FFFF00"/>
                </a:solidFill>
                <a:latin typeface="Arial"/>
                <a:cs typeface="Arial"/>
              </a:rPr>
              <a:t>2</a:t>
            </a:r>
            <a:r>
              <a:rPr sz="3150" spc="7" baseline="25132" dirty="0">
                <a:solidFill>
                  <a:srgbClr val="FFFF00"/>
                </a:solidFill>
                <a:latin typeface="Arial"/>
                <a:cs typeface="Arial"/>
              </a:rPr>
              <a:t>nd </a:t>
            </a:r>
            <a:r>
              <a:rPr sz="3200" spc="-10" dirty="0">
                <a:solidFill>
                  <a:srgbClr val="FFFF00"/>
                </a:solidFill>
                <a:latin typeface="Arial"/>
                <a:cs typeface="Arial"/>
              </a:rPr>
              <a:t>Law </a:t>
            </a:r>
            <a:r>
              <a:rPr sz="3200" spc="-5" dirty="0">
                <a:solidFill>
                  <a:srgbClr val="FFFF00"/>
                </a:solidFill>
                <a:latin typeface="Arial"/>
                <a:cs typeface="Arial"/>
              </a:rPr>
              <a:t>of</a:t>
            </a:r>
            <a:r>
              <a:rPr sz="3200" spc="-305" dirty="0">
                <a:solidFill>
                  <a:srgbClr val="FFFF00"/>
                </a:solidFill>
                <a:latin typeface="Arial"/>
                <a:cs typeface="Arial"/>
              </a:rPr>
              <a:t> </a:t>
            </a:r>
            <a:r>
              <a:rPr sz="3200" spc="-10" dirty="0">
                <a:solidFill>
                  <a:srgbClr val="FFFF00"/>
                </a:solidFill>
                <a:latin typeface="Arial"/>
                <a:cs typeface="Arial"/>
              </a:rPr>
              <a:t>Thermodynamics</a:t>
            </a:r>
            <a:endParaRPr sz="32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267450" y="6030912"/>
            <a:ext cx="1543050" cy="827405"/>
          </a:xfrm>
          <a:custGeom>
            <a:avLst/>
            <a:gdLst/>
            <a:ahLst/>
            <a:cxnLst/>
            <a:rect l="l" t="t" r="r" b="b"/>
            <a:pathLst>
              <a:path w="1543050" h="827404">
                <a:moveTo>
                  <a:pt x="670119" y="522287"/>
                </a:moveTo>
                <a:lnTo>
                  <a:pt x="317500" y="522287"/>
                </a:lnTo>
                <a:lnTo>
                  <a:pt x="933070" y="827085"/>
                </a:lnTo>
                <a:lnTo>
                  <a:pt x="1543041" y="827085"/>
                </a:lnTo>
                <a:lnTo>
                  <a:pt x="1314450" y="750888"/>
                </a:lnTo>
                <a:lnTo>
                  <a:pt x="1009650" y="592137"/>
                </a:lnTo>
                <a:lnTo>
                  <a:pt x="785749" y="587375"/>
                </a:lnTo>
                <a:lnTo>
                  <a:pt x="670119" y="522287"/>
                </a:lnTo>
                <a:close/>
              </a:path>
              <a:path w="1543050" h="827404">
                <a:moveTo>
                  <a:pt x="0" y="0"/>
                </a:moveTo>
                <a:lnTo>
                  <a:pt x="34925" y="41275"/>
                </a:lnTo>
                <a:lnTo>
                  <a:pt x="0" y="103187"/>
                </a:lnTo>
                <a:lnTo>
                  <a:pt x="47625" y="188912"/>
                </a:lnTo>
                <a:lnTo>
                  <a:pt x="118999" y="385762"/>
                </a:lnTo>
                <a:lnTo>
                  <a:pt x="71374" y="669925"/>
                </a:lnTo>
                <a:lnTo>
                  <a:pt x="317500" y="522287"/>
                </a:lnTo>
                <a:lnTo>
                  <a:pt x="670119" y="522287"/>
                </a:lnTo>
                <a:lnTo>
                  <a:pt x="444500" y="395287"/>
                </a:lnTo>
                <a:lnTo>
                  <a:pt x="201549" y="104775"/>
                </a:lnTo>
                <a:lnTo>
                  <a:pt x="0" y="0"/>
                </a:lnTo>
                <a:close/>
              </a:path>
            </a:pathLst>
          </a:custGeom>
          <a:solidFill>
            <a:srgbClr val="463416"/>
          </a:solidFill>
        </p:spPr>
        <p:txBody>
          <a:bodyPr wrap="square" lIns="0" tIns="0" rIns="0" bIns="0" rtlCol="0"/>
          <a:lstStyle/>
          <a:p>
            <a:endParaRPr/>
          </a:p>
        </p:txBody>
      </p:sp>
      <p:sp>
        <p:nvSpPr>
          <p:cNvPr id="4" name="object 4"/>
          <p:cNvSpPr/>
          <p:nvPr/>
        </p:nvSpPr>
        <p:spPr>
          <a:xfrm>
            <a:off x="4249801" y="6019800"/>
            <a:ext cx="295275" cy="627380"/>
          </a:xfrm>
          <a:custGeom>
            <a:avLst/>
            <a:gdLst/>
            <a:ahLst/>
            <a:cxnLst/>
            <a:rect l="l" t="t" r="r" b="b"/>
            <a:pathLst>
              <a:path w="295275" h="627379">
                <a:moveTo>
                  <a:pt x="57150" y="0"/>
                </a:moveTo>
                <a:lnTo>
                  <a:pt x="85725" y="31978"/>
                </a:lnTo>
                <a:lnTo>
                  <a:pt x="38100" y="53289"/>
                </a:lnTo>
                <a:lnTo>
                  <a:pt x="28575" y="117246"/>
                </a:lnTo>
                <a:lnTo>
                  <a:pt x="66675" y="202501"/>
                </a:lnTo>
                <a:lnTo>
                  <a:pt x="76200" y="287769"/>
                </a:lnTo>
                <a:lnTo>
                  <a:pt x="0" y="627062"/>
                </a:lnTo>
                <a:lnTo>
                  <a:pt x="85725" y="413893"/>
                </a:lnTo>
                <a:lnTo>
                  <a:pt x="133350" y="383692"/>
                </a:lnTo>
                <a:lnTo>
                  <a:pt x="200025" y="223824"/>
                </a:lnTo>
                <a:lnTo>
                  <a:pt x="228600" y="213169"/>
                </a:lnTo>
                <a:lnTo>
                  <a:pt x="228600" y="159880"/>
                </a:lnTo>
                <a:lnTo>
                  <a:pt x="295275" y="117246"/>
                </a:lnTo>
                <a:lnTo>
                  <a:pt x="257175" y="106578"/>
                </a:lnTo>
                <a:lnTo>
                  <a:pt x="57150" y="0"/>
                </a:lnTo>
                <a:close/>
              </a:path>
            </a:pathLst>
          </a:custGeom>
          <a:solidFill>
            <a:srgbClr val="463416"/>
          </a:solidFill>
        </p:spPr>
        <p:txBody>
          <a:bodyPr wrap="square" lIns="0" tIns="0" rIns="0" bIns="0" rtlCol="0"/>
          <a:lstStyle/>
          <a:p>
            <a:endParaRPr/>
          </a:p>
        </p:txBody>
      </p:sp>
      <p:sp>
        <p:nvSpPr>
          <p:cNvPr id="5" name="object 5"/>
          <p:cNvSpPr/>
          <p:nvPr/>
        </p:nvSpPr>
        <p:spPr>
          <a:xfrm>
            <a:off x="4810125" y="6180137"/>
            <a:ext cx="600075" cy="430530"/>
          </a:xfrm>
          <a:custGeom>
            <a:avLst/>
            <a:gdLst/>
            <a:ahLst/>
            <a:cxnLst/>
            <a:rect l="l" t="t" r="r" b="b"/>
            <a:pathLst>
              <a:path w="600075" h="430529">
                <a:moveTo>
                  <a:pt x="28575" y="0"/>
                </a:moveTo>
                <a:lnTo>
                  <a:pt x="19050" y="20637"/>
                </a:lnTo>
                <a:lnTo>
                  <a:pt x="0" y="63500"/>
                </a:lnTo>
                <a:lnTo>
                  <a:pt x="95250" y="192087"/>
                </a:lnTo>
                <a:lnTo>
                  <a:pt x="492125" y="430212"/>
                </a:lnTo>
                <a:lnTo>
                  <a:pt x="460375" y="220662"/>
                </a:lnTo>
                <a:lnTo>
                  <a:pt x="560160" y="149225"/>
                </a:lnTo>
                <a:lnTo>
                  <a:pt x="398399" y="149225"/>
                </a:lnTo>
                <a:lnTo>
                  <a:pt x="142875" y="85725"/>
                </a:lnTo>
                <a:lnTo>
                  <a:pt x="28575" y="0"/>
                </a:lnTo>
                <a:close/>
              </a:path>
              <a:path w="600075" h="430529">
                <a:moveTo>
                  <a:pt x="600075" y="120650"/>
                </a:moveTo>
                <a:lnTo>
                  <a:pt x="398399" y="149225"/>
                </a:lnTo>
                <a:lnTo>
                  <a:pt x="560160" y="149225"/>
                </a:lnTo>
                <a:lnTo>
                  <a:pt x="600075" y="120650"/>
                </a:lnTo>
                <a:close/>
              </a:path>
            </a:pathLst>
          </a:custGeom>
          <a:solidFill>
            <a:srgbClr val="463416"/>
          </a:solidFill>
        </p:spPr>
        <p:txBody>
          <a:bodyPr wrap="square" lIns="0" tIns="0" rIns="0" bIns="0" rtlCol="0"/>
          <a:lstStyle/>
          <a:p>
            <a:endParaRPr/>
          </a:p>
        </p:txBody>
      </p:sp>
      <p:sp>
        <p:nvSpPr>
          <p:cNvPr id="6" name="object 6"/>
          <p:cNvSpPr/>
          <p:nvPr/>
        </p:nvSpPr>
        <p:spPr>
          <a:xfrm>
            <a:off x="5759450" y="6137275"/>
            <a:ext cx="246125" cy="117475"/>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946525" y="6126162"/>
            <a:ext cx="66675" cy="128587"/>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0" y="6019800"/>
            <a:ext cx="6225741" cy="838198"/>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898650" y="6021387"/>
            <a:ext cx="579755" cy="462280"/>
          </a:xfrm>
          <a:custGeom>
            <a:avLst/>
            <a:gdLst/>
            <a:ahLst/>
            <a:cxnLst/>
            <a:rect l="l" t="t" r="r" b="b"/>
            <a:pathLst>
              <a:path w="579755" h="462279">
                <a:moveTo>
                  <a:pt x="497723" y="270421"/>
                </a:moveTo>
                <a:lnTo>
                  <a:pt x="303149" y="270421"/>
                </a:lnTo>
                <a:lnTo>
                  <a:pt x="541274" y="461962"/>
                </a:lnTo>
                <a:lnTo>
                  <a:pt x="484124" y="280073"/>
                </a:lnTo>
                <a:lnTo>
                  <a:pt x="497723" y="270421"/>
                </a:lnTo>
                <a:close/>
              </a:path>
              <a:path w="579755" h="462279">
                <a:moveTo>
                  <a:pt x="66675" y="0"/>
                </a:moveTo>
                <a:lnTo>
                  <a:pt x="47625" y="0"/>
                </a:lnTo>
                <a:lnTo>
                  <a:pt x="38100" y="38633"/>
                </a:lnTo>
                <a:lnTo>
                  <a:pt x="0" y="96583"/>
                </a:lnTo>
                <a:lnTo>
                  <a:pt x="104775" y="173837"/>
                </a:lnTo>
                <a:lnTo>
                  <a:pt x="226949" y="289737"/>
                </a:lnTo>
                <a:lnTo>
                  <a:pt x="303149" y="270421"/>
                </a:lnTo>
                <a:lnTo>
                  <a:pt x="497723" y="270421"/>
                </a:lnTo>
                <a:lnTo>
                  <a:pt x="579374" y="212470"/>
                </a:lnTo>
                <a:lnTo>
                  <a:pt x="569849" y="202806"/>
                </a:lnTo>
                <a:lnTo>
                  <a:pt x="531749" y="183502"/>
                </a:lnTo>
                <a:lnTo>
                  <a:pt x="474599" y="144868"/>
                </a:lnTo>
                <a:lnTo>
                  <a:pt x="274574" y="57950"/>
                </a:lnTo>
                <a:lnTo>
                  <a:pt x="226949" y="38633"/>
                </a:lnTo>
                <a:lnTo>
                  <a:pt x="207899" y="28968"/>
                </a:lnTo>
                <a:lnTo>
                  <a:pt x="150749" y="28968"/>
                </a:lnTo>
                <a:lnTo>
                  <a:pt x="114300" y="19316"/>
                </a:lnTo>
                <a:lnTo>
                  <a:pt x="104775" y="19316"/>
                </a:lnTo>
                <a:lnTo>
                  <a:pt x="66675" y="0"/>
                </a:lnTo>
                <a:close/>
              </a:path>
            </a:pathLst>
          </a:custGeom>
          <a:solidFill>
            <a:srgbClr val="463416"/>
          </a:solidFill>
        </p:spPr>
        <p:txBody>
          <a:bodyPr wrap="square" lIns="0" tIns="0" rIns="0" bIns="0" rtlCol="0"/>
          <a:lstStyle/>
          <a:p>
            <a:endParaRPr/>
          </a:p>
        </p:txBody>
      </p:sp>
      <p:sp>
        <p:nvSpPr>
          <p:cNvPr id="10" name="object 10"/>
          <p:cNvSpPr/>
          <p:nvPr/>
        </p:nvSpPr>
        <p:spPr>
          <a:xfrm>
            <a:off x="3084576" y="6078537"/>
            <a:ext cx="3144520" cy="779780"/>
          </a:xfrm>
          <a:custGeom>
            <a:avLst/>
            <a:gdLst/>
            <a:ahLst/>
            <a:cxnLst/>
            <a:rect l="l" t="t" r="r" b="b"/>
            <a:pathLst>
              <a:path w="3144520" h="779779">
                <a:moveTo>
                  <a:pt x="642874" y="165100"/>
                </a:moveTo>
                <a:lnTo>
                  <a:pt x="95250" y="165100"/>
                </a:lnTo>
                <a:lnTo>
                  <a:pt x="142875" y="212725"/>
                </a:lnTo>
                <a:lnTo>
                  <a:pt x="238125" y="242887"/>
                </a:lnTo>
                <a:lnTo>
                  <a:pt x="331724" y="433387"/>
                </a:lnTo>
                <a:lnTo>
                  <a:pt x="636524" y="569912"/>
                </a:lnTo>
                <a:lnTo>
                  <a:pt x="1233424" y="569912"/>
                </a:lnTo>
                <a:lnTo>
                  <a:pt x="3113379" y="779460"/>
                </a:lnTo>
                <a:lnTo>
                  <a:pt x="3143944" y="779460"/>
                </a:lnTo>
                <a:lnTo>
                  <a:pt x="1073150" y="385762"/>
                </a:lnTo>
                <a:lnTo>
                  <a:pt x="815975" y="252412"/>
                </a:lnTo>
                <a:lnTo>
                  <a:pt x="674624" y="174625"/>
                </a:lnTo>
                <a:lnTo>
                  <a:pt x="642874" y="165100"/>
                </a:lnTo>
                <a:close/>
              </a:path>
              <a:path w="3144520" h="779779">
                <a:moveTo>
                  <a:pt x="152400" y="0"/>
                </a:moveTo>
                <a:lnTo>
                  <a:pt x="57150" y="0"/>
                </a:lnTo>
                <a:lnTo>
                  <a:pt x="19050" y="39687"/>
                </a:lnTo>
                <a:lnTo>
                  <a:pt x="0" y="203200"/>
                </a:lnTo>
                <a:lnTo>
                  <a:pt x="95250" y="165100"/>
                </a:lnTo>
                <a:lnTo>
                  <a:pt x="642874" y="165100"/>
                </a:lnTo>
                <a:lnTo>
                  <a:pt x="579374" y="146050"/>
                </a:lnTo>
                <a:lnTo>
                  <a:pt x="446024" y="96837"/>
                </a:lnTo>
                <a:lnTo>
                  <a:pt x="295275" y="28575"/>
                </a:lnTo>
                <a:lnTo>
                  <a:pt x="219075" y="9525"/>
                </a:lnTo>
                <a:lnTo>
                  <a:pt x="152400" y="0"/>
                </a:lnTo>
                <a:close/>
              </a:path>
            </a:pathLst>
          </a:custGeom>
          <a:solidFill>
            <a:srgbClr val="463416"/>
          </a:solidFill>
        </p:spPr>
        <p:txBody>
          <a:bodyPr wrap="square" lIns="0" tIns="0" rIns="0" bIns="0" rtlCol="0"/>
          <a:lstStyle/>
          <a:p>
            <a:endParaRPr/>
          </a:p>
        </p:txBody>
      </p:sp>
      <p:sp>
        <p:nvSpPr>
          <p:cNvPr id="11" name="object 11"/>
          <p:cNvSpPr/>
          <p:nvPr/>
        </p:nvSpPr>
        <p:spPr>
          <a:xfrm>
            <a:off x="2905125" y="6069012"/>
            <a:ext cx="112649" cy="96837"/>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1357375" y="6099175"/>
            <a:ext cx="255904" cy="260350"/>
          </a:xfrm>
          <a:custGeom>
            <a:avLst/>
            <a:gdLst/>
            <a:ahLst/>
            <a:cxnLst/>
            <a:rect l="l" t="t" r="r" b="b"/>
            <a:pathLst>
              <a:path w="255905" h="260350">
                <a:moveTo>
                  <a:pt x="47625" y="0"/>
                </a:moveTo>
                <a:lnTo>
                  <a:pt x="0" y="0"/>
                </a:lnTo>
                <a:lnTo>
                  <a:pt x="47625" y="86779"/>
                </a:lnTo>
                <a:lnTo>
                  <a:pt x="152400" y="163918"/>
                </a:lnTo>
                <a:lnTo>
                  <a:pt x="255524" y="260350"/>
                </a:lnTo>
                <a:lnTo>
                  <a:pt x="255524" y="250710"/>
                </a:lnTo>
                <a:lnTo>
                  <a:pt x="245999" y="221780"/>
                </a:lnTo>
                <a:lnTo>
                  <a:pt x="226949" y="183210"/>
                </a:lnTo>
                <a:lnTo>
                  <a:pt x="190373" y="154279"/>
                </a:lnTo>
                <a:lnTo>
                  <a:pt x="171323" y="135001"/>
                </a:lnTo>
                <a:lnTo>
                  <a:pt x="161925" y="115709"/>
                </a:lnTo>
                <a:lnTo>
                  <a:pt x="152400" y="96431"/>
                </a:lnTo>
                <a:lnTo>
                  <a:pt x="152400" y="86779"/>
                </a:lnTo>
                <a:lnTo>
                  <a:pt x="180848" y="19278"/>
                </a:lnTo>
                <a:lnTo>
                  <a:pt x="114300" y="9639"/>
                </a:lnTo>
                <a:lnTo>
                  <a:pt x="76200" y="9639"/>
                </a:lnTo>
                <a:lnTo>
                  <a:pt x="47625" y="0"/>
                </a:lnTo>
                <a:close/>
              </a:path>
            </a:pathLst>
          </a:custGeom>
          <a:solidFill>
            <a:srgbClr val="463416"/>
          </a:solidFill>
        </p:spPr>
        <p:txBody>
          <a:bodyPr wrap="square" lIns="0" tIns="0" rIns="0" bIns="0" rtlCol="0"/>
          <a:lstStyle/>
          <a:p>
            <a:endParaRPr/>
          </a:p>
        </p:txBody>
      </p:sp>
      <p:sp>
        <p:nvSpPr>
          <p:cNvPr id="13" name="object 13"/>
          <p:cNvSpPr/>
          <p:nvPr/>
        </p:nvSpPr>
        <p:spPr>
          <a:xfrm>
            <a:off x="1120775" y="6118225"/>
            <a:ext cx="93662" cy="96837"/>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627062" y="6049962"/>
            <a:ext cx="389255" cy="328930"/>
          </a:xfrm>
          <a:custGeom>
            <a:avLst/>
            <a:gdLst/>
            <a:ahLst/>
            <a:cxnLst/>
            <a:rect l="l" t="t" r="r" b="b"/>
            <a:pathLst>
              <a:path w="389255" h="328929">
                <a:moveTo>
                  <a:pt x="19050" y="0"/>
                </a:moveTo>
                <a:lnTo>
                  <a:pt x="0" y="0"/>
                </a:lnTo>
                <a:lnTo>
                  <a:pt x="0" y="19329"/>
                </a:lnTo>
                <a:lnTo>
                  <a:pt x="93662" y="57988"/>
                </a:lnTo>
                <a:lnTo>
                  <a:pt x="141287" y="106311"/>
                </a:lnTo>
                <a:lnTo>
                  <a:pt x="74612" y="135305"/>
                </a:lnTo>
                <a:lnTo>
                  <a:pt x="122237" y="212636"/>
                </a:lnTo>
                <a:lnTo>
                  <a:pt x="284162" y="328612"/>
                </a:lnTo>
                <a:lnTo>
                  <a:pt x="265112" y="251294"/>
                </a:lnTo>
                <a:lnTo>
                  <a:pt x="227012" y="212636"/>
                </a:lnTo>
                <a:lnTo>
                  <a:pt x="331787" y="135305"/>
                </a:lnTo>
                <a:lnTo>
                  <a:pt x="388937" y="67652"/>
                </a:lnTo>
                <a:lnTo>
                  <a:pt x="369887" y="57988"/>
                </a:lnTo>
                <a:lnTo>
                  <a:pt x="322262" y="38658"/>
                </a:lnTo>
                <a:lnTo>
                  <a:pt x="236537" y="28994"/>
                </a:lnTo>
                <a:lnTo>
                  <a:pt x="227012" y="28994"/>
                </a:lnTo>
                <a:lnTo>
                  <a:pt x="198437" y="19329"/>
                </a:lnTo>
                <a:lnTo>
                  <a:pt x="160337" y="19329"/>
                </a:lnTo>
                <a:lnTo>
                  <a:pt x="141287" y="9664"/>
                </a:lnTo>
                <a:lnTo>
                  <a:pt x="74612" y="9664"/>
                </a:lnTo>
                <a:lnTo>
                  <a:pt x="19050" y="0"/>
                </a:lnTo>
                <a:close/>
              </a:path>
            </a:pathLst>
          </a:custGeom>
          <a:solidFill>
            <a:srgbClr val="463416"/>
          </a:solidFill>
        </p:spPr>
        <p:txBody>
          <a:bodyPr wrap="square" lIns="0" tIns="0" rIns="0" bIns="0" rtlCol="0"/>
          <a:lstStyle/>
          <a:p>
            <a:endParaRPr/>
          </a:p>
        </p:txBody>
      </p:sp>
      <p:sp>
        <p:nvSpPr>
          <p:cNvPr id="15" name="object 15"/>
          <p:cNvSpPr/>
          <p:nvPr/>
        </p:nvSpPr>
        <p:spPr>
          <a:xfrm>
            <a:off x="877824" y="286511"/>
            <a:ext cx="1042415" cy="899159"/>
          </a:xfrm>
          <a:prstGeom prst="rect">
            <a:avLst/>
          </a:prstGeom>
          <a:blipFill>
            <a:blip r:embed="rId8" cstate="print"/>
            <a:stretch>
              <a:fillRect/>
            </a:stretch>
          </a:blipFill>
        </p:spPr>
        <p:txBody>
          <a:bodyPr wrap="square" lIns="0" tIns="0" rIns="0" bIns="0" rtlCol="0"/>
          <a:lstStyle/>
          <a:p>
            <a:endParaRPr/>
          </a:p>
        </p:txBody>
      </p:sp>
      <p:sp>
        <p:nvSpPr>
          <p:cNvPr id="16" name="object 16"/>
          <p:cNvSpPr/>
          <p:nvPr/>
        </p:nvSpPr>
        <p:spPr>
          <a:xfrm>
            <a:off x="1301496" y="359663"/>
            <a:ext cx="838200" cy="826008"/>
          </a:xfrm>
          <a:prstGeom prst="rect">
            <a:avLst/>
          </a:prstGeom>
          <a:blipFill>
            <a:blip r:embed="rId9" cstate="print"/>
            <a:stretch>
              <a:fillRect/>
            </a:stretch>
          </a:blipFill>
        </p:spPr>
        <p:txBody>
          <a:bodyPr wrap="square" lIns="0" tIns="0" rIns="0" bIns="0" rtlCol="0"/>
          <a:lstStyle/>
          <a:p>
            <a:endParaRPr/>
          </a:p>
        </p:txBody>
      </p:sp>
      <p:sp>
        <p:nvSpPr>
          <p:cNvPr id="17" name="object 17"/>
          <p:cNvSpPr/>
          <p:nvPr/>
        </p:nvSpPr>
        <p:spPr>
          <a:xfrm>
            <a:off x="1673351" y="286511"/>
            <a:ext cx="6632448" cy="899159"/>
          </a:xfrm>
          <a:prstGeom prst="rect">
            <a:avLst/>
          </a:prstGeom>
          <a:blipFill>
            <a:blip r:embed="rId10" cstate="print"/>
            <a:stretch>
              <a:fillRect/>
            </a:stretch>
          </a:blipFill>
        </p:spPr>
        <p:txBody>
          <a:bodyPr wrap="square" lIns="0" tIns="0" rIns="0" bIns="0" rtlCol="0"/>
          <a:lstStyle/>
          <a:p>
            <a:endParaRPr/>
          </a:p>
        </p:txBody>
      </p:sp>
      <p:sp>
        <p:nvSpPr>
          <p:cNvPr id="18" name="object 18"/>
          <p:cNvSpPr txBox="1">
            <a:spLocks noGrp="1"/>
          </p:cNvSpPr>
          <p:nvPr>
            <p:ph type="title"/>
          </p:nvPr>
        </p:nvSpPr>
        <p:spPr>
          <a:xfrm>
            <a:off x="1197762" y="437133"/>
            <a:ext cx="6743700" cy="695325"/>
          </a:xfrm>
          <a:prstGeom prst="rect">
            <a:avLst/>
          </a:prstGeom>
        </p:spPr>
        <p:txBody>
          <a:bodyPr vert="horz" wrap="square" lIns="0" tIns="11430" rIns="0" bIns="0" rtlCol="0">
            <a:spAutoFit/>
          </a:bodyPr>
          <a:lstStyle/>
          <a:p>
            <a:pPr marL="25400">
              <a:lnSpc>
                <a:spcPct val="100000"/>
              </a:lnSpc>
              <a:spcBef>
                <a:spcPts val="90"/>
              </a:spcBef>
            </a:pPr>
            <a:r>
              <a:rPr spc="5" dirty="0"/>
              <a:t>3</a:t>
            </a:r>
            <a:r>
              <a:rPr sz="4350" spc="7" baseline="24904" dirty="0"/>
              <a:t>rd </a:t>
            </a:r>
            <a:r>
              <a:rPr sz="4400" spc="-10" dirty="0"/>
              <a:t>Law </a:t>
            </a:r>
            <a:r>
              <a:rPr sz="4400" dirty="0"/>
              <a:t>of</a:t>
            </a:r>
            <a:r>
              <a:rPr sz="4400" spc="-445" dirty="0"/>
              <a:t> </a:t>
            </a:r>
            <a:r>
              <a:rPr sz="4400" spc="-5" dirty="0"/>
              <a:t>thermodynamics</a:t>
            </a:r>
            <a:endParaRPr sz="4400"/>
          </a:p>
        </p:txBody>
      </p:sp>
      <p:sp>
        <p:nvSpPr>
          <p:cNvPr id="19" name="object 19"/>
          <p:cNvSpPr txBox="1"/>
          <p:nvPr/>
        </p:nvSpPr>
        <p:spPr>
          <a:xfrm>
            <a:off x="536244" y="1396110"/>
            <a:ext cx="8053705" cy="4270375"/>
          </a:xfrm>
          <a:prstGeom prst="rect">
            <a:avLst/>
          </a:prstGeom>
        </p:spPr>
        <p:txBody>
          <a:bodyPr vert="horz" wrap="square" lIns="0" tIns="12700" rIns="0" bIns="0" rtlCol="0">
            <a:spAutoFit/>
          </a:bodyPr>
          <a:lstStyle/>
          <a:p>
            <a:pPr marL="356870" marR="243840" indent="-344805">
              <a:lnSpc>
                <a:spcPct val="100000"/>
              </a:lnSpc>
              <a:spcBef>
                <a:spcPts val="100"/>
              </a:spcBef>
            </a:pPr>
            <a:r>
              <a:rPr sz="2400" spc="5" dirty="0">
                <a:solidFill>
                  <a:srgbClr val="FFFF00"/>
                </a:solidFill>
                <a:latin typeface="Arial"/>
                <a:cs typeface="Arial"/>
              </a:rPr>
              <a:t>The </a:t>
            </a:r>
            <a:r>
              <a:rPr sz="2400" dirty="0">
                <a:solidFill>
                  <a:srgbClr val="FFFF00"/>
                </a:solidFill>
                <a:latin typeface="Arial"/>
                <a:cs typeface="Arial"/>
              </a:rPr>
              <a:t>entropy of </a:t>
            </a:r>
            <a:r>
              <a:rPr sz="2400" spc="-5" dirty="0">
                <a:solidFill>
                  <a:srgbClr val="FFFF00"/>
                </a:solidFill>
                <a:latin typeface="Arial"/>
                <a:cs typeface="Arial"/>
              </a:rPr>
              <a:t>a </a:t>
            </a:r>
            <a:r>
              <a:rPr sz="2400" spc="5" dirty="0">
                <a:solidFill>
                  <a:srgbClr val="FFFF00"/>
                </a:solidFill>
                <a:latin typeface="Arial"/>
                <a:cs typeface="Arial"/>
              </a:rPr>
              <a:t>perfect </a:t>
            </a:r>
            <a:r>
              <a:rPr sz="2400" spc="-5" dirty="0">
                <a:solidFill>
                  <a:srgbClr val="FFFF00"/>
                </a:solidFill>
                <a:latin typeface="Arial"/>
                <a:cs typeface="Arial"/>
              </a:rPr>
              <a:t>crystal is </a:t>
            </a:r>
            <a:r>
              <a:rPr sz="2400" spc="-10" dirty="0">
                <a:solidFill>
                  <a:srgbClr val="FFFF00"/>
                </a:solidFill>
                <a:latin typeface="Arial"/>
                <a:cs typeface="Arial"/>
              </a:rPr>
              <a:t>zero </a:t>
            </a:r>
            <a:r>
              <a:rPr sz="2400" spc="-5" dirty="0">
                <a:solidFill>
                  <a:srgbClr val="FFFF00"/>
                </a:solidFill>
                <a:latin typeface="Arial"/>
                <a:cs typeface="Arial"/>
              </a:rPr>
              <a:t>when </a:t>
            </a:r>
            <a:r>
              <a:rPr sz="2400" dirty="0">
                <a:solidFill>
                  <a:srgbClr val="FFFF00"/>
                </a:solidFill>
                <a:latin typeface="Arial"/>
                <a:cs typeface="Arial"/>
              </a:rPr>
              <a:t>the  temperature of </a:t>
            </a:r>
            <a:r>
              <a:rPr sz="2400" spc="-5" dirty="0">
                <a:solidFill>
                  <a:srgbClr val="FFFF00"/>
                </a:solidFill>
                <a:latin typeface="Arial"/>
                <a:cs typeface="Arial"/>
              </a:rPr>
              <a:t>a </a:t>
            </a:r>
            <a:r>
              <a:rPr sz="2400" dirty="0">
                <a:solidFill>
                  <a:srgbClr val="FFFF00"/>
                </a:solidFill>
                <a:latin typeface="Arial"/>
                <a:cs typeface="Arial"/>
              </a:rPr>
              <a:t>the </a:t>
            </a:r>
            <a:r>
              <a:rPr sz="2400" spc="-5" dirty="0">
                <a:solidFill>
                  <a:srgbClr val="FFFF00"/>
                </a:solidFill>
                <a:latin typeface="Arial"/>
                <a:cs typeface="Arial"/>
              </a:rPr>
              <a:t>crystal is equal </a:t>
            </a:r>
            <a:r>
              <a:rPr sz="2400" dirty="0">
                <a:solidFill>
                  <a:srgbClr val="FFFF00"/>
                </a:solidFill>
                <a:latin typeface="Arial"/>
                <a:cs typeface="Arial"/>
              </a:rPr>
              <a:t>to absolute </a:t>
            </a:r>
            <a:r>
              <a:rPr sz="2400" spc="-10" dirty="0">
                <a:solidFill>
                  <a:srgbClr val="FFFF00"/>
                </a:solidFill>
                <a:latin typeface="Arial"/>
                <a:cs typeface="Arial"/>
              </a:rPr>
              <a:t>zero</a:t>
            </a:r>
            <a:r>
              <a:rPr sz="2400" spc="-105" dirty="0">
                <a:solidFill>
                  <a:srgbClr val="FFFF00"/>
                </a:solidFill>
                <a:latin typeface="Arial"/>
                <a:cs typeface="Arial"/>
              </a:rPr>
              <a:t> </a:t>
            </a:r>
            <a:r>
              <a:rPr sz="2400" spc="-5" dirty="0">
                <a:solidFill>
                  <a:srgbClr val="FFFF00"/>
                </a:solidFill>
                <a:latin typeface="Arial"/>
                <a:cs typeface="Arial"/>
              </a:rPr>
              <a:t>(0  </a:t>
            </a:r>
            <a:r>
              <a:rPr sz="2400" dirty="0">
                <a:solidFill>
                  <a:srgbClr val="FFFF00"/>
                </a:solidFill>
                <a:latin typeface="Arial"/>
                <a:cs typeface="Arial"/>
              </a:rPr>
              <a:t>K).</a:t>
            </a:r>
            <a:endParaRPr sz="2400">
              <a:latin typeface="Arial"/>
              <a:cs typeface="Arial"/>
            </a:endParaRPr>
          </a:p>
          <a:p>
            <a:pPr marL="201930" marR="638175" indent="-201930">
              <a:lnSpc>
                <a:spcPct val="100000"/>
              </a:lnSpc>
              <a:spcBef>
                <a:spcPts val="580"/>
              </a:spcBef>
              <a:buChar char="•"/>
              <a:tabLst>
                <a:tab pos="201930" algn="l"/>
              </a:tabLst>
            </a:pPr>
            <a:r>
              <a:rPr sz="2400" dirty="0">
                <a:solidFill>
                  <a:srgbClr val="FFFF00"/>
                </a:solidFill>
                <a:latin typeface="Arial"/>
                <a:cs typeface="Arial"/>
              </a:rPr>
              <a:t>At 0 K, there </a:t>
            </a:r>
            <a:r>
              <a:rPr sz="2400" spc="-5" dirty="0">
                <a:solidFill>
                  <a:srgbClr val="FFFF00"/>
                </a:solidFill>
                <a:latin typeface="Arial"/>
                <a:cs typeface="Arial"/>
              </a:rPr>
              <a:t>is </a:t>
            </a:r>
            <a:r>
              <a:rPr sz="2400" dirty="0">
                <a:solidFill>
                  <a:srgbClr val="FFFF00"/>
                </a:solidFill>
                <a:latin typeface="Arial"/>
                <a:cs typeface="Arial"/>
              </a:rPr>
              <a:t>no thermal motion, and </a:t>
            </a:r>
            <a:r>
              <a:rPr sz="2400" spc="-5" dirty="0">
                <a:solidFill>
                  <a:srgbClr val="FFFF00"/>
                </a:solidFill>
                <a:latin typeface="Arial"/>
                <a:cs typeface="Arial"/>
              </a:rPr>
              <a:t>if </a:t>
            </a:r>
            <a:r>
              <a:rPr sz="2400" dirty="0">
                <a:solidFill>
                  <a:srgbClr val="FFFF00"/>
                </a:solidFill>
                <a:latin typeface="Arial"/>
                <a:cs typeface="Arial"/>
              </a:rPr>
              <a:t>the </a:t>
            </a:r>
            <a:r>
              <a:rPr sz="2400" spc="-5" dirty="0">
                <a:solidFill>
                  <a:srgbClr val="FFFF00"/>
                </a:solidFill>
                <a:latin typeface="Arial"/>
                <a:cs typeface="Arial"/>
              </a:rPr>
              <a:t>crystal</a:t>
            </a:r>
            <a:r>
              <a:rPr sz="2400" spc="-220" dirty="0">
                <a:solidFill>
                  <a:srgbClr val="FFFF00"/>
                </a:solidFill>
                <a:latin typeface="Arial"/>
                <a:cs typeface="Arial"/>
              </a:rPr>
              <a:t> </a:t>
            </a:r>
            <a:r>
              <a:rPr sz="2400" spc="-5" dirty="0">
                <a:solidFill>
                  <a:srgbClr val="FFFF00"/>
                </a:solidFill>
                <a:latin typeface="Arial"/>
                <a:cs typeface="Arial"/>
              </a:rPr>
              <a:t>is  </a:t>
            </a:r>
            <a:r>
              <a:rPr sz="2400" dirty="0">
                <a:solidFill>
                  <a:srgbClr val="FFFF00"/>
                </a:solidFill>
                <a:latin typeface="Arial"/>
                <a:cs typeface="Arial"/>
              </a:rPr>
              <a:t>perfect, there </a:t>
            </a:r>
            <a:r>
              <a:rPr sz="2400" spc="-15" dirty="0">
                <a:solidFill>
                  <a:srgbClr val="FFFF00"/>
                </a:solidFill>
                <a:latin typeface="Arial"/>
                <a:cs typeface="Arial"/>
              </a:rPr>
              <a:t>will </a:t>
            </a:r>
            <a:r>
              <a:rPr sz="2400" dirty="0">
                <a:solidFill>
                  <a:srgbClr val="FFFF00"/>
                </a:solidFill>
                <a:latin typeface="Arial"/>
                <a:cs typeface="Arial"/>
              </a:rPr>
              <a:t>be no</a:t>
            </a:r>
            <a:r>
              <a:rPr sz="2400" spc="-85" dirty="0">
                <a:solidFill>
                  <a:srgbClr val="FFFF00"/>
                </a:solidFill>
                <a:latin typeface="Arial"/>
                <a:cs typeface="Arial"/>
              </a:rPr>
              <a:t> </a:t>
            </a:r>
            <a:r>
              <a:rPr sz="2400" dirty="0">
                <a:solidFill>
                  <a:srgbClr val="FFFF00"/>
                </a:solidFill>
                <a:latin typeface="Arial"/>
                <a:cs typeface="Arial"/>
              </a:rPr>
              <a:t>disorder</a:t>
            </a:r>
            <a:endParaRPr sz="2400">
              <a:latin typeface="Arial"/>
              <a:cs typeface="Arial"/>
            </a:endParaRPr>
          </a:p>
          <a:p>
            <a:pPr marL="201930" marR="5080" indent="-201930">
              <a:lnSpc>
                <a:spcPct val="100000"/>
              </a:lnSpc>
              <a:spcBef>
                <a:spcPts val="580"/>
              </a:spcBef>
              <a:buChar char="•"/>
              <a:tabLst>
                <a:tab pos="201930" algn="l"/>
              </a:tabLst>
            </a:pPr>
            <a:r>
              <a:rPr sz="2400" dirty="0">
                <a:solidFill>
                  <a:srgbClr val="FFFF00"/>
                </a:solidFill>
                <a:latin typeface="Arial"/>
                <a:cs typeface="Arial"/>
              </a:rPr>
              <a:t>Once the temperature </a:t>
            </a:r>
            <a:r>
              <a:rPr sz="2400" spc="-5" dirty="0">
                <a:solidFill>
                  <a:srgbClr val="FFFF00"/>
                </a:solidFill>
                <a:latin typeface="Arial"/>
                <a:cs typeface="Arial"/>
              </a:rPr>
              <a:t>begins </a:t>
            </a:r>
            <a:r>
              <a:rPr sz="2400" dirty="0">
                <a:solidFill>
                  <a:srgbClr val="FFFF00"/>
                </a:solidFill>
                <a:latin typeface="Arial"/>
                <a:cs typeface="Arial"/>
              </a:rPr>
              <a:t>to </a:t>
            </a:r>
            <a:r>
              <a:rPr sz="2400" spc="-5" dirty="0">
                <a:solidFill>
                  <a:srgbClr val="FFFF00"/>
                </a:solidFill>
                <a:latin typeface="Arial"/>
                <a:cs typeface="Arial"/>
              </a:rPr>
              <a:t>rise above </a:t>
            </a:r>
            <a:r>
              <a:rPr sz="2400" dirty="0">
                <a:solidFill>
                  <a:srgbClr val="FFFF00"/>
                </a:solidFill>
                <a:latin typeface="Arial"/>
                <a:cs typeface="Arial"/>
              </a:rPr>
              <a:t>0, the</a:t>
            </a:r>
            <a:r>
              <a:rPr sz="2400" spc="-140" dirty="0">
                <a:solidFill>
                  <a:srgbClr val="FFFF00"/>
                </a:solidFill>
                <a:latin typeface="Arial"/>
                <a:cs typeface="Arial"/>
              </a:rPr>
              <a:t> </a:t>
            </a:r>
            <a:r>
              <a:rPr sz="2400" dirty="0">
                <a:solidFill>
                  <a:srgbClr val="FFFF00"/>
                </a:solidFill>
                <a:latin typeface="Arial"/>
                <a:cs typeface="Arial"/>
              </a:rPr>
              <a:t>particles  </a:t>
            </a:r>
            <a:r>
              <a:rPr sz="2400" spc="-5" dirty="0">
                <a:solidFill>
                  <a:srgbClr val="FFFF00"/>
                </a:solidFill>
                <a:latin typeface="Arial"/>
                <a:cs typeface="Arial"/>
              </a:rPr>
              <a:t>begin </a:t>
            </a:r>
            <a:r>
              <a:rPr sz="2400" dirty="0">
                <a:solidFill>
                  <a:srgbClr val="FFFF00"/>
                </a:solidFill>
                <a:latin typeface="Arial"/>
                <a:cs typeface="Arial"/>
              </a:rPr>
              <a:t>to </a:t>
            </a:r>
            <a:r>
              <a:rPr sz="2400" spc="-5" dirty="0">
                <a:solidFill>
                  <a:srgbClr val="FFFF00"/>
                </a:solidFill>
                <a:latin typeface="Arial"/>
                <a:cs typeface="Arial"/>
              </a:rPr>
              <a:t>move </a:t>
            </a:r>
            <a:r>
              <a:rPr sz="2400" dirty="0">
                <a:solidFill>
                  <a:srgbClr val="FFFF00"/>
                </a:solidFill>
                <a:latin typeface="Arial"/>
                <a:cs typeface="Arial"/>
              </a:rPr>
              <a:t>and entropy </a:t>
            </a:r>
            <a:r>
              <a:rPr sz="2400" spc="-5" dirty="0">
                <a:solidFill>
                  <a:srgbClr val="FFFF00"/>
                </a:solidFill>
                <a:latin typeface="Arial"/>
                <a:cs typeface="Arial"/>
              </a:rPr>
              <a:t>gradually</a:t>
            </a:r>
            <a:r>
              <a:rPr sz="2400" spc="-85" dirty="0">
                <a:solidFill>
                  <a:srgbClr val="FFFF00"/>
                </a:solidFill>
                <a:latin typeface="Arial"/>
                <a:cs typeface="Arial"/>
              </a:rPr>
              <a:t> </a:t>
            </a:r>
            <a:r>
              <a:rPr sz="2400" dirty="0">
                <a:solidFill>
                  <a:srgbClr val="FFFF00"/>
                </a:solidFill>
                <a:latin typeface="Arial"/>
                <a:cs typeface="Arial"/>
              </a:rPr>
              <a:t>increases</a:t>
            </a:r>
            <a:endParaRPr sz="2400">
              <a:latin typeface="Arial"/>
              <a:cs typeface="Arial"/>
            </a:endParaRPr>
          </a:p>
          <a:p>
            <a:pPr marL="201930" marR="373380" indent="-201930">
              <a:lnSpc>
                <a:spcPct val="100000"/>
              </a:lnSpc>
              <a:spcBef>
                <a:spcPts val="575"/>
              </a:spcBef>
              <a:buChar char="•"/>
              <a:tabLst>
                <a:tab pos="201930" algn="l"/>
              </a:tabLst>
            </a:pPr>
            <a:r>
              <a:rPr sz="2400" spc="15" dirty="0">
                <a:solidFill>
                  <a:srgbClr val="FFFF00"/>
                </a:solidFill>
                <a:latin typeface="Arial"/>
                <a:cs typeface="Arial"/>
              </a:rPr>
              <a:t>When </a:t>
            </a:r>
            <a:r>
              <a:rPr sz="2400" dirty="0">
                <a:solidFill>
                  <a:srgbClr val="FFFF00"/>
                </a:solidFill>
                <a:latin typeface="Arial"/>
                <a:cs typeface="Arial"/>
              </a:rPr>
              <a:t>temperature reaches the </a:t>
            </a:r>
            <a:r>
              <a:rPr sz="2400" spc="-5" dirty="0">
                <a:solidFill>
                  <a:srgbClr val="FFFF00"/>
                </a:solidFill>
                <a:latin typeface="Arial"/>
                <a:cs typeface="Arial"/>
              </a:rPr>
              <a:t>melting </a:t>
            </a:r>
            <a:r>
              <a:rPr sz="2400" dirty="0">
                <a:solidFill>
                  <a:srgbClr val="FFFF00"/>
                </a:solidFill>
                <a:latin typeface="Arial"/>
                <a:cs typeface="Arial"/>
              </a:rPr>
              <a:t>point of the  substance (Tm), there </a:t>
            </a:r>
            <a:r>
              <a:rPr sz="2400" spc="-5" dirty="0">
                <a:solidFill>
                  <a:srgbClr val="FFFF00"/>
                </a:solidFill>
                <a:latin typeface="Arial"/>
                <a:cs typeface="Arial"/>
              </a:rPr>
              <a:t>is </a:t>
            </a:r>
            <a:r>
              <a:rPr sz="2400" dirty="0">
                <a:solidFill>
                  <a:srgbClr val="FFFF00"/>
                </a:solidFill>
                <a:latin typeface="Arial"/>
                <a:cs typeface="Arial"/>
              </a:rPr>
              <a:t>an abrupt increase </a:t>
            </a:r>
            <a:r>
              <a:rPr sz="2400" spc="-5" dirty="0">
                <a:solidFill>
                  <a:srgbClr val="FFFF00"/>
                </a:solidFill>
                <a:latin typeface="Arial"/>
                <a:cs typeface="Arial"/>
              </a:rPr>
              <a:t>in</a:t>
            </a:r>
            <a:r>
              <a:rPr sz="2400" spc="-175" dirty="0">
                <a:solidFill>
                  <a:srgbClr val="FFFF00"/>
                </a:solidFill>
                <a:latin typeface="Arial"/>
                <a:cs typeface="Arial"/>
              </a:rPr>
              <a:t> </a:t>
            </a:r>
            <a:r>
              <a:rPr sz="2400" dirty="0">
                <a:solidFill>
                  <a:srgbClr val="FFFF00"/>
                </a:solidFill>
                <a:latin typeface="Arial"/>
                <a:cs typeface="Arial"/>
              </a:rPr>
              <a:t>entropy  as the substance changes </a:t>
            </a:r>
            <a:r>
              <a:rPr sz="2400" spc="5" dirty="0">
                <a:solidFill>
                  <a:srgbClr val="FFFF00"/>
                </a:solidFill>
                <a:latin typeface="Arial"/>
                <a:cs typeface="Arial"/>
              </a:rPr>
              <a:t>from </a:t>
            </a:r>
            <a:r>
              <a:rPr sz="2400" spc="-5" dirty="0">
                <a:solidFill>
                  <a:srgbClr val="FFFF00"/>
                </a:solidFill>
                <a:latin typeface="Arial"/>
                <a:cs typeface="Arial"/>
              </a:rPr>
              <a:t>a solid </a:t>
            </a:r>
            <a:r>
              <a:rPr sz="2400" dirty="0">
                <a:solidFill>
                  <a:srgbClr val="FFFF00"/>
                </a:solidFill>
                <a:latin typeface="Arial"/>
                <a:cs typeface="Arial"/>
              </a:rPr>
              <a:t>to </a:t>
            </a:r>
            <a:r>
              <a:rPr sz="2400" spc="-5" dirty="0">
                <a:solidFill>
                  <a:srgbClr val="FFFF00"/>
                </a:solidFill>
                <a:latin typeface="Arial"/>
                <a:cs typeface="Arial"/>
              </a:rPr>
              <a:t>a </a:t>
            </a:r>
            <a:r>
              <a:rPr sz="2400" dirty="0">
                <a:solidFill>
                  <a:srgbClr val="FFFF00"/>
                </a:solidFill>
                <a:latin typeface="Arial"/>
                <a:cs typeface="Arial"/>
              </a:rPr>
              <a:t>more  disordered</a:t>
            </a:r>
            <a:r>
              <a:rPr sz="2400" spc="-40" dirty="0">
                <a:solidFill>
                  <a:srgbClr val="FFFF00"/>
                </a:solidFill>
                <a:latin typeface="Arial"/>
                <a:cs typeface="Arial"/>
              </a:rPr>
              <a:t> </a:t>
            </a:r>
            <a:r>
              <a:rPr sz="2400" spc="-5" dirty="0">
                <a:solidFill>
                  <a:srgbClr val="FFFF00"/>
                </a:solidFill>
                <a:latin typeface="Arial"/>
                <a:cs typeface="Arial"/>
              </a:rPr>
              <a:t>liquid.</a:t>
            </a:r>
            <a:endParaRPr sz="24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267450" y="6030912"/>
            <a:ext cx="1543050" cy="827405"/>
          </a:xfrm>
          <a:custGeom>
            <a:avLst/>
            <a:gdLst/>
            <a:ahLst/>
            <a:cxnLst/>
            <a:rect l="l" t="t" r="r" b="b"/>
            <a:pathLst>
              <a:path w="1543050" h="827404">
                <a:moveTo>
                  <a:pt x="670119" y="522287"/>
                </a:moveTo>
                <a:lnTo>
                  <a:pt x="317500" y="522287"/>
                </a:lnTo>
                <a:lnTo>
                  <a:pt x="933070" y="827085"/>
                </a:lnTo>
                <a:lnTo>
                  <a:pt x="1543041" y="827085"/>
                </a:lnTo>
                <a:lnTo>
                  <a:pt x="1314450" y="750888"/>
                </a:lnTo>
                <a:lnTo>
                  <a:pt x="1009650" y="592137"/>
                </a:lnTo>
                <a:lnTo>
                  <a:pt x="785749" y="587375"/>
                </a:lnTo>
                <a:lnTo>
                  <a:pt x="670119" y="522287"/>
                </a:lnTo>
                <a:close/>
              </a:path>
              <a:path w="1543050" h="827404">
                <a:moveTo>
                  <a:pt x="0" y="0"/>
                </a:moveTo>
                <a:lnTo>
                  <a:pt x="34925" y="41275"/>
                </a:lnTo>
                <a:lnTo>
                  <a:pt x="0" y="103187"/>
                </a:lnTo>
                <a:lnTo>
                  <a:pt x="47625" y="188912"/>
                </a:lnTo>
                <a:lnTo>
                  <a:pt x="118999" y="385762"/>
                </a:lnTo>
                <a:lnTo>
                  <a:pt x="71374" y="669925"/>
                </a:lnTo>
                <a:lnTo>
                  <a:pt x="317500" y="522287"/>
                </a:lnTo>
                <a:lnTo>
                  <a:pt x="670119" y="522287"/>
                </a:lnTo>
                <a:lnTo>
                  <a:pt x="444500" y="395287"/>
                </a:lnTo>
                <a:lnTo>
                  <a:pt x="201549" y="104775"/>
                </a:lnTo>
                <a:lnTo>
                  <a:pt x="0" y="0"/>
                </a:lnTo>
                <a:close/>
              </a:path>
            </a:pathLst>
          </a:custGeom>
          <a:solidFill>
            <a:srgbClr val="463416"/>
          </a:solidFill>
        </p:spPr>
        <p:txBody>
          <a:bodyPr wrap="square" lIns="0" tIns="0" rIns="0" bIns="0" rtlCol="0"/>
          <a:lstStyle/>
          <a:p>
            <a:endParaRPr/>
          </a:p>
        </p:txBody>
      </p:sp>
      <p:sp>
        <p:nvSpPr>
          <p:cNvPr id="4" name="object 4"/>
          <p:cNvSpPr/>
          <p:nvPr/>
        </p:nvSpPr>
        <p:spPr>
          <a:xfrm>
            <a:off x="4249801" y="6019800"/>
            <a:ext cx="295275" cy="627380"/>
          </a:xfrm>
          <a:custGeom>
            <a:avLst/>
            <a:gdLst/>
            <a:ahLst/>
            <a:cxnLst/>
            <a:rect l="l" t="t" r="r" b="b"/>
            <a:pathLst>
              <a:path w="295275" h="627379">
                <a:moveTo>
                  <a:pt x="57150" y="0"/>
                </a:moveTo>
                <a:lnTo>
                  <a:pt x="85725" y="31978"/>
                </a:lnTo>
                <a:lnTo>
                  <a:pt x="38100" y="53289"/>
                </a:lnTo>
                <a:lnTo>
                  <a:pt x="28575" y="117246"/>
                </a:lnTo>
                <a:lnTo>
                  <a:pt x="66675" y="202501"/>
                </a:lnTo>
                <a:lnTo>
                  <a:pt x="76200" y="287769"/>
                </a:lnTo>
                <a:lnTo>
                  <a:pt x="0" y="627062"/>
                </a:lnTo>
                <a:lnTo>
                  <a:pt x="85725" y="413893"/>
                </a:lnTo>
                <a:lnTo>
                  <a:pt x="133350" y="383692"/>
                </a:lnTo>
                <a:lnTo>
                  <a:pt x="200025" y="223824"/>
                </a:lnTo>
                <a:lnTo>
                  <a:pt x="228600" y="213169"/>
                </a:lnTo>
                <a:lnTo>
                  <a:pt x="228600" y="159880"/>
                </a:lnTo>
                <a:lnTo>
                  <a:pt x="295275" y="117246"/>
                </a:lnTo>
                <a:lnTo>
                  <a:pt x="257175" y="106578"/>
                </a:lnTo>
                <a:lnTo>
                  <a:pt x="57150" y="0"/>
                </a:lnTo>
                <a:close/>
              </a:path>
            </a:pathLst>
          </a:custGeom>
          <a:solidFill>
            <a:srgbClr val="463416"/>
          </a:solidFill>
        </p:spPr>
        <p:txBody>
          <a:bodyPr wrap="square" lIns="0" tIns="0" rIns="0" bIns="0" rtlCol="0"/>
          <a:lstStyle/>
          <a:p>
            <a:endParaRPr/>
          </a:p>
        </p:txBody>
      </p:sp>
      <p:sp>
        <p:nvSpPr>
          <p:cNvPr id="5" name="object 5"/>
          <p:cNvSpPr/>
          <p:nvPr/>
        </p:nvSpPr>
        <p:spPr>
          <a:xfrm>
            <a:off x="4810125" y="6180137"/>
            <a:ext cx="600075" cy="430530"/>
          </a:xfrm>
          <a:custGeom>
            <a:avLst/>
            <a:gdLst/>
            <a:ahLst/>
            <a:cxnLst/>
            <a:rect l="l" t="t" r="r" b="b"/>
            <a:pathLst>
              <a:path w="600075" h="430529">
                <a:moveTo>
                  <a:pt x="28575" y="0"/>
                </a:moveTo>
                <a:lnTo>
                  <a:pt x="19050" y="20637"/>
                </a:lnTo>
                <a:lnTo>
                  <a:pt x="0" y="63500"/>
                </a:lnTo>
                <a:lnTo>
                  <a:pt x="95250" y="192087"/>
                </a:lnTo>
                <a:lnTo>
                  <a:pt x="492125" y="430212"/>
                </a:lnTo>
                <a:lnTo>
                  <a:pt x="460375" y="220662"/>
                </a:lnTo>
                <a:lnTo>
                  <a:pt x="560160" y="149225"/>
                </a:lnTo>
                <a:lnTo>
                  <a:pt x="398399" y="149225"/>
                </a:lnTo>
                <a:lnTo>
                  <a:pt x="142875" y="85725"/>
                </a:lnTo>
                <a:lnTo>
                  <a:pt x="28575" y="0"/>
                </a:lnTo>
                <a:close/>
              </a:path>
              <a:path w="600075" h="430529">
                <a:moveTo>
                  <a:pt x="600075" y="120650"/>
                </a:moveTo>
                <a:lnTo>
                  <a:pt x="398399" y="149225"/>
                </a:lnTo>
                <a:lnTo>
                  <a:pt x="560160" y="149225"/>
                </a:lnTo>
                <a:lnTo>
                  <a:pt x="600075" y="120650"/>
                </a:lnTo>
                <a:close/>
              </a:path>
            </a:pathLst>
          </a:custGeom>
          <a:solidFill>
            <a:srgbClr val="463416"/>
          </a:solidFill>
        </p:spPr>
        <p:txBody>
          <a:bodyPr wrap="square" lIns="0" tIns="0" rIns="0" bIns="0" rtlCol="0"/>
          <a:lstStyle/>
          <a:p>
            <a:endParaRPr/>
          </a:p>
        </p:txBody>
      </p:sp>
      <p:sp>
        <p:nvSpPr>
          <p:cNvPr id="6" name="object 6"/>
          <p:cNvSpPr/>
          <p:nvPr/>
        </p:nvSpPr>
        <p:spPr>
          <a:xfrm>
            <a:off x="5759450" y="6137275"/>
            <a:ext cx="246125" cy="117475"/>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946525" y="6126162"/>
            <a:ext cx="66675" cy="128587"/>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0" y="6019800"/>
            <a:ext cx="6225741" cy="838198"/>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898650" y="6021387"/>
            <a:ext cx="579755" cy="462280"/>
          </a:xfrm>
          <a:custGeom>
            <a:avLst/>
            <a:gdLst/>
            <a:ahLst/>
            <a:cxnLst/>
            <a:rect l="l" t="t" r="r" b="b"/>
            <a:pathLst>
              <a:path w="579755" h="462279">
                <a:moveTo>
                  <a:pt x="497723" y="270421"/>
                </a:moveTo>
                <a:lnTo>
                  <a:pt x="303149" y="270421"/>
                </a:lnTo>
                <a:lnTo>
                  <a:pt x="541274" y="461962"/>
                </a:lnTo>
                <a:lnTo>
                  <a:pt x="484124" y="280073"/>
                </a:lnTo>
                <a:lnTo>
                  <a:pt x="497723" y="270421"/>
                </a:lnTo>
                <a:close/>
              </a:path>
              <a:path w="579755" h="462279">
                <a:moveTo>
                  <a:pt x="66675" y="0"/>
                </a:moveTo>
                <a:lnTo>
                  <a:pt x="47625" y="0"/>
                </a:lnTo>
                <a:lnTo>
                  <a:pt x="38100" y="38633"/>
                </a:lnTo>
                <a:lnTo>
                  <a:pt x="0" y="96583"/>
                </a:lnTo>
                <a:lnTo>
                  <a:pt x="104775" y="173837"/>
                </a:lnTo>
                <a:lnTo>
                  <a:pt x="226949" y="289737"/>
                </a:lnTo>
                <a:lnTo>
                  <a:pt x="303149" y="270421"/>
                </a:lnTo>
                <a:lnTo>
                  <a:pt x="497723" y="270421"/>
                </a:lnTo>
                <a:lnTo>
                  <a:pt x="579374" y="212470"/>
                </a:lnTo>
                <a:lnTo>
                  <a:pt x="569849" y="202806"/>
                </a:lnTo>
                <a:lnTo>
                  <a:pt x="531749" y="183502"/>
                </a:lnTo>
                <a:lnTo>
                  <a:pt x="474599" y="144868"/>
                </a:lnTo>
                <a:lnTo>
                  <a:pt x="274574" y="57950"/>
                </a:lnTo>
                <a:lnTo>
                  <a:pt x="226949" y="38633"/>
                </a:lnTo>
                <a:lnTo>
                  <a:pt x="207899" y="28968"/>
                </a:lnTo>
                <a:lnTo>
                  <a:pt x="150749" y="28968"/>
                </a:lnTo>
                <a:lnTo>
                  <a:pt x="114300" y="19316"/>
                </a:lnTo>
                <a:lnTo>
                  <a:pt x="104775" y="19316"/>
                </a:lnTo>
                <a:lnTo>
                  <a:pt x="66675" y="0"/>
                </a:lnTo>
                <a:close/>
              </a:path>
            </a:pathLst>
          </a:custGeom>
          <a:solidFill>
            <a:srgbClr val="463416"/>
          </a:solidFill>
        </p:spPr>
        <p:txBody>
          <a:bodyPr wrap="square" lIns="0" tIns="0" rIns="0" bIns="0" rtlCol="0"/>
          <a:lstStyle/>
          <a:p>
            <a:endParaRPr/>
          </a:p>
        </p:txBody>
      </p:sp>
      <p:sp>
        <p:nvSpPr>
          <p:cNvPr id="10" name="object 10"/>
          <p:cNvSpPr/>
          <p:nvPr/>
        </p:nvSpPr>
        <p:spPr>
          <a:xfrm>
            <a:off x="3084576" y="6078537"/>
            <a:ext cx="3144520" cy="779780"/>
          </a:xfrm>
          <a:custGeom>
            <a:avLst/>
            <a:gdLst/>
            <a:ahLst/>
            <a:cxnLst/>
            <a:rect l="l" t="t" r="r" b="b"/>
            <a:pathLst>
              <a:path w="3144520" h="779779">
                <a:moveTo>
                  <a:pt x="642874" y="165100"/>
                </a:moveTo>
                <a:lnTo>
                  <a:pt x="95250" y="165100"/>
                </a:lnTo>
                <a:lnTo>
                  <a:pt x="142875" y="212725"/>
                </a:lnTo>
                <a:lnTo>
                  <a:pt x="238125" y="242887"/>
                </a:lnTo>
                <a:lnTo>
                  <a:pt x="331724" y="433387"/>
                </a:lnTo>
                <a:lnTo>
                  <a:pt x="636524" y="569912"/>
                </a:lnTo>
                <a:lnTo>
                  <a:pt x="1233424" y="569912"/>
                </a:lnTo>
                <a:lnTo>
                  <a:pt x="3113379" y="779460"/>
                </a:lnTo>
                <a:lnTo>
                  <a:pt x="3143944" y="779460"/>
                </a:lnTo>
                <a:lnTo>
                  <a:pt x="1073150" y="385762"/>
                </a:lnTo>
                <a:lnTo>
                  <a:pt x="815975" y="252412"/>
                </a:lnTo>
                <a:lnTo>
                  <a:pt x="674624" y="174625"/>
                </a:lnTo>
                <a:lnTo>
                  <a:pt x="642874" y="165100"/>
                </a:lnTo>
                <a:close/>
              </a:path>
              <a:path w="3144520" h="779779">
                <a:moveTo>
                  <a:pt x="152400" y="0"/>
                </a:moveTo>
                <a:lnTo>
                  <a:pt x="57150" y="0"/>
                </a:lnTo>
                <a:lnTo>
                  <a:pt x="19050" y="39687"/>
                </a:lnTo>
                <a:lnTo>
                  <a:pt x="0" y="203200"/>
                </a:lnTo>
                <a:lnTo>
                  <a:pt x="95250" y="165100"/>
                </a:lnTo>
                <a:lnTo>
                  <a:pt x="642874" y="165100"/>
                </a:lnTo>
                <a:lnTo>
                  <a:pt x="579374" y="146050"/>
                </a:lnTo>
                <a:lnTo>
                  <a:pt x="446024" y="96837"/>
                </a:lnTo>
                <a:lnTo>
                  <a:pt x="295275" y="28575"/>
                </a:lnTo>
                <a:lnTo>
                  <a:pt x="219075" y="9525"/>
                </a:lnTo>
                <a:lnTo>
                  <a:pt x="152400" y="0"/>
                </a:lnTo>
                <a:close/>
              </a:path>
            </a:pathLst>
          </a:custGeom>
          <a:solidFill>
            <a:srgbClr val="463416"/>
          </a:solidFill>
        </p:spPr>
        <p:txBody>
          <a:bodyPr wrap="square" lIns="0" tIns="0" rIns="0" bIns="0" rtlCol="0"/>
          <a:lstStyle/>
          <a:p>
            <a:endParaRPr/>
          </a:p>
        </p:txBody>
      </p:sp>
      <p:sp>
        <p:nvSpPr>
          <p:cNvPr id="11" name="object 11"/>
          <p:cNvSpPr/>
          <p:nvPr/>
        </p:nvSpPr>
        <p:spPr>
          <a:xfrm>
            <a:off x="2905125" y="6069012"/>
            <a:ext cx="112649" cy="96837"/>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1357375" y="6099175"/>
            <a:ext cx="255904" cy="260350"/>
          </a:xfrm>
          <a:custGeom>
            <a:avLst/>
            <a:gdLst/>
            <a:ahLst/>
            <a:cxnLst/>
            <a:rect l="l" t="t" r="r" b="b"/>
            <a:pathLst>
              <a:path w="255905" h="260350">
                <a:moveTo>
                  <a:pt x="47625" y="0"/>
                </a:moveTo>
                <a:lnTo>
                  <a:pt x="0" y="0"/>
                </a:lnTo>
                <a:lnTo>
                  <a:pt x="47625" y="86779"/>
                </a:lnTo>
                <a:lnTo>
                  <a:pt x="152400" y="163918"/>
                </a:lnTo>
                <a:lnTo>
                  <a:pt x="255524" y="260350"/>
                </a:lnTo>
                <a:lnTo>
                  <a:pt x="255524" y="250710"/>
                </a:lnTo>
                <a:lnTo>
                  <a:pt x="245999" y="221780"/>
                </a:lnTo>
                <a:lnTo>
                  <a:pt x="226949" y="183210"/>
                </a:lnTo>
                <a:lnTo>
                  <a:pt x="190373" y="154279"/>
                </a:lnTo>
                <a:lnTo>
                  <a:pt x="171323" y="135001"/>
                </a:lnTo>
                <a:lnTo>
                  <a:pt x="161925" y="115709"/>
                </a:lnTo>
                <a:lnTo>
                  <a:pt x="152400" y="96431"/>
                </a:lnTo>
                <a:lnTo>
                  <a:pt x="152400" y="86779"/>
                </a:lnTo>
                <a:lnTo>
                  <a:pt x="180848" y="19278"/>
                </a:lnTo>
                <a:lnTo>
                  <a:pt x="114300" y="9639"/>
                </a:lnTo>
                <a:lnTo>
                  <a:pt x="76200" y="9639"/>
                </a:lnTo>
                <a:lnTo>
                  <a:pt x="47625" y="0"/>
                </a:lnTo>
                <a:close/>
              </a:path>
            </a:pathLst>
          </a:custGeom>
          <a:solidFill>
            <a:srgbClr val="463416"/>
          </a:solidFill>
        </p:spPr>
        <p:txBody>
          <a:bodyPr wrap="square" lIns="0" tIns="0" rIns="0" bIns="0" rtlCol="0"/>
          <a:lstStyle/>
          <a:p>
            <a:endParaRPr/>
          </a:p>
        </p:txBody>
      </p:sp>
      <p:sp>
        <p:nvSpPr>
          <p:cNvPr id="13" name="object 13"/>
          <p:cNvSpPr/>
          <p:nvPr/>
        </p:nvSpPr>
        <p:spPr>
          <a:xfrm>
            <a:off x="1120775" y="6118225"/>
            <a:ext cx="93662" cy="96837"/>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627062" y="6049962"/>
            <a:ext cx="389255" cy="328930"/>
          </a:xfrm>
          <a:custGeom>
            <a:avLst/>
            <a:gdLst/>
            <a:ahLst/>
            <a:cxnLst/>
            <a:rect l="l" t="t" r="r" b="b"/>
            <a:pathLst>
              <a:path w="389255" h="328929">
                <a:moveTo>
                  <a:pt x="19050" y="0"/>
                </a:moveTo>
                <a:lnTo>
                  <a:pt x="0" y="0"/>
                </a:lnTo>
                <a:lnTo>
                  <a:pt x="0" y="19329"/>
                </a:lnTo>
                <a:lnTo>
                  <a:pt x="93662" y="57988"/>
                </a:lnTo>
                <a:lnTo>
                  <a:pt x="141287" y="106311"/>
                </a:lnTo>
                <a:lnTo>
                  <a:pt x="74612" y="135305"/>
                </a:lnTo>
                <a:lnTo>
                  <a:pt x="122237" y="212636"/>
                </a:lnTo>
                <a:lnTo>
                  <a:pt x="284162" y="328612"/>
                </a:lnTo>
                <a:lnTo>
                  <a:pt x="265112" y="251294"/>
                </a:lnTo>
                <a:lnTo>
                  <a:pt x="227012" y="212636"/>
                </a:lnTo>
                <a:lnTo>
                  <a:pt x="331787" y="135305"/>
                </a:lnTo>
                <a:lnTo>
                  <a:pt x="388937" y="67652"/>
                </a:lnTo>
                <a:lnTo>
                  <a:pt x="369887" y="57988"/>
                </a:lnTo>
                <a:lnTo>
                  <a:pt x="322262" y="38658"/>
                </a:lnTo>
                <a:lnTo>
                  <a:pt x="236537" y="28994"/>
                </a:lnTo>
                <a:lnTo>
                  <a:pt x="227012" y="28994"/>
                </a:lnTo>
                <a:lnTo>
                  <a:pt x="198437" y="19329"/>
                </a:lnTo>
                <a:lnTo>
                  <a:pt x="160337" y="19329"/>
                </a:lnTo>
                <a:lnTo>
                  <a:pt x="141287" y="9664"/>
                </a:lnTo>
                <a:lnTo>
                  <a:pt x="74612" y="9664"/>
                </a:lnTo>
                <a:lnTo>
                  <a:pt x="19050" y="0"/>
                </a:lnTo>
                <a:close/>
              </a:path>
            </a:pathLst>
          </a:custGeom>
          <a:solidFill>
            <a:srgbClr val="463416"/>
          </a:solidFill>
        </p:spPr>
        <p:txBody>
          <a:bodyPr wrap="square" lIns="0" tIns="0" rIns="0" bIns="0" rtlCol="0"/>
          <a:lstStyle/>
          <a:p>
            <a:endParaRPr/>
          </a:p>
        </p:txBody>
      </p:sp>
      <p:sp>
        <p:nvSpPr>
          <p:cNvPr id="15" name="object 15"/>
          <p:cNvSpPr txBox="1">
            <a:spLocks noGrp="1"/>
          </p:cNvSpPr>
          <p:nvPr>
            <p:ph type="title"/>
          </p:nvPr>
        </p:nvSpPr>
        <p:spPr>
          <a:xfrm>
            <a:off x="536244" y="865454"/>
            <a:ext cx="8072755" cy="1548765"/>
          </a:xfrm>
          <a:prstGeom prst="rect">
            <a:avLst/>
          </a:prstGeom>
        </p:spPr>
        <p:txBody>
          <a:bodyPr vert="horz" wrap="square" lIns="0" tIns="12065" rIns="0" bIns="0" rtlCol="0">
            <a:spAutoFit/>
          </a:bodyPr>
          <a:lstStyle/>
          <a:p>
            <a:pPr marL="356870" marR="5080" indent="-344805" algn="just">
              <a:lnSpc>
                <a:spcPct val="100000"/>
              </a:lnSpc>
              <a:spcBef>
                <a:spcPts val="95"/>
              </a:spcBef>
            </a:pPr>
            <a:r>
              <a:rPr sz="2000" spc="-5" dirty="0">
                <a:solidFill>
                  <a:srgbClr val="FFFFFF"/>
                </a:solidFill>
              </a:rPr>
              <a:t>Again </a:t>
            </a:r>
            <a:r>
              <a:rPr sz="2000" spc="-10" dirty="0">
                <a:solidFill>
                  <a:srgbClr val="FFFFFF"/>
                </a:solidFill>
              </a:rPr>
              <a:t>the </a:t>
            </a:r>
            <a:r>
              <a:rPr sz="2000" dirty="0">
                <a:solidFill>
                  <a:srgbClr val="FFFFFF"/>
                </a:solidFill>
              </a:rPr>
              <a:t>entropy </a:t>
            </a:r>
            <a:r>
              <a:rPr sz="2000" spc="-5" dirty="0">
                <a:solidFill>
                  <a:srgbClr val="FFFFFF"/>
                </a:solidFill>
              </a:rPr>
              <a:t>increases gradually </a:t>
            </a:r>
            <a:r>
              <a:rPr sz="2000" spc="-10" dirty="0">
                <a:solidFill>
                  <a:srgbClr val="FFFFFF"/>
                </a:solidFill>
              </a:rPr>
              <a:t>as the </a:t>
            </a:r>
            <a:r>
              <a:rPr sz="2000" spc="-5" dirty="0">
                <a:solidFill>
                  <a:srgbClr val="FFFFFF"/>
                </a:solidFill>
              </a:rPr>
              <a:t>motion of </a:t>
            </a:r>
            <a:r>
              <a:rPr sz="2000" spc="-10" dirty="0">
                <a:solidFill>
                  <a:srgbClr val="FFFFFF"/>
                </a:solidFill>
              </a:rPr>
              <a:t>the </a:t>
            </a:r>
            <a:r>
              <a:rPr sz="2000" spc="-5" dirty="0">
                <a:solidFill>
                  <a:srgbClr val="FFFFFF"/>
                </a:solidFill>
              </a:rPr>
              <a:t>particles  increases </a:t>
            </a:r>
            <a:r>
              <a:rPr sz="2000" dirty="0">
                <a:solidFill>
                  <a:srgbClr val="FFFFFF"/>
                </a:solidFill>
              </a:rPr>
              <a:t>until the </a:t>
            </a:r>
            <a:r>
              <a:rPr sz="2000" spc="-5" dirty="0">
                <a:solidFill>
                  <a:srgbClr val="FFFFFF"/>
                </a:solidFill>
              </a:rPr>
              <a:t>temperature reaches </a:t>
            </a:r>
            <a:r>
              <a:rPr sz="2000" dirty="0">
                <a:solidFill>
                  <a:srgbClr val="FFFFFF"/>
                </a:solidFill>
              </a:rPr>
              <a:t>the </a:t>
            </a:r>
            <a:r>
              <a:rPr sz="2000" spc="-5" dirty="0">
                <a:solidFill>
                  <a:srgbClr val="FFFFFF"/>
                </a:solidFill>
              </a:rPr>
              <a:t>boiling point </a:t>
            </a:r>
            <a:r>
              <a:rPr sz="2000" spc="-10" dirty="0">
                <a:solidFill>
                  <a:srgbClr val="FFFFFF"/>
                </a:solidFill>
              </a:rPr>
              <a:t>of </a:t>
            </a:r>
            <a:r>
              <a:rPr sz="2000" spc="-5" dirty="0">
                <a:solidFill>
                  <a:srgbClr val="FFFFFF"/>
                </a:solidFill>
              </a:rPr>
              <a:t>the  substance </a:t>
            </a:r>
            <a:r>
              <a:rPr sz="2000" dirty="0">
                <a:solidFill>
                  <a:srgbClr val="FFFFFF"/>
                </a:solidFill>
              </a:rPr>
              <a:t>(Tb). </a:t>
            </a:r>
            <a:r>
              <a:rPr sz="2000" spc="-10" dirty="0">
                <a:solidFill>
                  <a:srgbClr val="FFFFFF"/>
                </a:solidFill>
              </a:rPr>
              <a:t>At </a:t>
            </a:r>
            <a:r>
              <a:rPr sz="2000" spc="-5" dirty="0">
                <a:solidFill>
                  <a:srgbClr val="FFFFFF"/>
                </a:solidFill>
              </a:rPr>
              <a:t>this point, there </a:t>
            </a:r>
            <a:r>
              <a:rPr sz="2000" spc="-15" dirty="0">
                <a:solidFill>
                  <a:srgbClr val="FFFFFF"/>
                </a:solidFill>
              </a:rPr>
              <a:t>is </a:t>
            </a:r>
            <a:r>
              <a:rPr sz="2000" spc="-5" dirty="0">
                <a:solidFill>
                  <a:srgbClr val="FFFFFF"/>
                </a:solidFill>
              </a:rPr>
              <a:t>another </a:t>
            </a:r>
            <a:r>
              <a:rPr sz="2000" dirty="0">
                <a:solidFill>
                  <a:srgbClr val="FFFFFF"/>
                </a:solidFill>
              </a:rPr>
              <a:t>drastic </a:t>
            </a:r>
            <a:r>
              <a:rPr sz="2000" spc="-5" dirty="0">
                <a:solidFill>
                  <a:srgbClr val="FFFFFF"/>
                </a:solidFill>
              </a:rPr>
              <a:t>increase </a:t>
            </a:r>
            <a:r>
              <a:rPr sz="2000" spc="-20" dirty="0">
                <a:solidFill>
                  <a:srgbClr val="FFFFFF"/>
                </a:solidFill>
              </a:rPr>
              <a:t>in  </a:t>
            </a:r>
            <a:r>
              <a:rPr sz="2000" spc="-5" dirty="0">
                <a:solidFill>
                  <a:srgbClr val="FFFFFF"/>
                </a:solidFill>
              </a:rPr>
              <a:t>entropy </a:t>
            </a:r>
            <a:r>
              <a:rPr sz="2000" spc="-10" dirty="0">
                <a:solidFill>
                  <a:srgbClr val="FFFFFF"/>
                </a:solidFill>
              </a:rPr>
              <a:t>as </a:t>
            </a:r>
            <a:r>
              <a:rPr sz="2000" spc="-5" dirty="0">
                <a:solidFill>
                  <a:srgbClr val="FFFFFF"/>
                </a:solidFill>
              </a:rPr>
              <a:t>the substance changes </a:t>
            </a:r>
            <a:r>
              <a:rPr sz="2000" spc="-10" dirty="0">
                <a:solidFill>
                  <a:srgbClr val="FFFFFF"/>
                </a:solidFill>
              </a:rPr>
              <a:t>from </a:t>
            </a:r>
            <a:r>
              <a:rPr sz="2000" spc="-5" dirty="0">
                <a:solidFill>
                  <a:srgbClr val="FFFFFF"/>
                </a:solidFill>
              </a:rPr>
              <a:t>a confined liquid particles </a:t>
            </a:r>
            <a:r>
              <a:rPr sz="2000" spc="-10" dirty="0">
                <a:solidFill>
                  <a:srgbClr val="FFFFFF"/>
                </a:solidFill>
              </a:rPr>
              <a:t>to  random </a:t>
            </a:r>
            <a:r>
              <a:rPr sz="2000" spc="-5" dirty="0">
                <a:solidFill>
                  <a:srgbClr val="FFFFFF"/>
                </a:solidFill>
              </a:rPr>
              <a:t>motion </a:t>
            </a:r>
            <a:r>
              <a:rPr sz="2000" spc="-10" dirty="0">
                <a:solidFill>
                  <a:srgbClr val="FFFFFF"/>
                </a:solidFill>
              </a:rPr>
              <a:t>gas</a:t>
            </a:r>
            <a:r>
              <a:rPr sz="2000" spc="5" dirty="0">
                <a:solidFill>
                  <a:srgbClr val="FFFFFF"/>
                </a:solidFill>
              </a:rPr>
              <a:t> </a:t>
            </a:r>
            <a:r>
              <a:rPr sz="2000" spc="-5" dirty="0">
                <a:solidFill>
                  <a:srgbClr val="FFFFFF"/>
                </a:solidFill>
              </a:rPr>
              <a:t>particles.</a:t>
            </a:r>
            <a:endParaRPr sz="2000"/>
          </a:p>
        </p:txBody>
      </p:sp>
      <p:sp>
        <p:nvSpPr>
          <p:cNvPr id="16" name="object 16"/>
          <p:cNvSpPr/>
          <p:nvPr/>
        </p:nvSpPr>
        <p:spPr>
          <a:xfrm>
            <a:off x="2895600" y="2667000"/>
            <a:ext cx="3209925" cy="2352675"/>
          </a:xfrm>
          <a:prstGeom prst="rect">
            <a:avLst/>
          </a:prstGeom>
          <a:blipFill>
            <a:blip r:embed="rId8" cstate="print"/>
            <a:stretch>
              <a:fillRect/>
            </a:stretch>
          </a:blipFill>
        </p:spPr>
        <p:txBody>
          <a:bodyPr wrap="square" lIns="0" tIns="0" rIns="0" bIns="0" rtlCol="0"/>
          <a:lstStyle/>
          <a:p>
            <a:endParaRPr/>
          </a:p>
        </p:txBody>
      </p:sp>
      <p:sp>
        <p:nvSpPr>
          <p:cNvPr id="17" name="object 17"/>
          <p:cNvSpPr txBox="1"/>
          <p:nvPr/>
        </p:nvSpPr>
        <p:spPr>
          <a:xfrm>
            <a:off x="2822829" y="5363362"/>
            <a:ext cx="3585845" cy="299720"/>
          </a:xfrm>
          <a:prstGeom prst="rect">
            <a:avLst/>
          </a:prstGeom>
        </p:spPr>
        <p:txBody>
          <a:bodyPr vert="horz" wrap="square" lIns="0" tIns="12700" rIns="0" bIns="0" rtlCol="0">
            <a:spAutoFit/>
          </a:bodyPr>
          <a:lstStyle/>
          <a:p>
            <a:pPr marL="12700">
              <a:lnSpc>
                <a:spcPct val="100000"/>
              </a:lnSpc>
              <a:spcBef>
                <a:spcPts val="100"/>
              </a:spcBef>
            </a:pPr>
            <a:r>
              <a:rPr sz="1800" spc="-20" dirty="0">
                <a:solidFill>
                  <a:srgbClr val="FFFFFF"/>
                </a:solidFill>
                <a:latin typeface="Arial"/>
                <a:cs typeface="Arial"/>
              </a:rPr>
              <a:t>Temperature </a:t>
            </a:r>
            <a:r>
              <a:rPr sz="1800" dirty="0">
                <a:solidFill>
                  <a:srgbClr val="FFFFFF"/>
                </a:solidFill>
                <a:latin typeface="Arial"/>
                <a:cs typeface="Arial"/>
              </a:rPr>
              <a:t>– Entropy</a:t>
            </a:r>
            <a:r>
              <a:rPr sz="1800" spc="-75" dirty="0">
                <a:solidFill>
                  <a:srgbClr val="FFFFFF"/>
                </a:solidFill>
                <a:latin typeface="Arial"/>
                <a:cs typeface="Arial"/>
              </a:rPr>
              <a:t> </a:t>
            </a:r>
            <a:r>
              <a:rPr sz="1800" dirty="0">
                <a:solidFill>
                  <a:srgbClr val="FFFFFF"/>
                </a:solidFill>
                <a:latin typeface="Arial"/>
                <a:cs typeface="Arial"/>
              </a:rPr>
              <a:t>relationship</a:t>
            </a:r>
            <a:endParaRPr sz="180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9"/>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6267450" y="6030912"/>
            <a:ext cx="1543050" cy="827405"/>
          </a:xfrm>
          <a:custGeom>
            <a:avLst/>
            <a:gdLst/>
            <a:ahLst/>
            <a:cxnLst/>
            <a:rect l="l" t="t" r="r" b="b"/>
            <a:pathLst>
              <a:path w="1543050" h="827404">
                <a:moveTo>
                  <a:pt x="670119" y="522287"/>
                </a:moveTo>
                <a:lnTo>
                  <a:pt x="317500" y="522287"/>
                </a:lnTo>
                <a:lnTo>
                  <a:pt x="933070" y="827085"/>
                </a:lnTo>
                <a:lnTo>
                  <a:pt x="1543041" y="827085"/>
                </a:lnTo>
                <a:lnTo>
                  <a:pt x="1314450" y="750888"/>
                </a:lnTo>
                <a:lnTo>
                  <a:pt x="1009650" y="592137"/>
                </a:lnTo>
                <a:lnTo>
                  <a:pt x="785749" y="587375"/>
                </a:lnTo>
                <a:lnTo>
                  <a:pt x="670119" y="522287"/>
                </a:lnTo>
                <a:close/>
              </a:path>
              <a:path w="1543050" h="827404">
                <a:moveTo>
                  <a:pt x="0" y="0"/>
                </a:moveTo>
                <a:lnTo>
                  <a:pt x="34925" y="41275"/>
                </a:lnTo>
                <a:lnTo>
                  <a:pt x="0" y="103187"/>
                </a:lnTo>
                <a:lnTo>
                  <a:pt x="47625" y="188912"/>
                </a:lnTo>
                <a:lnTo>
                  <a:pt x="118999" y="385762"/>
                </a:lnTo>
                <a:lnTo>
                  <a:pt x="71374" y="669925"/>
                </a:lnTo>
                <a:lnTo>
                  <a:pt x="317500" y="522287"/>
                </a:lnTo>
                <a:lnTo>
                  <a:pt x="670119" y="522287"/>
                </a:lnTo>
                <a:lnTo>
                  <a:pt x="444500" y="395287"/>
                </a:lnTo>
                <a:lnTo>
                  <a:pt x="201549" y="104775"/>
                </a:lnTo>
                <a:lnTo>
                  <a:pt x="0" y="0"/>
                </a:lnTo>
                <a:close/>
              </a:path>
            </a:pathLst>
          </a:custGeom>
          <a:solidFill>
            <a:srgbClr val="463416"/>
          </a:solidFill>
        </p:spPr>
        <p:txBody>
          <a:bodyPr wrap="square" lIns="0" tIns="0" rIns="0" bIns="0" rtlCol="0"/>
          <a:lstStyle/>
          <a:p>
            <a:endParaRPr/>
          </a:p>
        </p:txBody>
      </p:sp>
      <p:sp>
        <p:nvSpPr>
          <p:cNvPr id="4" name="object 4"/>
          <p:cNvSpPr/>
          <p:nvPr/>
        </p:nvSpPr>
        <p:spPr>
          <a:xfrm>
            <a:off x="4249801" y="6019800"/>
            <a:ext cx="295275" cy="627380"/>
          </a:xfrm>
          <a:custGeom>
            <a:avLst/>
            <a:gdLst/>
            <a:ahLst/>
            <a:cxnLst/>
            <a:rect l="l" t="t" r="r" b="b"/>
            <a:pathLst>
              <a:path w="295275" h="627379">
                <a:moveTo>
                  <a:pt x="57150" y="0"/>
                </a:moveTo>
                <a:lnTo>
                  <a:pt x="85725" y="31978"/>
                </a:lnTo>
                <a:lnTo>
                  <a:pt x="38100" y="53289"/>
                </a:lnTo>
                <a:lnTo>
                  <a:pt x="28575" y="117246"/>
                </a:lnTo>
                <a:lnTo>
                  <a:pt x="66675" y="202501"/>
                </a:lnTo>
                <a:lnTo>
                  <a:pt x="76200" y="287769"/>
                </a:lnTo>
                <a:lnTo>
                  <a:pt x="0" y="627062"/>
                </a:lnTo>
                <a:lnTo>
                  <a:pt x="85725" y="413893"/>
                </a:lnTo>
                <a:lnTo>
                  <a:pt x="133350" y="383692"/>
                </a:lnTo>
                <a:lnTo>
                  <a:pt x="200025" y="223824"/>
                </a:lnTo>
                <a:lnTo>
                  <a:pt x="228600" y="213169"/>
                </a:lnTo>
                <a:lnTo>
                  <a:pt x="228600" y="159880"/>
                </a:lnTo>
                <a:lnTo>
                  <a:pt x="295275" y="117246"/>
                </a:lnTo>
                <a:lnTo>
                  <a:pt x="257175" y="106578"/>
                </a:lnTo>
                <a:lnTo>
                  <a:pt x="57150" y="0"/>
                </a:lnTo>
                <a:close/>
              </a:path>
            </a:pathLst>
          </a:custGeom>
          <a:solidFill>
            <a:srgbClr val="463416"/>
          </a:solidFill>
        </p:spPr>
        <p:txBody>
          <a:bodyPr wrap="square" lIns="0" tIns="0" rIns="0" bIns="0" rtlCol="0"/>
          <a:lstStyle/>
          <a:p>
            <a:endParaRPr/>
          </a:p>
        </p:txBody>
      </p:sp>
      <p:sp>
        <p:nvSpPr>
          <p:cNvPr id="5" name="object 5"/>
          <p:cNvSpPr/>
          <p:nvPr/>
        </p:nvSpPr>
        <p:spPr>
          <a:xfrm>
            <a:off x="4810125" y="6180137"/>
            <a:ext cx="600075" cy="430530"/>
          </a:xfrm>
          <a:custGeom>
            <a:avLst/>
            <a:gdLst/>
            <a:ahLst/>
            <a:cxnLst/>
            <a:rect l="l" t="t" r="r" b="b"/>
            <a:pathLst>
              <a:path w="600075" h="430529">
                <a:moveTo>
                  <a:pt x="28575" y="0"/>
                </a:moveTo>
                <a:lnTo>
                  <a:pt x="19050" y="20637"/>
                </a:lnTo>
                <a:lnTo>
                  <a:pt x="0" y="63500"/>
                </a:lnTo>
                <a:lnTo>
                  <a:pt x="95250" y="192087"/>
                </a:lnTo>
                <a:lnTo>
                  <a:pt x="492125" y="430212"/>
                </a:lnTo>
                <a:lnTo>
                  <a:pt x="460375" y="220662"/>
                </a:lnTo>
                <a:lnTo>
                  <a:pt x="560160" y="149225"/>
                </a:lnTo>
                <a:lnTo>
                  <a:pt x="398399" y="149225"/>
                </a:lnTo>
                <a:lnTo>
                  <a:pt x="142875" y="85725"/>
                </a:lnTo>
                <a:lnTo>
                  <a:pt x="28575" y="0"/>
                </a:lnTo>
                <a:close/>
              </a:path>
              <a:path w="600075" h="430529">
                <a:moveTo>
                  <a:pt x="600075" y="120650"/>
                </a:moveTo>
                <a:lnTo>
                  <a:pt x="398399" y="149225"/>
                </a:lnTo>
                <a:lnTo>
                  <a:pt x="560160" y="149225"/>
                </a:lnTo>
                <a:lnTo>
                  <a:pt x="600075" y="120650"/>
                </a:lnTo>
                <a:close/>
              </a:path>
            </a:pathLst>
          </a:custGeom>
          <a:solidFill>
            <a:srgbClr val="463416"/>
          </a:solidFill>
        </p:spPr>
        <p:txBody>
          <a:bodyPr wrap="square" lIns="0" tIns="0" rIns="0" bIns="0" rtlCol="0"/>
          <a:lstStyle/>
          <a:p>
            <a:endParaRPr/>
          </a:p>
        </p:txBody>
      </p:sp>
      <p:sp>
        <p:nvSpPr>
          <p:cNvPr id="6" name="object 6"/>
          <p:cNvSpPr/>
          <p:nvPr/>
        </p:nvSpPr>
        <p:spPr>
          <a:xfrm>
            <a:off x="5759450" y="6137275"/>
            <a:ext cx="246125" cy="117475"/>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3946525" y="6126162"/>
            <a:ext cx="66675" cy="128587"/>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0" y="6019800"/>
            <a:ext cx="6225741" cy="838198"/>
          </a:xfrm>
          <a:prstGeom prst="rect">
            <a:avLst/>
          </a:prstGeom>
          <a:blipFill>
            <a:blip r:embed="rId5" cstate="print"/>
            <a:stretch>
              <a:fillRect/>
            </a:stretch>
          </a:blipFill>
        </p:spPr>
        <p:txBody>
          <a:bodyPr wrap="square" lIns="0" tIns="0" rIns="0" bIns="0" rtlCol="0"/>
          <a:lstStyle/>
          <a:p>
            <a:endParaRPr/>
          </a:p>
        </p:txBody>
      </p:sp>
      <p:sp>
        <p:nvSpPr>
          <p:cNvPr id="9" name="object 9"/>
          <p:cNvSpPr/>
          <p:nvPr/>
        </p:nvSpPr>
        <p:spPr>
          <a:xfrm>
            <a:off x="1898650" y="6021387"/>
            <a:ext cx="579755" cy="462280"/>
          </a:xfrm>
          <a:custGeom>
            <a:avLst/>
            <a:gdLst/>
            <a:ahLst/>
            <a:cxnLst/>
            <a:rect l="l" t="t" r="r" b="b"/>
            <a:pathLst>
              <a:path w="579755" h="462279">
                <a:moveTo>
                  <a:pt x="497723" y="270421"/>
                </a:moveTo>
                <a:lnTo>
                  <a:pt x="303149" y="270421"/>
                </a:lnTo>
                <a:lnTo>
                  <a:pt x="541274" y="461962"/>
                </a:lnTo>
                <a:lnTo>
                  <a:pt x="484124" y="280073"/>
                </a:lnTo>
                <a:lnTo>
                  <a:pt x="497723" y="270421"/>
                </a:lnTo>
                <a:close/>
              </a:path>
              <a:path w="579755" h="462279">
                <a:moveTo>
                  <a:pt x="66675" y="0"/>
                </a:moveTo>
                <a:lnTo>
                  <a:pt x="47625" y="0"/>
                </a:lnTo>
                <a:lnTo>
                  <a:pt x="38100" y="38633"/>
                </a:lnTo>
                <a:lnTo>
                  <a:pt x="0" y="96583"/>
                </a:lnTo>
                <a:lnTo>
                  <a:pt x="104775" y="173837"/>
                </a:lnTo>
                <a:lnTo>
                  <a:pt x="226949" y="289737"/>
                </a:lnTo>
                <a:lnTo>
                  <a:pt x="303149" y="270421"/>
                </a:lnTo>
                <a:lnTo>
                  <a:pt x="497723" y="270421"/>
                </a:lnTo>
                <a:lnTo>
                  <a:pt x="579374" y="212470"/>
                </a:lnTo>
                <a:lnTo>
                  <a:pt x="569849" y="202806"/>
                </a:lnTo>
                <a:lnTo>
                  <a:pt x="531749" y="183502"/>
                </a:lnTo>
                <a:lnTo>
                  <a:pt x="474599" y="144868"/>
                </a:lnTo>
                <a:lnTo>
                  <a:pt x="274574" y="57950"/>
                </a:lnTo>
                <a:lnTo>
                  <a:pt x="226949" y="38633"/>
                </a:lnTo>
                <a:lnTo>
                  <a:pt x="207899" y="28968"/>
                </a:lnTo>
                <a:lnTo>
                  <a:pt x="150749" y="28968"/>
                </a:lnTo>
                <a:lnTo>
                  <a:pt x="114300" y="19316"/>
                </a:lnTo>
                <a:lnTo>
                  <a:pt x="104775" y="19316"/>
                </a:lnTo>
                <a:lnTo>
                  <a:pt x="66675" y="0"/>
                </a:lnTo>
                <a:close/>
              </a:path>
            </a:pathLst>
          </a:custGeom>
          <a:solidFill>
            <a:srgbClr val="463416"/>
          </a:solidFill>
        </p:spPr>
        <p:txBody>
          <a:bodyPr wrap="square" lIns="0" tIns="0" rIns="0" bIns="0" rtlCol="0"/>
          <a:lstStyle/>
          <a:p>
            <a:endParaRPr/>
          </a:p>
        </p:txBody>
      </p:sp>
      <p:sp>
        <p:nvSpPr>
          <p:cNvPr id="10" name="object 10"/>
          <p:cNvSpPr/>
          <p:nvPr/>
        </p:nvSpPr>
        <p:spPr>
          <a:xfrm>
            <a:off x="3084576" y="6078537"/>
            <a:ext cx="3144520" cy="779780"/>
          </a:xfrm>
          <a:custGeom>
            <a:avLst/>
            <a:gdLst/>
            <a:ahLst/>
            <a:cxnLst/>
            <a:rect l="l" t="t" r="r" b="b"/>
            <a:pathLst>
              <a:path w="3144520" h="779779">
                <a:moveTo>
                  <a:pt x="642874" y="165100"/>
                </a:moveTo>
                <a:lnTo>
                  <a:pt x="95250" y="165100"/>
                </a:lnTo>
                <a:lnTo>
                  <a:pt x="142875" y="212725"/>
                </a:lnTo>
                <a:lnTo>
                  <a:pt x="238125" y="242887"/>
                </a:lnTo>
                <a:lnTo>
                  <a:pt x="331724" y="433387"/>
                </a:lnTo>
                <a:lnTo>
                  <a:pt x="636524" y="569912"/>
                </a:lnTo>
                <a:lnTo>
                  <a:pt x="1233424" y="569912"/>
                </a:lnTo>
                <a:lnTo>
                  <a:pt x="3113379" y="779460"/>
                </a:lnTo>
                <a:lnTo>
                  <a:pt x="3143944" y="779460"/>
                </a:lnTo>
                <a:lnTo>
                  <a:pt x="1073150" y="385762"/>
                </a:lnTo>
                <a:lnTo>
                  <a:pt x="815975" y="252412"/>
                </a:lnTo>
                <a:lnTo>
                  <a:pt x="674624" y="174625"/>
                </a:lnTo>
                <a:lnTo>
                  <a:pt x="642874" y="165100"/>
                </a:lnTo>
                <a:close/>
              </a:path>
              <a:path w="3144520" h="779779">
                <a:moveTo>
                  <a:pt x="152400" y="0"/>
                </a:moveTo>
                <a:lnTo>
                  <a:pt x="57150" y="0"/>
                </a:lnTo>
                <a:lnTo>
                  <a:pt x="19050" y="39687"/>
                </a:lnTo>
                <a:lnTo>
                  <a:pt x="0" y="203200"/>
                </a:lnTo>
                <a:lnTo>
                  <a:pt x="95250" y="165100"/>
                </a:lnTo>
                <a:lnTo>
                  <a:pt x="642874" y="165100"/>
                </a:lnTo>
                <a:lnTo>
                  <a:pt x="579374" y="146050"/>
                </a:lnTo>
                <a:lnTo>
                  <a:pt x="446024" y="96837"/>
                </a:lnTo>
                <a:lnTo>
                  <a:pt x="295275" y="28575"/>
                </a:lnTo>
                <a:lnTo>
                  <a:pt x="219075" y="9525"/>
                </a:lnTo>
                <a:lnTo>
                  <a:pt x="152400" y="0"/>
                </a:lnTo>
                <a:close/>
              </a:path>
            </a:pathLst>
          </a:custGeom>
          <a:solidFill>
            <a:srgbClr val="463416"/>
          </a:solidFill>
        </p:spPr>
        <p:txBody>
          <a:bodyPr wrap="square" lIns="0" tIns="0" rIns="0" bIns="0" rtlCol="0"/>
          <a:lstStyle/>
          <a:p>
            <a:endParaRPr/>
          </a:p>
        </p:txBody>
      </p:sp>
      <p:sp>
        <p:nvSpPr>
          <p:cNvPr id="11" name="object 11"/>
          <p:cNvSpPr/>
          <p:nvPr/>
        </p:nvSpPr>
        <p:spPr>
          <a:xfrm>
            <a:off x="2905125" y="6069012"/>
            <a:ext cx="112649" cy="96837"/>
          </a:xfrm>
          <a:prstGeom prst="rect">
            <a:avLst/>
          </a:prstGeom>
          <a:blipFill>
            <a:blip r:embed="rId6" cstate="print"/>
            <a:stretch>
              <a:fillRect/>
            </a:stretch>
          </a:blipFill>
        </p:spPr>
        <p:txBody>
          <a:bodyPr wrap="square" lIns="0" tIns="0" rIns="0" bIns="0" rtlCol="0"/>
          <a:lstStyle/>
          <a:p>
            <a:endParaRPr/>
          </a:p>
        </p:txBody>
      </p:sp>
      <p:sp>
        <p:nvSpPr>
          <p:cNvPr id="12" name="object 12"/>
          <p:cNvSpPr/>
          <p:nvPr/>
        </p:nvSpPr>
        <p:spPr>
          <a:xfrm>
            <a:off x="1357375" y="6099175"/>
            <a:ext cx="255904" cy="260350"/>
          </a:xfrm>
          <a:custGeom>
            <a:avLst/>
            <a:gdLst/>
            <a:ahLst/>
            <a:cxnLst/>
            <a:rect l="l" t="t" r="r" b="b"/>
            <a:pathLst>
              <a:path w="255905" h="260350">
                <a:moveTo>
                  <a:pt x="47625" y="0"/>
                </a:moveTo>
                <a:lnTo>
                  <a:pt x="0" y="0"/>
                </a:lnTo>
                <a:lnTo>
                  <a:pt x="47625" y="86779"/>
                </a:lnTo>
                <a:lnTo>
                  <a:pt x="152400" y="163918"/>
                </a:lnTo>
                <a:lnTo>
                  <a:pt x="255524" y="260350"/>
                </a:lnTo>
                <a:lnTo>
                  <a:pt x="255524" y="250710"/>
                </a:lnTo>
                <a:lnTo>
                  <a:pt x="245999" y="221780"/>
                </a:lnTo>
                <a:lnTo>
                  <a:pt x="226949" y="183210"/>
                </a:lnTo>
                <a:lnTo>
                  <a:pt x="190373" y="154279"/>
                </a:lnTo>
                <a:lnTo>
                  <a:pt x="171323" y="135001"/>
                </a:lnTo>
                <a:lnTo>
                  <a:pt x="161925" y="115709"/>
                </a:lnTo>
                <a:lnTo>
                  <a:pt x="152400" y="96431"/>
                </a:lnTo>
                <a:lnTo>
                  <a:pt x="152400" y="86779"/>
                </a:lnTo>
                <a:lnTo>
                  <a:pt x="180848" y="19278"/>
                </a:lnTo>
                <a:lnTo>
                  <a:pt x="114300" y="9639"/>
                </a:lnTo>
                <a:lnTo>
                  <a:pt x="76200" y="9639"/>
                </a:lnTo>
                <a:lnTo>
                  <a:pt x="47625" y="0"/>
                </a:lnTo>
                <a:close/>
              </a:path>
            </a:pathLst>
          </a:custGeom>
          <a:solidFill>
            <a:srgbClr val="463416"/>
          </a:solidFill>
        </p:spPr>
        <p:txBody>
          <a:bodyPr wrap="square" lIns="0" tIns="0" rIns="0" bIns="0" rtlCol="0"/>
          <a:lstStyle/>
          <a:p>
            <a:endParaRPr/>
          </a:p>
        </p:txBody>
      </p:sp>
      <p:sp>
        <p:nvSpPr>
          <p:cNvPr id="13" name="object 13"/>
          <p:cNvSpPr/>
          <p:nvPr/>
        </p:nvSpPr>
        <p:spPr>
          <a:xfrm>
            <a:off x="1120775" y="6118225"/>
            <a:ext cx="93662" cy="96837"/>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627062" y="6049962"/>
            <a:ext cx="389255" cy="328930"/>
          </a:xfrm>
          <a:custGeom>
            <a:avLst/>
            <a:gdLst/>
            <a:ahLst/>
            <a:cxnLst/>
            <a:rect l="l" t="t" r="r" b="b"/>
            <a:pathLst>
              <a:path w="389255" h="328929">
                <a:moveTo>
                  <a:pt x="19050" y="0"/>
                </a:moveTo>
                <a:lnTo>
                  <a:pt x="0" y="0"/>
                </a:lnTo>
                <a:lnTo>
                  <a:pt x="0" y="19329"/>
                </a:lnTo>
                <a:lnTo>
                  <a:pt x="93662" y="57988"/>
                </a:lnTo>
                <a:lnTo>
                  <a:pt x="141287" y="106311"/>
                </a:lnTo>
                <a:lnTo>
                  <a:pt x="74612" y="135305"/>
                </a:lnTo>
                <a:lnTo>
                  <a:pt x="122237" y="212636"/>
                </a:lnTo>
                <a:lnTo>
                  <a:pt x="284162" y="328612"/>
                </a:lnTo>
                <a:lnTo>
                  <a:pt x="265112" y="251294"/>
                </a:lnTo>
                <a:lnTo>
                  <a:pt x="227012" y="212636"/>
                </a:lnTo>
                <a:lnTo>
                  <a:pt x="331787" y="135305"/>
                </a:lnTo>
                <a:lnTo>
                  <a:pt x="388937" y="67652"/>
                </a:lnTo>
                <a:lnTo>
                  <a:pt x="369887" y="57988"/>
                </a:lnTo>
                <a:lnTo>
                  <a:pt x="322262" y="38658"/>
                </a:lnTo>
                <a:lnTo>
                  <a:pt x="236537" y="28994"/>
                </a:lnTo>
                <a:lnTo>
                  <a:pt x="227012" y="28994"/>
                </a:lnTo>
                <a:lnTo>
                  <a:pt x="198437" y="19329"/>
                </a:lnTo>
                <a:lnTo>
                  <a:pt x="160337" y="19329"/>
                </a:lnTo>
                <a:lnTo>
                  <a:pt x="141287" y="9664"/>
                </a:lnTo>
                <a:lnTo>
                  <a:pt x="74612" y="9664"/>
                </a:lnTo>
                <a:lnTo>
                  <a:pt x="19050" y="0"/>
                </a:lnTo>
                <a:close/>
              </a:path>
            </a:pathLst>
          </a:custGeom>
          <a:solidFill>
            <a:srgbClr val="463416"/>
          </a:solidFill>
        </p:spPr>
        <p:txBody>
          <a:bodyPr wrap="square" lIns="0" tIns="0" rIns="0" bIns="0" rtlCol="0"/>
          <a:lstStyle/>
          <a:p>
            <a:endParaRPr/>
          </a:p>
        </p:txBody>
      </p:sp>
      <p:sp>
        <p:nvSpPr>
          <p:cNvPr id="15" name="object 15"/>
          <p:cNvSpPr/>
          <p:nvPr/>
        </p:nvSpPr>
        <p:spPr>
          <a:xfrm>
            <a:off x="2270760" y="286511"/>
            <a:ext cx="1847088" cy="899159"/>
          </a:xfrm>
          <a:prstGeom prst="rect">
            <a:avLst/>
          </a:prstGeom>
          <a:blipFill>
            <a:blip r:embed="rId8" cstate="print"/>
            <a:stretch>
              <a:fillRect/>
            </a:stretch>
          </a:blipFill>
        </p:spPr>
        <p:txBody>
          <a:bodyPr wrap="square" lIns="0" tIns="0" rIns="0" bIns="0" rtlCol="0"/>
          <a:lstStyle/>
          <a:p>
            <a:endParaRPr/>
          </a:p>
        </p:txBody>
      </p:sp>
      <p:sp>
        <p:nvSpPr>
          <p:cNvPr id="16" name="object 16"/>
          <p:cNvSpPr/>
          <p:nvPr/>
        </p:nvSpPr>
        <p:spPr>
          <a:xfrm>
            <a:off x="3386328" y="286511"/>
            <a:ext cx="2346960" cy="899159"/>
          </a:xfrm>
          <a:prstGeom prst="rect">
            <a:avLst/>
          </a:prstGeom>
          <a:blipFill>
            <a:blip r:embed="rId9" cstate="print"/>
            <a:stretch>
              <a:fillRect/>
            </a:stretch>
          </a:blipFill>
        </p:spPr>
        <p:txBody>
          <a:bodyPr wrap="square" lIns="0" tIns="0" rIns="0" bIns="0" rtlCol="0"/>
          <a:lstStyle/>
          <a:p>
            <a:endParaRPr/>
          </a:p>
        </p:txBody>
      </p:sp>
      <p:sp>
        <p:nvSpPr>
          <p:cNvPr id="17" name="object 17"/>
          <p:cNvSpPr/>
          <p:nvPr/>
        </p:nvSpPr>
        <p:spPr>
          <a:xfrm>
            <a:off x="5157215" y="286511"/>
            <a:ext cx="1755647" cy="899159"/>
          </a:xfrm>
          <a:prstGeom prst="rect">
            <a:avLst/>
          </a:prstGeom>
          <a:blipFill>
            <a:blip r:embed="rId10" cstate="print"/>
            <a:stretch>
              <a:fillRect/>
            </a:stretch>
          </a:blipFill>
        </p:spPr>
        <p:txBody>
          <a:bodyPr wrap="square" lIns="0" tIns="0" rIns="0" bIns="0" rtlCol="0"/>
          <a:lstStyle/>
          <a:p>
            <a:endParaRPr/>
          </a:p>
        </p:txBody>
      </p:sp>
      <p:sp>
        <p:nvSpPr>
          <p:cNvPr id="18" name="object 18"/>
          <p:cNvSpPr txBox="1">
            <a:spLocks noGrp="1"/>
          </p:cNvSpPr>
          <p:nvPr>
            <p:ph type="title"/>
          </p:nvPr>
        </p:nvSpPr>
        <p:spPr>
          <a:prstGeom prst="rect">
            <a:avLst/>
          </a:prstGeom>
        </p:spPr>
        <p:txBody>
          <a:bodyPr vert="horz" wrap="square" lIns="0" tIns="11430" rIns="0" bIns="0" rtlCol="0">
            <a:spAutoFit/>
          </a:bodyPr>
          <a:lstStyle/>
          <a:p>
            <a:pPr marL="14604">
              <a:lnSpc>
                <a:spcPct val="100000"/>
              </a:lnSpc>
              <a:spcBef>
                <a:spcPts val="90"/>
              </a:spcBef>
            </a:pPr>
            <a:r>
              <a:rPr spc="-5" dirty="0"/>
              <a:t>The Zeroth</a:t>
            </a:r>
            <a:r>
              <a:rPr spc="-50" dirty="0"/>
              <a:t> </a:t>
            </a:r>
            <a:r>
              <a:rPr spc="-5" dirty="0"/>
              <a:t>Law</a:t>
            </a:r>
          </a:p>
        </p:txBody>
      </p:sp>
      <p:sp>
        <p:nvSpPr>
          <p:cNvPr id="24" name="object 24"/>
          <p:cNvSpPr txBox="1">
            <a:spLocks noGrp="1"/>
          </p:cNvSpPr>
          <p:nvPr>
            <p:ph idx="1"/>
          </p:nvPr>
        </p:nvSpPr>
        <p:spPr>
          <a:prstGeom prst="rect">
            <a:avLst/>
          </a:prstGeom>
        </p:spPr>
        <p:txBody>
          <a:bodyPr vert="horz" wrap="square" lIns="0" tIns="85725" rIns="0" bIns="0" rtlCol="0">
            <a:spAutoFit/>
          </a:bodyPr>
          <a:lstStyle/>
          <a:p>
            <a:pPr marL="356870" algn="just">
              <a:lnSpc>
                <a:spcPct val="100000"/>
              </a:lnSpc>
              <a:spcBef>
                <a:spcPts val="675"/>
              </a:spcBef>
            </a:pPr>
            <a:r>
              <a:rPr dirty="0"/>
              <a:t>thermal </a:t>
            </a:r>
            <a:r>
              <a:rPr spc="-5" dirty="0"/>
              <a:t>equilibrium </a:t>
            </a:r>
            <a:r>
              <a:rPr spc="-10" dirty="0"/>
              <a:t>with </a:t>
            </a:r>
            <a:r>
              <a:rPr dirty="0"/>
              <a:t>each</a:t>
            </a:r>
            <a:r>
              <a:rPr spc="10" dirty="0"/>
              <a:t> </a:t>
            </a:r>
            <a:r>
              <a:rPr dirty="0"/>
              <a:t>other</a:t>
            </a:r>
          </a:p>
          <a:p>
            <a:pPr marL="356870" marR="5080" indent="-344805" algn="just">
              <a:lnSpc>
                <a:spcPct val="100000"/>
              </a:lnSpc>
              <a:spcBef>
                <a:spcPts val="575"/>
              </a:spcBef>
              <a:buClr>
                <a:srgbClr val="E2E2FF"/>
              </a:buClr>
              <a:buChar char="•"/>
              <a:tabLst>
                <a:tab pos="357505" algn="l"/>
              </a:tabLst>
            </a:pPr>
            <a:r>
              <a:rPr spc="-10" dirty="0"/>
              <a:t>If </a:t>
            </a:r>
            <a:r>
              <a:rPr spc="-5" dirty="0"/>
              <a:t>objects </a:t>
            </a:r>
            <a:r>
              <a:rPr dirty="0"/>
              <a:t>A </a:t>
            </a:r>
            <a:r>
              <a:rPr spc="-10" dirty="0"/>
              <a:t>and </a:t>
            </a:r>
            <a:r>
              <a:rPr dirty="0"/>
              <a:t>B </a:t>
            </a:r>
            <a:r>
              <a:rPr spc="-5" dirty="0"/>
              <a:t>are </a:t>
            </a:r>
            <a:r>
              <a:rPr dirty="0"/>
              <a:t>each </a:t>
            </a:r>
            <a:r>
              <a:rPr spc="-5" dirty="0"/>
              <a:t>in thermal equilibrium </a:t>
            </a:r>
            <a:r>
              <a:rPr spc="-10" dirty="0"/>
              <a:t>with  </a:t>
            </a:r>
            <a:r>
              <a:rPr dirty="0"/>
              <a:t>object </a:t>
            </a:r>
            <a:r>
              <a:rPr spc="-5" dirty="0"/>
              <a:t>C, then </a:t>
            </a:r>
            <a:r>
              <a:rPr dirty="0"/>
              <a:t>A and B are </a:t>
            </a:r>
            <a:r>
              <a:rPr spc="-5" dirty="0"/>
              <a:t>in thermal equilibrium </a:t>
            </a:r>
            <a:r>
              <a:rPr spc="-10" dirty="0"/>
              <a:t>with  </a:t>
            </a:r>
            <a:r>
              <a:rPr dirty="0"/>
              <a:t>each</a:t>
            </a:r>
            <a:r>
              <a:rPr spc="-35" dirty="0"/>
              <a:t> </a:t>
            </a:r>
            <a:r>
              <a:rPr dirty="0"/>
              <a:t>other</a:t>
            </a:r>
          </a:p>
        </p:txBody>
      </p:sp>
      <p:sp>
        <p:nvSpPr>
          <p:cNvPr id="19" name="object 19"/>
          <p:cNvSpPr txBox="1"/>
          <p:nvPr/>
        </p:nvSpPr>
        <p:spPr>
          <a:xfrm>
            <a:off x="536244" y="1322704"/>
            <a:ext cx="6675120" cy="904240"/>
          </a:xfrm>
          <a:prstGeom prst="rect">
            <a:avLst/>
          </a:prstGeom>
        </p:spPr>
        <p:txBody>
          <a:bodyPr vert="horz" wrap="square" lIns="0" tIns="85725" rIns="0" bIns="0" rtlCol="0">
            <a:spAutoFit/>
          </a:bodyPr>
          <a:lstStyle/>
          <a:p>
            <a:pPr marL="356870" indent="-344805">
              <a:lnSpc>
                <a:spcPct val="100000"/>
              </a:lnSpc>
              <a:spcBef>
                <a:spcPts val="675"/>
              </a:spcBef>
              <a:buClr>
                <a:srgbClr val="E2E2FF"/>
              </a:buClr>
              <a:buChar char="•"/>
              <a:tabLst>
                <a:tab pos="356870" algn="l"/>
                <a:tab pos="357505" algn="l"/>
              </a:tabLst>
            </a:pPr>
            <a:r>
              <a:rPr sz="2400" dirty="0">
                <a:solidFill>
                  <a:srgbClr val="FFFF00"/>
                </a:solidFill>
                <a:latin typeface="Arial"/>
                <a:cs typeface="Arial"/>
              </a:rPr>
              <a:t>This </a:t>
            </a:r>
            <a:r>
              <a:rPr sz="2400" spc="-5" dirty="0">
                <a:solidFill>
                  <a:srgbClr val="FFFF00"/>
                </a:solidFill>
                <a:latin typeface="Arial"/>
                <a:cs typeface="Arial"/>
              </a:rPr>
              <a:t>law is </a:t>
            </a:r>
            <a:r>
              <a:rPr sz="2400" dirty="0">
                <a:solidFill>
                  <a:srgbClr val="FFFF00"/>
                </a:solidFill>
                <a:latin typeface="Arial"/>
                <a:cs typeface="Arial"/>
              </a:rPr>
              <a:t>concerned </a:t>
            </a:r>
            <a:r>
              <a:rPr sz="2400" spc="-10" dirty="0">
                <a:solidFill>
                  <a:srgbClr val="FFFF00"/>
                </a:solidFill>
                <a:latin typeface="Arial"/>
                <a:cs typeface="Arial"/>
              </a:rPr>
              <a:t>with </a:t>
            </a:r>
            <a:r>
              <a:rPr sz="2400" dirty="0">
                <a:solidFill>
                  <a:srgbClr val="FFFF00"/>
                </a:solidFill>
                <a:latin typeface="Arial"/>
                <a:cs typeface="Arial"/>
              </a:rPr>
              <a:t>thermal</a:t>
            </a:r>
            <a:r>
              <a:rPr sz="2400" spc="-50" dirty="0">
                <a:solidFill>
                  <a:srgbClr val="FFFF00"/>
                </a:solidFill>
                <a:latin typeface="Arial"/>
                <a:cs typeface="Arial"/>
              </a:rPr>
              <a:t> </a:t>
            </a:r>
            <a:r>
              <a:rPr sz="2400" dirty="0">
                <a:solidFill>
                  <a:srgbClr val="FFFF00"/>
                </a:solidFill>
                <a:latin typeface="Arial"/>
                <a:cs typeface="Arial"/>
              </a:rPr>
              <a:t>equilibrium.</a:t>
            </a:r>
            <a:endParaRPr sz="2400">
              <a:latin typeface="Arial"/>
              <a:cs typeface="Arial"/>
            </a:endParaRPr>
          </a:p>
          <a:p>
            <a:pPr marL="356870" indent="-344805">
              <a:lnSpc>
                <a:spcPct val="100000"/>
              </a:lnSpc>
              <a:spcBef>
                <a:spcPts val="580"/>
              </a:spcBef>
              <a:buClr>
                <a:srgbClr val="E2E2FF"/>
              </a:buClr>
              <a:buChar char="•"/>
              <a:tabLst>
                <a:tab pos="356870" algn="l"/>
                <a:tab pos="357505" algn="l"/>
                <a:tab pos="789305" algn="l"/>
              </a:tabLst>
            </a:pPr>
            <a:r>
              <a:rPr sz="2400" dirty="0">
                <a:solidFill>
                  <a:srgbClr val="FFFF00"/>
                </a:solidFill>
                <a:latin typeface="Arial"/>
                <a:cs typeface="Arial"/>
              </a:rPr>
              <a:t>It	</a:t>
            </a:r>
            <a:r>
              <a:rPr sz="2400" spc="-5" dirty="0">
                <a:solidFill>
                  <a:srgbClr val="FFFF00"/>
                </a:solidFill>
                <a:latin typeface="Arial"/>
                <a:cs typeface="Arial"/>
              </a:rPr>
              <a:t>states</a:t>
            </a:r>
            <a:endParaRPr sz="2400">
              <a:latin typeface="Arial"/>
              <a:cs typeface="Arial"/>
            </a:endParaRPr>
          </a:p>
        </p:txBody>
      </p:sp>
      <p:sp>
        <p:nvSpPr>
          <p:cNvPr id="20" name="object 20"/>
          <p:cNvSpPr txBox="1"/>
          <p:nvPr/>
        </p:nvSpPr>
        <p:spPr>
          <a:xfrm>
            <a:off x="880668" y="2201113"/>
            <a:ext cx="1500505" cy="391795"/>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FFFF00"/>
                </a:solidFill>
                <a:latin typeface="Arial"/>
                <a:cs typeface="Arial"/>
              </a:rPr>
              <a:t>equilibrium</a:t>
            </a:r>
            <a:endParaRPr sz="2400">
              <a:latin typeface="Arial"/>
              <a:cs typeface="Arial"/>
            </a:endParaRPr>
          </a:p>
        </p:txBody>
      </p:sp>
      <p:sp>
        <p:nvSpPr>
          <p:cNvPr id="21" name="object 21"/>
          <p:cNvSpPr txBox="1"/>
          <p:nvPr/>
        </p:nvSpPr>
        <p:spPr>
          <a:xfrm>
            <a:off x="2386964" y="1835277"/>
            <a:ext cx="1122045" cy="757555"/>
          </a:xfrm>
          <a:prstGeom prst="rect">
            <a:avLst/>
          </a:prstGeom>
        </p:spPr>
        <p:txBody>
          <a:bodyPr vert="horz" wrap="square" lIns="0" tIns="12700" rIns="0" bIns="0" rtlCol="0">
            <a:spAutoFit/>
          </a:bodyPr>
          <a:lstStyle/>
          <a:p>
            <a:pPr marL="192405" marR="5080" indent="-180340">
              <a:lnSpc>
                <a:spcPct val="100000"/>
              </a:lnSpc>
              <a:spcBef>
                <a:spcPts val="100"/>
              </a:spcBef>
              <a:tabLst>
                <a:tab pos="426720" algn="l"/>
                <a:tab pos="939165" algn="l"/>
              </a:tabLst>
            </a:pPr>
            <a:r>
              <a:rPr sz="2400" spc="-15" dirty="0">
                <a:solidFill>
                  <a:srgbClr val="FFFF00"/>
                </a:solidFill>
                <a:latin typeface="Arial"/>
                <a:cs typeface="Arial"/>
              </a:rPr>
              <a:t>if		</a:t>
            </a:r>
            <a:r>
              <a:rPr sz="2400" spc="-10" dirty="0">
                <a:solidFill>
                  <a:srgbClr val="FFFF00"/>
                </a:solidFill>
                <a:latin typeface="Arial"/>
                <a:cs typeface="Arial"/>
              </a:rPr>
              <a:t>two  </a:t>
            </a:r>
            <a:r>
              <a:rPr sz="2400" spc="-35" dirty="0">
                <a:solidFill>
                  <a:srgbClr val="FFFF00"/>
                </a:solidFill>
                <a:latin typeface="Arial"/>
                <a:cs typeface="Arial"/>
              </a:rPr>
              <a:t>w</a:t>
            </a:r>
            <a:r>
              <a:rPr sz="2400" dirty="0">
                <a:solidFill>
                  <a:srgbClr val="FFFF00"/>
                </a:solidFill>
                <a:latin typeface="Arial"/>
                <a:cs typeface="Arial"/>
              </a:rPr>
              <a:t>ith	a</a:t>
            </a:r>
            <a:endParaRPr sz="2400">
              <a:latin typeface="Arial"/>
              <a:cs typeface="Arial"/>
            </a:endParaRPr>
          </a:p>
        </p:txBody>
      </p:sp>
      <p:sp>
        <p:nvSpPr>
          <p:cNvPr id="22" name="object 22"/>
          <p:cNvSpPr txBox="1"/>
          <p:nvPr/>
        </p:nvSpPr>
        <p:spPr>
          <a:xfrm>
            <a:off x="3536441" y="1835277"/>
            <a:ext cx="923925" cy="757555"/>
          </a:xfrm>
          <a:prstGeom prst="rect">
            <a:avLst/>
          </a:prstGeom>
        </p:spPr>
        <p:txBody>
          <a:bodyPr vert="horz" wrap="square" lIns="0" tIns="12700" rIns="0" bIns="0" rtlCol="0">
            <a:spAutoFit/>
          </a:bodyPr>
          <a:lstStyle/>
          <a:p>
            <a:pPr marL="165100" marR="5080" indent="-152400">
              <a:lnSpc>
                <a:spcPct val="100000"/>
              </a:lnSpc>
              <a:spcBef>
                <a:spcPts val="100"/>
              </a:spcBef>
            </a:pPr>
            <a:r>
              <a:rPr sz="2400" dirty="0">
                <a:solidFill>
                  <a:srgbClr val="FFFF00"/>
                </a:solidFill>
                <a:latin typeface="Arial"/>
                <a:cs typeface="Arial"/>
              </a:rPr>
              <a:t>b</a:t>
            </a:r>
            <a:r>
              <a:rPr sz="2400" spc="-20" dirty="0">
                <a:solidFill>
                  <a:srgbClr val="FFFF00"/>
                </a:solidFill>
                <a:latin typeface="Arial"/>
                <a:cs typeface="Arial"/>
              </a:rPr>
              <a:t>o</a:t>
            </a:r>
            <a:r>
              <a:rPr sz="2400" dirty="0">
                <a:solidFill>
                  <a:srgbClr val="FFFF00"/>
                </a:solidFill>
                <a:latin typeface="Arial"/>
                <a:cs typeface="Arial"/>
              </a:rPr>
              <a:t>d</a:t>
            </a:r>
            <a:r>
              <a:rPr sz="2400" spc="-5" dirty="0">
                <a:solidFill>
                  <a:srgbClr val="FFFF00"/>
                </a:solidFill>
                <a:latin typeface="Arial"/>
                <a:cs typeface="Arial"/>
              </a:rPr>
              <a:t>ies  </a:t>
            </a:r>
            <a:r>
              <a:rPr sz="2400" spc="-10" dirty="0">
                <a:solidFill>
                  <a:srgbClr val="FFFF00"/>
                </a:solidFill>
                <a:latin typeface="Arial"/>
                <a:cs typeface="Arial"/>
              </a:rPr>
              <a:t>third</a:t>
            </a:r>
            <a:endParaRPr sz="2400">
              <a:latin typeface="Arial"/>
              <a:cs typeface="Arial"/>
            </a:endParaRPr>
          </a:p>
        </p:txBody>
      </p:sp>
      <p:sp>
        <p:nvSpPr>
          <p:cNvPr id="23" name="object 23"/>
          <p:cNvSpPr txBox="1"/>
          <p:nvPr/>
        </p:nvSpPr>
        <p:spPr>
          <a:xfrm>
            <a:off x="4487671" y="1835277"/>
            <a:ext cx="4125595" cy="757555"/>
          </a:xfrm>
          <a:prstGeom prst="rect">
            <a:avLst/>
          </a:prstGeom>
        </p:spPr>
        <p:txBody>
          <a:bodyPr vert="horz" wrap="square" lIns="0" tIns="12700" rIns="0" bIns="0" rtlCol="0">
            <a:spAutoFit/>
          </a:bodyPr>
          <a:lstStyle/>
          <a:p>
            <a:pPr marL="12700" marR="5080" indent="210185">
              <a:lnSpc>
                <a:spcPct val="100000"/>
              </a:lnSpc>
              <a:spcBef>
                <a:spcPts val="100"/>
              </a:spcBef>
              <a:tabLst>
                <a:tab pos="881380" algn="l"/>
                <a:tab pos="927100" algn="l"/>
                <a:tab pos="1680210" algn="l"/>
                <a:tab pos="2460625" algn="l"/>
                <a:tab pos="2594610" algn="l"/>
                <a:tab pos="3094990" algn="l"/>
                <a:tab pos="3329304" algn="l"/>
                <a:tab pos="3875404" algn="l"/>
              </a:tabLst>
            </a:pPr>
            <a:r>
              <a:rPr sz="2400" dirty="0">
                <a:solidFill>
                  <a:srgbClr val="FFFF00"/>
                </a:solidFill>
                <a:latin typeface="Arial"/>
                <a:cs typeface="Arial"/>
              </a:rPr>
              <a:t>a</a:t>
            </a:r>
            <a:r>
              <a:rPr sz="2400" spc="-5" dirty="0">
                <a:solidFill>
                  <a:srgbClr val="FFFF00"/>
                </a:solidFill>
                <a:latin typeface="Arial"/>
                <a:cs typeface="Arial"/>
              </a:rPr>
              <a:t>re</a:t>
            </a:r>
            <a:r>
              <a:rPr sz="2400" dirty="0">
                <a:solidFill>
                  <a:srgbClr val="FFFF00"/>
                </a:solidFill>
                <a:latin typeface="Arial"/>
                <a:cs typeface="Arial"/>
              </a:rPr>
              <a:t>		</a:t>
            </a:r>
            <a:r>
              <a:rPr sz="2400" spc="-5" dirty="0">
                <a:solidFill>
                  <a:srgbClr val="FFFF00"/>
                </a:solidFill>
                <a:latin typeface="Arial"/>
                <a:cs typeface="Arial"/>
              </a:rPr>
              <a:t>s</a:t>
            </a:r>
            <a:r>
              <a:rPr sz="2400" spc="-20" dirty="0">
                <a:solidFill>
                  <a:srgbClr val="FFFF00"/>
                </a:solidFill>
                <a:latin typeface="Arial"/>
                <a:cs typeface="Arial"/>
              </a:rPr>
              <a:t>e</a:t>
            </a:r>
            <a:r>
              <a:rPr sz="2400" dirty="0">
                <a:solidFill>
                  <a:srgbClr val="FFFF00"/>
                </a:solidFill>
                <a:latin typeface="Arial"/>
                <a:cs typeface="Arial"/>
              </a:rPr>
              <a:t>pa</a:t>
            </a:r>
            <a:r>
              <a:rPr sz="2400" spc="-5" dirty="0">
                <a:solidFill>
                  <a:srgbClr val="FFFF00"/>
                </a:solidFill>
                <a:latin typeface="Arial"/>
                <a:cs typeface="Arial"/>
              </a:rPr>
              <a:t>rat</a:t>
            </a:r>
            <a:r>
              <a:rPr sz="2400" spc="5" dirty="0">
                <a:solidFill>
                  <a:srgbClr val="FFFF00"/>
                </a:solidFill>
                <a:latin typeface="Arial"/>
                <a:cs typeface="Arial"/>
              </a:rPr>
              <a:t>e</a:t>
            </a:r>
            <a:r>
              <a:rPr sz="2400" spc="-5" dirty="0">
                <a:solidFill>
                  <a:srgbClr val="FFFF00"/>
                </a:solidFill>
                <a:latin typeface="Arial"/>
                <a:cs typeface="Arial"/>
              </a:rPr>
              <a:t>ly</a:t>
            </a:r>
            <a:r>
              <a:rPr sz="2400" dirty="0">
                <a:solidFill>
                  <a:srgbClr val="FFFF00"/>
                </a:solidFill>
                <a:latin typeface="Arial"/>
                <a:cs typeface="Arial"/>
              </a:rPr>
              <a:t>		</a:t>
            </a:r>
            <a:r>
              <a:rPr sz="2400" spc="-10" dirty="0">
                <a:solidFill>
                  <a:srgbClr val="FFFF00"/>
                </a:solidFill>
                <a:latin typeface="Arial"/>
                <a:cs typeface="Arial"/>
              </a:rPr>
              <a:t>i</a:t>
            </a:r>
            <a:r>
              <a:rPr sz="2400" spc="-5" dirty="0">
                <a:solidFill>
                  <a:srgbClr val="FFFF00"/>
                </a:solidFill>
                <a:latin typeface="Arial"/>
                <a:cs typeface="Arial"/>
              </a:rPr>
              <a:t>n</a:t>
            </a:r>
            <a:r>
              <a:rPr sz="2400" dirty="0">
                <a:solidFill>
                  <a:srgbClr val="FFFF00"/>
                </a:solidFill>
                <a:latin typeface="Arial"/>
                <a:cs typeface="Arial"/>
              </a:rPr>
              <a:t>	t</a:t>
            </a:r>
            <a:r>
              <a:rPr sz="2400" spc="10" dirty="0">
                <a:solidFill>
                  <a:srgbClr val="FFFF00"/>
                </a:solidFill>
                <a:latin typeface="Arial"/>
                <a:cs typeface="Arial"/>
              </a:rPr>
              <a:t>h</a:t>
            </a:r>
            <a:r>
              <a:rPr sz="2400" dirty="0">
                <a:solidFill>
                  <a:srgbClr val="FFFF00"/>
                </a:solidFill>
                <a:latin typeface="Arial"/>
                <a:cs typeface="Arial"/>
              </a:rPr>
              <a:t>e</a:t>
            </a:r>
            <a:r>
              <a:rPr sz="2400" spc="-35" dirty="0">
                <a:solidFill>
                  <a:srgbClr val="FFFF00"/>
                </a:solidFill>
                <a:latin typeface="Arial"/>
                <a:cs typeface="Arial"/>
              </a:rPr>
              <a:t>r</a:t>
            </a:r>
            <a:r>
              <a:rPr sz="2400" spc="10" dirty="0">
                <a:solidFill>
                  <a:srgbClr val="FFFF00"/>
                </a:solidFill>
                <a:latin typeface="Arial"/>
                <a:cs typeface="Arial"/>
              </a:rPr>
              <a:t>m</a:t>
            </a:r>
            <a:r>
              <a:rPr sz="2400" dirty="0">
                <a:solidFill>
                  <a:srgbClr val="FFFF00"/>
                </a:solidFill>
                <a:latin typeface="Arial"/>
                <a:cs typeface="Arial"/>
              </a:rPr>
              <a:t>a</a:t>
            </a:r>
            <a:r>
              <a:rPr sz="2400" spc="-5" dirty="0">
                <a:solidFill>
                  <a:srgbClr val="FFFF00"/>
                </a:solidFill>
                <a:latin typeface="Arial"/>
                <a:cs typeface="Arial"/>
              </a:rPr>
              <a:t>l  </a:t>
            </a:r>
            <a:r>
              <a:rPr sz="2400" spc="5" dirty="0">
                <a:solidFill>
                  <a:srgbClr val="FFFF00"/>
                </a:solidFill>
                <a:latin typeface="Arial"/>
                <a:cs typeface="Arial"/>
              </a:rPr>
              <a:t>bod</a:t>
            </a:r>
            <a:r>
              <a:rPr sz="2400" dirty="0">
                <a:solidFill>
                  <a:srgbClr val="FFFF00"/>
                </a:solidFill>
                <a:latin typeface="Arial"/>
                <a:cs typeface="Arial"/>
              </a:rPr>
              <a:t>y	t</a:t>
            </a:r>
            <a:r>
              <a:rPr sz="2400" spc="-15" dirty="0">
                <a:solidFill>
                  <a:srgbClr val="FFFF00"/>
                </a:solidFill>
                <a:latin typeface="Arial"/>
                <a:cs typeface="Arial"/>
              </a:rPr>
              <a:t>h</a:t>
            </a:r>
            <a:r>
              <a:rPr sz="2400" dirty="0">
                <a:solidFill>
                  <a:srgbClr val="FFFF00"/>
                </a:solidFill>
                <a:latin typeface="Arial"/>
                <a:cs typeface="Arial"/>
              </a:rPr>
              <a:t>en	t</a:t>
            </a:r>
            <a:r>
              <a:rPr sz="2400" spc="5" dirty="0">
                <a:solidFill>
                  <a:srgbClr val="FFFF00"/>
                </a:solidFill>
                <a:latin typeface="Arial"/>
                <a:cs typeface="Arial"/>
              </a:rPr>
              <a:t>h</a:t>
            </a:r>
            <a:r>
              <a:rPr sz="2400" dirty="0">
                <a:solidFill>
                  <a:srgbClr val="FFFF00"/>
                </a:solidFill>
                <a:latin typeface="Arial"/>
                <a:cs typeface="Arial"/>
              </a:rPr>
              <a:t>ey	</a:t>
            </a:r>
            <a:r>
              <a:rPr sz="2400" spc="10" dirty="0">
                <a:solidFill>
                  <a:srgbClr val="FFFF00"/>
                </a:solidFill>
                <a:latin typeface="Arial"/>
                <a:cs typeface="Arial"/>
              </a:rPr>
              <a:t>m</a:t>
            </a:r>
            <a:r>
              <a:rPr sz="2400" dirty="0">
                <a:solidFill>
                  <a:srgbClr val="FFFF00"/>
                </a:solidFill>
                <a:latin typeface="Arial"/>
                <a:cs typeface="Arial"/>
              </a:rPr>
              <a:t>ust	</a:t>
            </a:r>
            <a:r>
              <a:rPr sz="2400" spc="-20" dirty="0">
                <a:solidFill>
                  <a:srgbClr val="FFFF00"/>
                </a:solidFill>
                <a:latin typeface="Arial"/>
                <a:cs typeface="Arial"/>
              </a:rPr>
              <a:t>b</a:t>
            </a:r>
            <a:r>
              <a:rPr sz="2400" dirty="0">
                <a:solidFill>
                  <a:srgbClr val="FFFF00"/>
                </a:solidFill>
                <a:latin typeface="Arial"/>
                <a:cs typeface="Arial"/>
              </a:rPr>
              <a:t>e	</a:t>
            </a:r>
            <a:r>
              <a:rPr sz="2400" spc="-10" dirty="0">
                <a:solidFill>
                  <a:srgbClr val="FFFF00"/>
                </a:solidFill>
                <a:latin typeface="Arial"/>
                <a:cs typeface="Arial"/>
              </a:rPr>
              <a:t>in</a:t>
            </a:r>
            <a:endParaRPr sz="2400">
              <a:latin typeface="Arial"/>
              <a:cs typeface="Aria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369</Words>
  <Application>Microsoft Office PowerPoint</Application>
  <PresentationFormat>On-screen Show (4:3)</PresentationFormat>
  <Paragraphs>35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Laws of Thermodynamics                  M.Kiruthiga                 Guest Lecturer                 GCWK.   </vt:lpstr>
      <vt:lpstr>1st law of thermodynamics</vt:lpstr>
      <vt:lpstr>Slide 3</vt:lpstr>
      <vt:lpstr>2nd Law of thermodynamics</vt:lpstr>
      <vt:lpstr>Slide 5</vt:lpstr>
      <vt:lpstr>Practical Uses of 2nd Law</vt:lpstr>
      <vt:lpstr>3rd Law of thermodynamics</vt:lpstr>
      <vt:lpstr>Again the entropy increases gradually as the motion of the particles  increases until the temperature reaches the boiling point of the  substance (Tb). At this point, there is another drastic increase in  entropy as the substance changes from a confined liquid particles to  random motion gas particles.</vt:lpstr>
      <vt:lpstr>The Zeroth Law</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Laws of Thermodynamics</dc:title>
  <dc:creator>Dan Costa</dc:creator>
  <cp:lastModifiedBy>USER</cp:lastModifiedBy>
  <cp:revision>3</cp:revision>
  <dcterms:created xsi:type="dcterms:W3CDTF">2020-08-04T20:14:16Z</dcterms:created>
  <dcterms:modified xsi:type="dcterms:W3CDTF">2020-08-04T20:21:39Z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2012-09-10T00:00:00Z</vt:filetime>
  </property>
  <property fmtid="{D5CDD505-2E9C-101B-9397-08002B2CF9AE}" pid="3" name="Creator">
    <vt:lpwstr>Microsoft® Office PowerPoint® 2007</vt:lpwstr>
  </property>
  <property fmtid="{D5CDD505-2E9C-101B-9397-08002B2CF9AE}" pid="4" name="LastSaved">
    <vt:filetime>2020-08-04T00:00:00Z</vt:filetime>
  </property>
</Properties>
</file>